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6" r:id="rId5"/>
  </p:sldMasterIdLst>
  <p:notesMasterIdLst>
    <p:notesMasterId r:id="rId12"/>
  </p:notesMasterIdLst>
  <p:sldIdLst>
    <p:sldId id="2145708130" r:id="rId6"/>
    <p:sldId id="2142533085" r:id="rId7"/>
    <p:sldId id="2145708131" r:id="rId8"/>
    <p:sldId id="2142533088" r:id="rId9"/>
    <p:sldId id="2142533063" r:id="rId10"/>
    <p:sldId id="214253305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Harris" initials="LH" lastIdx="1" clrIdx="0">
    <p:extLst>
      <p:ext uri="{19B8F6BF-5375-455C-9EA6-DF929625EA0E}">
        <p15:presenceInfo xmlns:p15="http://schemas.microsoft.com/office/powerpoint/2012/main" userId="S::Linda.Harris@spectrum-cic.nhs.uk::c8acc80e-fbec-4738-a073-93d8b20e0a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006747"/>
    <a:srgbClr val="000000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7690"/>
  </p:normalViewPr>
  <p:slideViewPr>
    <p:cSldViewPr snapToGrid="0" snapToObjects="1">
      <p:cViewPr varScale="1">
        <p:scale>
          <a:sx n="128" d="100"/>
          <a:sy n="128" d="100"/>
        </p:scale>
        <p:origin x="3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14189-20EB-4EB1-A88D-66D801E749D7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16DE-1F03-4B0C-8F59-EAA16B90C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kefield District Health &amp; Care Partnership logo">
            <a:extLst>
              <a:ext uri="{FF2B5EF4-FFF2-40B4-BE49-F238E27FC236}">
                <a16:creationId xmlns:a16="http://schemas.microsoft.com/office/drawing/2014/main" id="{D08291AE-9E1E-464B-84AC-05D667331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39" y="545275"/>
            <a:ext cx="3355162" cy="867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4B560-4D0E-F940-B55D-9B6937902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644"/>
            <a:ext cx="8428776" cy="2411587"/>
          </a:xfrm>
          <a:noFill/>
        </p:spPr>
        <p:txBody>
          <a:bodyPr wrap="square" lIns="548640" tIns="0" rIns="0" bIns="274320" anchor="b" anchorCtr="0">
            <a:noAutofit/>
          </a:bodyPr>
          <a:lstStyle>
            <a:lvl1pPr algn="l"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CD2B15-F595-5A4D-8C41-068AB4A76B1F}"/>
              </a:ext>
            </a:extLst>
          </p:cNvPr>
          <p:cNvCxnSpPr>
            <a:cxnSpLocks/>
          </p:cNvCxnSpPr>
          <p:nvPr userDrawn="1"/>
        </p:nvCxnSpPr>
        <p:spPr>
          <a:xfrm>
            <a:off x="548639" y="4016232"/>
            <a:ext cx="7900493" cy="0"/>
          </a:xfrm>
          <a:prstGeom prst="line">
            <a:avLst/>
          </a:prstGeom>
          <a:ln w="19050">
            <a:solidFill>
              <a:srgbClr val="006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6F0D4B-A5F2-D147-972B-A244F259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9277" y="2065225"/>
            <a:ext cx="3082722" cy="402094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4FCB322-3C39-F14A-82BE-2ECAC04EA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16230"/>
            <a:ext cx="8449132" cy="1072392"/>
          </a:xfrm>
        </p:spPr>
        <p:txBody>
          <a:bodyPr lIns="548640" tIns="274320" rIns="0" bIns="0">
            <a:normAutofit/>
          </a:bodyPr>
          <a:lstStyle>
            <a:lvl1pPr marL="0" indent="0" algn="l">
              <a:buNone/>
              <a:defRPr sz="2000">
                <a:solidFill>
                  <a:srgbClr val="006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DC9326-0687-9740-9789-7CDFAACEF67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" y="6524799"/>
            <a:ext cx="6453554" cy="193899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72CE"/>
                </a:solidFill>
              </a:rPr>
              <a:t>Proud to be part of West Yorkshire Health and Care Partnership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8D786-5CF4-C846-8BC7-080D3B2E43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66257"/>
            <a:ext cx="8449132" cy="396000"/>
          </a:xfrm>
        </p:spPr>
        <p:txBody>
          <a:bodyPr lIns="54864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30072"/>
                </a:solidFill>
              </a:defRPr>
            </a:lvl1pPr>
          </a:lstStyle>
          <a:p>
            <a:pPr lvl="0"/>
            <a:r>
              <a:rPr lang="en-US" dirty="0"/>
              <a:t>Name, Job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5265A8C-FB67-804C-8F41-2C475885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81267"/>
            <a:ext cx="8449132" cy="250086"/>
          </a:xfrm>
        </p:spPr>
        <p:txBody>
          <a:bodyPr lIns="54864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33007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7902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10622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88CBF-80CC-EE4F-AB40-D16C598060DD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7885513-D785-6644-BA63-FEE04488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BB2975CB-8FA7-4F16-B31A-B5A74D8F62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645791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846BBC-5F58-1848-ACB8-9872C38A402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C436621-AB54-674A-8B4F-5930A710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E34A9191-71FF-42BD-8E4D-510C5C442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63375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879ABA-0C6F-C64F-86EA-65E3559093B4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7218C07-3910-314E-90D8-352F82E2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5B71491B-7EE2-4163-87F9-170F1293A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7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645791" cy="430960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CC1F6-193B-7D44-8AB4-38406CF3AA6A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E415149-29F5-A941-91D0-97D9823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15900914-190E-41F7-8972-5A686C36B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3806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593037" cy="4309607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CC1F6-193B-7D44-8AB4-38406CF3AA6A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E415149-29F5-A941-91D0-97D9823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C772222-B37C-4B4E-8185-A13E8675D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C81C2-810F-4548-97E9-273AE9B12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25D6B-69A4-4672-A597-2BF1A4339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606F7-632A-41EC-A45F-CFB2EFC1B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CAF3-684B-4F15-9850-B99F65050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4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F4862E-1F1D-4492-96FA-D1FA27C91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977C-D8FB-4249-8B8B-17D8D0158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5188E-F4FB-426F-99A4-DBB83B81C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A1B9-9974-4A17-BE78-0F37CBE5E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09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41AC2-9509-4B3D-B48D-ACD39CAA5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28746-46F1-4239-B45E-31E5D4C39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43391-5503-4A39-ACEC-3254E7C8F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EE6E-4E41-4A16-AD5E-68025DC45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56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4737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1" y="1600200"/>
            <a:ext cx="54737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4292B3-25C8-4F46-98C8-F213B43A6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A10505-284D-4B7C-9767-BD5265EE8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C51E5EE-4EB7-4E9C-9C71-6482527A4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5F80-A9A1-48A6-9407-8580B437F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13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EA0037A-D16C-403A-BC6D-5CAB3ED94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0DDCD80-5F03-4F9E-ADC5-70AB417D5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6C58FB0-81C2-40D0-99BA-617CF6A30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4720-0A95-4196-ABBC-948854403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60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33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6160EA-7D1D-0047-9B54-F6E28881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7116" y="2988526"/>
            <a:ext cx="3944883" cy="3320833"/>
          </a:xfrm>
          <a:prstGeom prst="rect">
            <a:avLst/>
          </a:prstGeom>
        </p:spPr>
      </p:pic>
      <p:pic>
        <p:nvPicPr>
          <p:cNvPr id="6" name="Picture 5" descr="Wakefield District Health &amp; Care Partnership logo">
            <a:extLst>
              <a:ext uri="{FF2B5EF4-FFF2-40B4-BE49-F238E27FC236}">
                <a16:creationId xmlns:a16="http://schemas.microsoft.com/office/drawing/2014/main" id="{BCD08786-943E-FA4B-A5EA-737DB148A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66" y="111511"/>
            <a:ext cx="4211104" cy="17284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149D90-1448-0942-8DB1-BC85A099E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644"/>
            <a:ext cx="7571678" cy="2411587"/>
          </a:xfrm>
          <a:noFill/>
        </p:spPr>
        <p:txBody>
          <a:bodyPr wrap="square" lIns="548640" tIns="0" rIns="0" bIns="274320" anchor="b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B5854F-E9F4-7742-90BC-12F1EDBE1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16230"/>
            <a:ext cx="7571678" cy="1072392"/>
          </a:xfrm>
        </p:spPr>
        <p:txBody>
          <a:bodyPr lIns="548640" tIns="27432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CC88B51-888F-F04F-81CE-C20159FB6681}"/>
              </a:ext>
            </a:extLst>
          </p:cNvPr>
          <p:cNvSpPr txBox="1">
            <a:spLocks/>
          </p:cNvSpPr>
          <p:nvPr userDrawn="1"/>
        </p:nvSpPr>
        <p:spPr>
          <a:xfrm>
            <a:off x="0" y="6300618"/>
            <a:ext cx="7257327" cy="193899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Proud to be part of West Yorkshire Health and Care Partnership </a:t>
            </a:r>
          </a:p>
        </p:txBody>
      </p:sp>
    </p:spTree>
    <p:extLst>
      <p:ext uri="{BB962C8B-B14F-4D97-AF65-F5344CB8AC3E}">
        <p14:creationId xmlns:p14="http://schemas.microsoft.com/office/powerpoint/2010/main" val="458071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83910E1-513A-4BFE-8392-6EA7332F2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53DBB5-7FC0-42B1-94E6-1D04C6A36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FA2EDE-C65F-4C17-AA4C-74932E946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8C0E-E461-4E11-8308-7D7D7D059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1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F72BAC8-81C2-4AAD-9876-9156BA1D9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42DFF9-46C5-42A8-840E-8A59C1E58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CB84DD-E670-455A-9204-6F45BF7F3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58F2-9F7E-454C-8DF4-008B139C9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75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6218EE-B017-403C-B3B2-DFA4651D5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E6C9D7-8E54-4136-A99D-9171DD9F7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FB07C0C-0523-45D8-A83A-EA180F58F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99BA-1F8E-47C5-8A09-065ADCB61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890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A0B613-8A8C-4ABB-A859-1F51FAD0C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0857C8-DC59-4F07-85A0-618201ABE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B168CB-6077-4943-BC72-BE8502852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C040-D399-4970-AF97-ABAEFB0C4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15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3D98A-4BC6-418D-B822-55B071A45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4BD4A-9F26-4BEA-8B22-B29F8F66B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6277D-A78D-4AB6-B759-14875738B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7E762-DA20-4FAE-8143-B48E01616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98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2552" y="274639"/>
            <a:ext cx="2787649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159751" cy="5241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0A42B0-5975-4C94-A487-E8C62BE92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A70480-5EE2-4E1F-B29D-C8568B478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862E6-3668-46D8-97E0-A5D0A4461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97F9-023A-46AE-A065-3948A7B94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702876"/>
            <a:ext cx="8349177" cy="4279409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48A171-E3CE-5E41-9F1E-C2F6D7E04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5301" y="3729656"/>
            <a:ext cx="2686698" cy="22616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17E0A9-0D1F-554F-BF6E-977729F1B51B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719ABE0-9091-9844-A27A-754C3C0E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Wakefield District Health &amp; Care Partnership logo">
            <a:extLst>
              <a:ext uri="{FF2B5EF4-FFF2-40B4-BE49-F238E27FC236}">
                <a16:creationId xmlns:a16="http://schemas.microsoft.com/office/drawing/2014/main" id="{13A2BB01-0BE1-8E4C-940A-F638898FA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672680"/>
            <a:ext cx="11094719" cy="423575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56C6FE-F7D8-BE42-BEFF-99499A37CAA3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659070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634F3F-E589-AA4E-949A-5EE5A253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7462EF-3140-9648-9EB6-F3B63FA63716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428EE9-A330-4E46-AA21-362EC524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490" y="5980013"/>
            <a:ext cx="2959507" cy="877987"/>
          </a:xfrm>
          <a:prstGeom prst="rect">
            <a:avLst/>
          </a:prstGeom>
        </p:spPr>
      </p:pic>
      <p:pic>
        <p:nvPicPr>
          <p:cNvPr id="11" name="Picture 10" descr="Wakefield District Health &amp; Care Partnership logo">
            <a:extLst>
              <a:ext uri="{FF2B5EF4-FFF2-40B4-BE49-F238E27FC236}">
                <a16:creationId xmlns:a16="http://schemas.microsoft.com/office/drawing/2014/main" id="{8863E4C2-F5C3-405E-AF90-0FD0362C2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20483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612475"/>
            <a:ext cx="11094719" cy="5295956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28EE9-A330-4E46-AA21-362EC524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490" y="5980013"/>
            <a:ext cx="2959507" cy="877987"/>
          </a:xfrm>
          <a:prstGeom prst="rect">
            <a:avLst/>
          </a:prstGeom>
        </p:spPr>
      </p:pic>
      <p:pic>
        <p:nvPicPr>
          <p:cNvPr id="11" name="Picture 10" descr="Wakefield District Health &amp; Care Partnership logo">
            <a:extLst>
              <a:ext uri="{FF2B5EF4-FFF2-40B4-BE49-F238E27FC236}">
                <a16:creationId xmlns:a16="http://schemas.microsoft.com/office/drawing/2014/main" id="{8863E4C2-F5C3-405E-AF90-0FD0362C2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-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AD577-C942-3947-82D8-8F7CCBE5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687778"/>
            <a:ext cx="11094718" cy="634636"/>
          </a:xfrm>
        </p:spPr>
        <p:txBody>
          <a:bodyPr lIns="0" tIns="365760" rIns="0" bIns="0" anchor="t" anchorCtr="0">
            <a:noAutofit/>
          </a:bodyPr>
          <a:lstStyle>
            <a:lvl1pPr marL="0" indent="0">
              <a:buNone/>
              <a:defRPr sz="2600" b="1">
                <a:solidFill>
                  <a:srgbClr val="006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5036A7-5A0E-734D-8730-2C40225364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640" y="2329328"/>
            <a:ext cx="11094718" cy="3473595"/>
          </a:xfrm>
        </p:spPr>
        <p:txBody>
          <a:bodyPr lIns="0" tIns="36576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1A99A2-F49A-734E-80C1-AE04C5D56182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FF5F93E-F222-9343-980C-0C268160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1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1EC49-C24D-E344-86F5-0C8F39E8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3404" y="5855685"/>
            <a:ext cx="3378594" cy="1002316"/>
          </a:xfrm>
          <a:prstGeom prst="rect">
            <a:avLst/>
          </a:prstGeom>
        </p:spPr>
      </p:pic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E904911B-3265-4D15-9517-D8B2F45C10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687778"/>
            <a:ext cx="7663377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15B1A-ABB3-5D47-B8BF-F1119B3CD8C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4F81553-2114-154E-8098-B3EE66C1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68AA07E-187C-44FD-A457-993102773A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28206" cy="4324707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79983E-1AA4-2249-9C06-9AD3D268967C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27714A0-66BA-0C48-975F-D4878D24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6CEA4EE8-F39B-4B03-AF0A-0D4012F85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10622" cy="430960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DCFBBB-845E-C040-A891-805D8A4C736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57AF5FF-3AC2-E64B-A052-BCE1E8FB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2243302-9E1E-4353-B93D-DD57C3C40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BB334-414C-C548-BD95-E70D7AA2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AF3FF-C01A-8045-86D3-61311B82B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FBBF2-6CCA-BF4F-A400-E14346FB7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3D23-2D51-124C-B6BF-CE7898C5F419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3BF6-4253-A94D-B30B-C45308D0E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151F-16D2-6640-AA3C-11613382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DDBC-D35A-AF45-A261-A6A21B2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0" r:id="rId3"/>
    <p:sldLayoutId id="2147483662" r:id="rId4"/>
    <p:sldLayoutId id="2147483682" r:id="rId5"/>
    <p:sldLayoutId id="2147483653" r:id="rId6"/>
    <p:sldLayoutId id="2147483650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  <p:sldLayoutId id="2147483680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33007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6747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2C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B4E630-B982-41C4-B294-ED44C5D04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1150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D4C444-332B-4437-92B3-4CF921ECD6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BBC5D0C-98D0-489B-8FEB-AEDD892A62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94CE16E-B16E-4210-B1E8-6D32D5F48B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CAD48B-F24F-4F90-9B09-564AF170E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0D45451D-1F5A-467B-BC7B-959350247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D0AC28EE-489C-4F09-B569-093F5F70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/>
          <a:stretch>
            <a:fillRect/>
          </a:stretch>
        </p:blipFill>
        <p:spPr bwMode="auto">
          <a:xfrm>
            <a:off x="0" y="0"/>
            <a:ext cx="1227613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employers.org/publications/integrated-workforce-thinking-across-systems?utm_campaign=1089207_25.%20Danny%20mail%20-%20Integrated%20workforce%20thinking%20and%20Disability%20Summit&amp;utm_medium=email&amp;utm_source=NHS%20Confederation&amp;dm_i=6OI9,NCFR,2EA2CO,2VVHP,1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B8AD-AB49-A74D-9C85-EC73A2CFD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Wakefield People Alliance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6D2C5-B1B6-9A4A-97E4-CDE40BC99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548640" tIns="274320" rIns="0" bIns="0" rtlCol="0" anchor="t">
            <a:normAutofit/>
          </a:bodyPr>
          <a:lstStyle/>
          <a:p>
            <a:r>
              <a:rPr lang="en-US" sz="2800" dirty="0">
                <a:latin typeface="Arial"/>
                <a:ea typeface="Verdana"/>
                <a:cs typeface="Arial"/>
              </a:rPr>
              <a:t>Monday 5th December 2022, 9:00-11:00am</a:t>
            </a:r>
          </a:p>
        </p:txBody>
      </p:sp>
    </p:spTree>
    <p:extLst>
      <p:ext uri="{BB962C8B-B14F-4D97-AF65-F5344CB8AC3E}">
        <p14:creationId xmlns:p14="http://schemas.microsoft.com/office/powerpoint/2010/main" val="142279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12D3B-979F-49CE-BCFB-526C74C9EC57}"/>
              </a:ext>
            </a:extLst>
          </p:cNvPr>
          <p:cNvSpPr txBox="1"/>
          <p:nvPr/>
        </p:nvSpPr>
        <p:spPr>
          <a:xfrm>
            <a:off x="437224" y="228950"/>
            <a:ext cx="9869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 5th December 2022, 9:00-11:00am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C14D5D6-5D0F-4DB4-B080-798AEB8E1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00344"/>
              </p:ext>
            </p:extLst>
          </p:nvPr>
        </p:nvGraphicFramePr>
        <p:xfrm>
          <a:off x="437224" y="690615"/>
          <a:ext cx="11357211" cy="512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405">
                  <a:extLst>
                    <a:ext uri="{9D8B030D-6E8A-4147-A177-3AD203B41FA5}">
                      <a16:colId xmlns:a16="http://schemas.microsoft.com/office/drawing/2014/main" val="2319375993"/>
                    </a:ext>
                  </a:extLst>
                </a:gridCol>
                <a:gridCol w="4145872">
                  <a:extLst>
                    <a:ext uri="{9D8B030D-6E8A-4147-A177-3AD203B41FA5}">
                      <a16:colId xmlns:a16="http://schemas.microsoft.com/office/drawing/2014/main" val="30675793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60781429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val="3844898820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198331599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1617088354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248815196"/>
                    </a:ext>
                  </a:extLst>
                </a:gridCol>
              </a:tblGrid>
              <a:tr h="299690">
                <a:tc>
                  <a:txBody>
                    <a:bodyPr/>
                    <a:lstStyle/>
                    <a:p>
                      <a:r>
                        <a:rPr lang="en-GB" sz="1400" dirty="0"/>
                        <a:t>Agenda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Pillar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64519"/>
                  </a:ext>
                </a:extLst>
              </a:tr>
              <a:tr h="809163">
                <a:tc>
                  <a:txBody>
                    <a:bodyPr/>
                    <a:lstStyle/>
                    <a:p>
                      <a:r>
                        <a:rPr lang="en-GB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Chair: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/>
                        <a:t>Welcome &amp; Introductions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/>
                        <a:t>Minutes/Action Log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/>
                        <a:t>Chair’s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200" dirty="0"/>
                        <a:t>Information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 Linda Harris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Verbal/</a:t>
                      </a:r>
                    </a:p>
                    <a:p>
                      <a:r>
                        <a:rPr lang="en-GB" sz="1200" dirty="0"/>
                        <a:t>Slide deck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9.00am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831522"/>
                  </a:ext>
                </a:extLst>
              </a:tr>
              <a:tr h="321143"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b="1" dirty="0"/>
                        <a:t>West Yorkshire NHS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/>
                        <a:t>Relaunch WY Health&amp;Care Partnership OD Network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/>
                        <a:t>System Leadership T&amp;F Group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/>
                        <a:t>Menopause accreditation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dirty="0"/>
                        <a:t>1,2,3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200" dirty="0"/>
                        <a:t>Information/Action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Jo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Farn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/Muqadsa Malik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Slide deck - 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9.10am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010670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Multi Year Workforce Planning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Wakefield session – 15/11/22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4,5,6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Jonathan 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Verbal/</a:t>
                      </a:r>
                    </a:p>
                    <a:p>
                      <a:r>
                        <a:rPr lang="en-GB" sz="1200" dirty="0"/>
                        <a:t>Slide deck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9.30am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35173"/>
                  </a:ext>
                </a:extLst>
              </a:tr>
              <a:tr h="219048">
                <a:tc>
                  <a:txBody>
                    <a:bodyPr/>
                    <a:lstStyle/>
                    <a:p>
                      <a:r>
                        <a:rPr lang="en-GB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Place – Community Transformation Programme: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Overview and workforce considerations/Q&amp;A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4,5,6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Tilly Poole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Slide deck - 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9.50am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25593"/>
                  </a:ext>
                </a:extLst>
              </a:tr>
              <a:tr h="299886"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People Plan – Pillar 1: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West Yorkshire Looking After Our People Group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Physical Health Checks Programme –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dirty="0"/>
                        <a:t>Information/Action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Julie Hall/Jyoti </a:t>
                      </a:r>
                      <a:r>
                        <a:rPr lang="en-GB" sz="1200" dirty="0" err="1"/>
                        <a:t>Mehan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Slide deck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10.20am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12511"/>
                  </a:ext>
                </a:extLst>
              </a:tr>
              <a:tr h="273948"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System Workforce Horizon scanning: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Check in and share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People Alliance Risks/Issues 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All</a:t>
                      </a:r>
                    </a:p>
                    <a:p>
                      <a:r>
                        <a:rPr lang="en-GB" sz="12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10.40am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72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1" dirty="0"/>
                        <a:t>AOB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10.55am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05909"/>
                  </a:ext>
                </a:extLst>
              </a:tr>
              <a:tr h="52190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Date and time next meeting: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Monday 2nd January 2022, 9:00-11:00am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(Bank Holiday)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11.00am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67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65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8257"/>
            <a:ext cx="11643357" cy="800766"/>
          </a:xfrm>
        </p:spPr>
        <p:txBody>
          <a:bodyPr/>
          <a:lstStyle/>
          <a:p>
            <a:r>
              <a:rPr lang="en-GB" sz="3200" dirty="0"/>
              <a:t>Action Log – November 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BA4365-5530-45E9-8F18-46EED8CB2ED0}"/>
              </a:ext>
            </a:extLst>
          </p:cNvPr>
          <p:cNvGraphicFramePr>
            <a:graphicFrameLocks noGrp="1"/>
          </p:cNvGraphicFramePr>
          <p:nvPr/>
        </p:nvGraphicFramePr>
        <p:xfrm>
          <a:off x="492712" y="751575"/>
          <a:ext cx="11232027" cy="144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093">
                  <a:extLst>
                    <a:ext uri="{9D8B030D-6E8A-4147-A177-3AD203B41FA5}">
                      <a16:colId xmlns:a16="http://schemas.microsoft.com/office/drawing/2014/main" val="2463912222"/>
                    </a:ext>
                  </a:extLst>
                </a:gridCol>
                <a:gridCol w="794651">
                  <a:extLst>
                    <a:ext uri="{9D8B030D-6E8A-4147-A177-3AD203B41FA5}">
                      <a16:colId xmlns:a16="http://schemas.microsoft.com/office/drawing/2014/main" val="2811792885"/>
                    </a:ext>
                  </a:extLst>
                </a:gridCol>
                <a:gridCol w="807868">
                  <a:extLst>
                    <a:ext uri="{9D8B030D-6E8A-4147-A177-3AD203B41FA5}">
                      <a16:colId xmlns:a16="http://schemas.microsoft.com/office/drawing/2014/main" val="1459835751"/>
                    </a:ext>
                  </a:extLst>
                </a:gridCol>
                <a:gridCol w="2691415">
                  <a:extLst>
                    <a:ext uri="{9D8B030D-6E8A-4147-A177-3AD203B41FA5}">
                      <a16:colId xmlns:a16="http://schemas.microsoft.com/office/drawing/2014/main" val="3376509215"/>
                    </a:ext>
                  </a:extLst>
                </a:gridCol>
              </a:tblGrid>
              <a:tr h="265526">
                <a:tc>
                  <a:txBody>
                    <a:bodyPr/>
                    <a:lstStyle/>
                    <a:p>
                      <a:r>
                        <a:rPr lang="en-GB" dirty="0"/>
                        <a:t>Alliance Action 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Progression/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51567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r>
                        <a:rPr lang="en-GB" sz="1200" dirty="0"/>
                        <a:t>Members to review West Yorkshire volunteering principles and consider organisational support/sign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Emailed document to members 16/11/22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853899"/>
                  </a:ext>
                </a:extLst>
              </a:tr>
              <a:tr h="622536">
                <a:tc>
                  <a:txBody>
                    <a:bodyPr/>
                    <a:lstStyle/>
                    <a:p>
                      <a:r>
                        <a:rPr lang="en-GB" sz="1200" dirty="0"/>
                        <a:t>Minutes from November meeting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9336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904952F-9BC0-4204-AB95-0555142E4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36655"/>
              </p:ext>
            </p:extLst>
          </p:nvPr>
        </p:nvGraphicFramePr>
        <p:xfrm>
          <a:off x="487979" y="2197071"/>
          <a:ext cx="11292690" cy="357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5565">
                  <a:extLst>
                    <a:ext uri="{9D8B030D-6E8A-4147-A177-3AD203B41FA5}">
                      <a16:colId xmlns:a16="http://schemas.microsoft.com/office/drawing/2014/main" val="2463912222"/>
                    </a:ext>
                  </a:extLst>
                </a:gridCol>
                <a:gridCol w="777782">
                  <a:extLst>
                    <a:ext uri="{9D8B030D-6E8A-4147-A177-3AD203B41FA5}">
                      <a16:colId xmlns:a16="http://schemas.microsoft.com/office/drawing/2014/main" val="2811792885"/>
                    </a:ext>
                  </a:extLst>
                </a:gridCol>
                <a:gridCol w="795260">
                  <a:extLst>
                    <a:ext uri="{9D8B030D-6E8A-4147-A177-3AD203B41FA5}">
                      <a16:colId xmlns:a16="http://schemas.microsoft.com/office/drawing/2014/main" val="1459835751"/>
                    </a:ext>
                  </a:extLst>
                </a:gridCol>
                <a:gridCol w="2744083">
                  <a:extLst>
                    <a:ext uri="{9D8B030D-6E8A-4147-A177-3AD203B41FA5}">
                      <a16:colId xmlns:a16="http://schemas.microsoft.com/office/drawing/2014/main" val="3376509215"/>
                    </a:ext>
                  </a:extLst>
                </a:gridCol>
              </a:tblGrid>
              <a:tr h="266232">
                <a:tc>
                  <a:txBody>
                    <a:bodyPr/>
                    <a:lstStyle/>
                    <a:p>
                      <a:r>
                        <a:rPr lang="en-GB" dirty="0"/>
                        <a:t>PMO Action 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Progression/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51567"/>
                  </a:ext>
                </a:extLst>
              </a:tr>
              <a:tr h="469809">
                <a:tc>
                  <a:txBody>
                    <a:bodyPr/>
                    <a:lstStyle/>
                    <a:p>
                      <a:r>
                        <a:rPr lang="en-GB" sz="1200" dirty="0"/>
                        <a:t>WY ICB Health Equity Fellowship Programme – to liaise with ICB Lead and coordinate system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System Lead to share Wakefield Expression of Interests with PMO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41706"/>
                  </a:ext>
                </a:extLst>
              </a:tr>
              <a:tr h="330884">
                <a:tc>
                  <a:txBody>
                    <a:bodyPr/>
                    <a:lstStyle/>
                    <a:p>
                      <a:r>
                        <a:rPr lang="en-GB" sz="1200" dirty="0"/>
                        <a:t>Social Care Workforce Data - to share JC presentation with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Emailed to members 16/11/22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53139"/>
                  </a:ext>
                </a:extLst>
              </a:tr>
              <a:tr h="292963">
                <a:tc>
                  <a:txBody>
                    <a:bodyPr/>
                    <a:lstStyle/>
                    <a:p>
                      <a:r>
                        <a:rPr lang="en-GB" sz="1200" dirty="0"/>
                        <a:t>System Workforce MOU Refresh – Work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ST/PMO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Meeting with SRO’s – 18/11/22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355829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r>
                        <a:rPr lang="en-GB" sz="1200" dirty="0"/>
                        <a:t>To work with NOVA on the development of a system volunteering programme. Mapping – best practice from organisations and training opportunities, on boarding arrangements and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To form part of PMO workplan and supported under future pillar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36794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r>
                        <a:rPr lang="en-GB" sz="1200" dirty="0"/>
                        <a:t>Health &amp; Social Care Academy – DfE authorised - Mapping of current placements across educations providers and organisations and the future placements demand/offer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To form part of PMO workplan and supported under future pillar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575436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r>
                        <a:rPr lang="en-GB" sz="1200" dirty="0"/>
                        <a:t>Social Care Workforce - future deep dive into contracts and investment with LA colleagues to understand the arrangements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Pillar Lead(s)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To form part of PMO workplan and supported under future pillar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70911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r>
                        <a:rPr lang="en-GB" sz="1200" dirty="0"/>
                        <a:t>Members to review West Yorkshire volunteering principles and consider organisational support/sign up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System sign up – To form part of PMO workplan and supported under future pillar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44739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F205358-3E02-4241-8F2B-2366A2EEC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6579" y="155176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F205358-3E02-4241-8F2B-2366A2EEC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96579" y="155176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2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B8AD-AB49-A74D-9C85-EC73A2CFD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System Workforce</a:t>
            </a:r>
            <a:br>
              <a:rPr lang="en-US" sz="3400" dirty="0"/>
            </a:br>
            <a:r>
              <a:rPr lang="en-US" sz="3400" dirty="0"/>
              <a:t>Horizon Scanning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6D2C5-B1B6-9A4A-97E4-CDE40BC99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548640" tIns="274320" rIns="0" bIns="0" rtlCol="0" anchor="t">
            <a:normAutofit/>
          </a:bodyPr>
          <a:lstStyle/>
          <a:p>
            <a:r>
              <a:rPr lang="en-US" sz="2800" dirty="0">
                <a:latin typeface="Arial"/>
                <a:ea typeface="Verdana"/>
                <a:cs typeface="Arial"/>
              </a:rPr>
              <a:t>Members: Check in and share</a:t>
            </a:r>
          </a:p>
        </p:txBody>
      </p:sp>
    </p:spTree>
    <p:extLst>
      <p:ext uri="{BB962C8B-B14F-4D97-AF65-F5344CB8AC3E}">
        <p14:creationId xmlns:p14="http://schemas.microsoft.com/office/powerpoint/2010/main" val="18480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89092A80-9333-490F-8FBF-9D981223EEA8}"/>
              </a:ext>
            </a:extLst>
          </p:cNvPr>
          <p:cNvSpPr txBox="1">
            <a:spLocks/>
          </p:cNvSpPr>
          <p:nvPr/>
        </p:nvSpPr>
        <p:spPr>
          <a:xfrm>
            <a:off x="228600" y="1234440"/>
            <a:ext cx="11475720" cy="701040"/>
          </a:xfrm>
          <a:prstGeom prst="rect">
            <a:avLst/>
          </a:prstGeom>
          <a:solidFill>
            <a:schemeClr val="bg1"/>
          </a:solidFill>
        </p:spPr>
        <p:txBody>
          <a:bodyPr vert="horz" lIns="548640" tIns="0" rIns="0" bIns="2743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30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3300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165" y="124287"/>
            <a:ext cx="11368744" cy="4518734"/>
          </a:xfrm>
        </p:spPr>
        <p:txBody>
          <a:bodyPr/>
          <a:lstStyle/>
          <a:p>
            <a:br>
              <a:rPr lang="en-GB" dirty="0">
                <a:solidFill>
                  <a:srgbClr val="7030A0"/>
                </a:solidFill>
              </a:rPr>
            </a:br>
            <a:r>
              <a:rPr lang="en-GB" sz="2400" dirty="0">
                <a:solidFill>
                  <a:srgbClr val="7030A0"/>
                </a:solidFill>
              </a:rPr>
              <a:t>System Workforce Horizon Scanning – Overview/Actions</a:t>
            </a:r>
            <a:br>
              <a:rPr lang="en-GB" dirty="0">
                <a:solidFill>
                  <a:srgbClr val="7030A0"/>
                </a:solidFill>
              </a:rPr>
            </a:br>
            <a:br>
              <a:rPr lang="en-GB" sz="1600" b="0" dirty="0">
                <a:solidFill>
                  <a:srgbClr val="006747"/>
                </a:solidFill>
              </a:rPr>
            </a:br>
            <a:br>
              <a:rPr lang="en-GB" sz="2000" b="0" dirty="0">
                <a:solidFill>
                  <a:srgbClr val="006747"/>
                </a:solidFill>
              </a:rPr>
            </a:br>
            <a:br>
              <a:rPr lang="en-GB" sz="2000" b="0" dirty="0">
                <a:solidFill>
                  <a:srgbClr val="006747"/>
                </a:solidFill>
              </a:rPr>
            </a:br>
            <a:br>
              <a:rPr lang="en-GB" sz="2000" b="0" dirty="0">
                <a:solidFill>
                  <a:srgbClr val="006747"/>
                </a:solidFill>
              </a:rPr>
            </a:br>
            <a:br>
              <a:rPr lang="en-GB" sz="2000" b="0" dirty="0">
                <a:solidFill>
                  <a:srgbClr val="006747"/>
                </a:solidFill>
              </a:rPr>
            </a:br>
            <a:br>
              <a:rPr lang="en-GB" sz="2000" b="0" dirty="0">
                <a:solidFill>
                  <a:srgbClr val="006747"/>
                </a:solidFill>
              </a:rPr>
            </a:br>
            <a:br>
              <a:rPr lang="en-GB" b="0" dirty="0">
                <a:solidFill>
                  <a:srgbClr val="006747"/>
                </a:solidFill>
              </a:rPr>
            </a:br>
            <a:br>
              <a:rPr lang="en-GB" sz="5400" b="0" dirty="0">
                <a:solidFill>
                  <a:srgbClr val="006747"/>
                </a:solidFill>
              </a:rPr>
            </a:br>
            <a:endParaRPr lang="en-GB" sz="5400" b="0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434978A-8D90-4A6D-A809-670405298832}"/>
              </a:ext>
            </a:extLst>
          </p:cNvPr>
          <p:cNvGraphicFramePr>
            <a:graphicFrameLocks noGrp="1"/>
          </p:cNvGraphicFramePr>
          <p:nvPr/>
        </p:nvGraphicFramePr>
        <p:xfrm>
          <a:off x="417250" y="788436"/>
          <a:ext cx="11475720" cy="336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918">
                  <a:extLst>
                    <a:ext uri="{9D8B030D-6E8A-4147-A177-3AD203B41FA5}">
                      <a16:colId xmlns:a16="http://schemas.microsoft.com/office/drawing/2014/main" val="2430818558"/>
                    </a:ext>
                  </a:extLst>
                </a:gridCol>
                <a:gridCol w="1178918">
                  <a:extLst>
                    <a:ext uri="{9D8B030D-6E8A-4147-A177-3AD203B41FA5}">
                      <a16:colId xmlns:a16="http://schemas.microsoft.com/office/drawing/2014/main" val="1258671012"/>
                    </a:ext>
                  </a:extLst>
                </a:gridCol>
                <a:gridCol w="3535941">
                  <a:extLst>
                    <a:ext uri="{9D8B030D-6E8A-4147-A177-3AD203B41FA5}">
                      <a16:colId xmlns:a16="http://schemas.microsoft.com/office/drawing/2014/main" val="3538608989"/>
                    </a:ext>
                  </a:extLst>
                </a:gridCol>
                <a:gridCol w="3234864">
                  <a:extLst>
                    <a:ext uri="{9D8B030D-6E8A-4147-A177-3AD203B41FA5}">
                      <a16:colId xmlns:a16="http://schemas.microsoft.com/office/drawing/2014/main" val="813935407"/>
                    </a:ext>
                  </a:extLst>
                </a:gridCol>
                <a:gridCol w="593960">
                  <a:extLst>
                    <a:ext uri="{9D8B030D-6E8A-4147-A177-3AD203B41FA5}">
                      <a16:colId xmlns:a16="http://schemas.microsoft.com/office/drawing/2014/main" val="2330580888"/>
                    </a:ext>
                  </a:extLst>
                </a:gridCol>
                <a:gridCol w="1753119">
                  <a:extLst>
                    <a:ext uri="{9D8B030D-6E8A-4147-A177-3AD203B41FA5}">
                      <a16:colId xmlns:a16="http://schemas.microsoft.com/office/drawing/2014/main" val="246103971"/>
                    </a:ext>
                  </a:extLst>
                </a:gridCol>
              </a:tblGrid>
              <a:tr h="358282">
                <a:tc>
                  <a:txBody>
                    <a:bodyPr/>
                    <a:lstStyle/>
                    <a:p>
                      <a:r>
                        <a:rPr lang="en-GB" sz="160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Alliance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783954"/>
                  </a:ext>
                </a:extLst>
              </a:tr>
              <a:tr h="632879">
                <a:tc>
                  <a:txBody>
                    <a:bodyPr/>
                    <a:lstStyle/>
                    <a:p>
                      <a:r>
                        <a:rPr lang="en-GB" sz="1200" dirty="0"/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WY NHS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System Leadership ICB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Partnership approach with 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JF to update at Dec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54308"/>
                  </a:ext>
                </a:extLst>
              </a:tr>
              <a:tr h="363259">
                <a:tc>
                  <a:txBody>
                    <a:bodyPr/>
                    <a:lstStyle/>
                    <a:p>
                      <a:r>
                        <a:rPr lang="en-GB" sz="1200" dirty="0"/>
                        <a:t>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NHS Employers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none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Members link</a:t>
                      </a:r>
                    </a:p>
                    <a:p>
                      <a:endParaRPr lang="en-GB" sz="1200" dirty="0">
                        <a:solidFill>
                          <a:srgbClr val="0563C1"/>
                        </a:solidFill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GB" sz="1200" dirty="0">
                          <a:solidFill>
                            <a:srgbClr val="0563C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Integrated workforce thinking across systems | NHS Employers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Integrated workforce thinking across systems: practical solutions to support integrated care systems (ICSs) - This guide has been written to support employers in integrated workforce thinking, in line with delivering the ICS strategy.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On Jan 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38472"/>
                  </a:ext>
                </a:extLst>
              </a:tr>
              <a:tr h="363259">
                <a:tc>
                  <a:txBody>
                    <a:bodyPr/>
                    <a:lstStyle/>
                    <a:p>
                      <a:r>
                        <a:rPr lang="en-GB" sz="1200" dirty="0"/>
                        <a:t>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NHS West Yorkshire (ICB)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Health Equity Fellowship Programme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IBC emailed directly to organisations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ICB to share with PMO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70964"/>
                  </a:ext>
                </a:extLst>
              </a:tr>
              <a:tr h="363259">
                <a:tc>
                  <a:txBody>
                    <a:bodyPr/>
                    <a:lstStyle/>
                    <a:p>
                      <a:r>
                        <a:rPr lang="en-GB" sz="1200" dirty="0"/>
                        <a:t>PMO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WY Workforce Transformation Learning Needs Analysis for 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PMO – Jeanette Cookson emailed out to key leads – 10/10/22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To return to Jeanette Cookson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5066"/>
                  </a:ext>
                </a:extLst>
              </a:tr>
              <a:tr h="363259">
                <a:tc>
                  <a:txBody>
                    <a:bodyPr/>
                    <a:lstStyle/>
                    <a:p>
                      <a:r>
                        <a:rPr lang="en-GB" sz="1200" dirty="0"/>
                        <a:t>PMO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Wakefield EDI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Invitation to respond – check in and share:</a:t>
                      </a:r>
                    </a:p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EDI Workforce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PMO emailed - Each organisation to complete the Excel template and return Hashim 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To return to Hashim Din – Wakefield Council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08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20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EF064C-8E8B-42D7-8A89-ECD8CEB930B2}"/>
              </a:ext>
            </a:extLst>
          </p:cNvPr>
          <p:cNvSpPr txBox="1">
            <a:spLocks/>
          </p:cNvSpPr>
          <p:nvPr/>
        </p:nvSpPr>
        <p:spPr>
          <a:xfrm>
            <a:off x="774872" y="1677035"/>
            <a:ext cx="10393680" cy="3196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330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Date of next meeting: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Monday 2nd January 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9:00-11:00am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72CE"/>
                </a:solidFill>
              </a:rPr>
              <a:t>Note: B/H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2C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1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king For You Powerpoint Presentation">
  <a:themeElements>
    <a:clrScheme name="Working For You Powerpoi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ing For You Powerpoint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Working For You 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ing For You 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ing For You 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ing For You 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ing For You 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ing For You 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ing For You 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ing For You 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ing For You 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ing For You 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ing For You 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ing For You 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7E831FCB3424DB82A54BA9065B6A5" ma:contentTypeVersion="0" ma:contentTypeDescription="Create a new document." ma:contentTypeScope="" ma:versionID="01c58deb93347442c6d863801c062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F851F-91C9-4608-9DB5-9E20E5243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D98AC-FABA-422D-BF0F-70C344396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A2385F-A929-47BA-90F1-FD66B26651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54853</TotalTime>
  <Words>661</Words>
  <Application>Microsoft Macintosh PowerPoint</Application>
  <PresentationFormat>Widescreen</PresentationFormat>
  <Paragraphs>158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Office Theme</vt:lpstr>
      <vt:lpstr>Working For You Powerpoint Presentation</vt:lpstr>
      <vt:lpstr>Document</vt:lpstr>
      <vt:lpstr>Wakefield People Alliance</vt:lpstr>
      <vt:lpstr>PowerPoint Presentation</vt:lpstr>
      <vt:lpstr>Action Log – November 2022</vt:lpstr>
      <vt:lpstr>System Workforce Horizon Scanning</vt:lpstr>
      <vt:lpstr> System Workforce Horizon Scanning – Overview/Actions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Lodge</dc:creator>
  <cp:lastModifiedBy>Dominic Blaydon</cp:lastModifiedBy>
  <cp:revision>238</cp:revision>
  <dcterms:created xsi:type="dcterms:W3CDTF">2022-01-11T14:46:25Z</dcterms:created>
  <dcterms:modified xsi:type="dcterms:W3CDTF">2022-12-30T11:38:11Z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0x0101005E77E831FCB3424DB82A54BA9065B6A5</vt:lpwstr>
  </property>
</Properties>
</file>