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32" r:id="rId4"/>
    <p:sldMasterId id="2147483948" r:id="rId5"/>
  </p:sldMasterIdLst>
  <p:notesMasterIdLst>
    <p:notesMasterId r:id="rId46"/>
  </p:notesMasterIdLst>
  <p:handoutMasterIdLst>
    <p:handoutMasterId r:id="rId47"/>
  </p:handoutMasterIdLst>
  <p:sldIdLst>
    <p:sldId id="263" r:id="rId6"/>
    <p:sldId id="2145706900" r:id="rId7"/>
    <p:sldId id="2145706915" r:id="rId8"/>
    <p:sldId id="2103" r:id="rId9"/>
    <p:sldId id="2145706928" r:id="rId10"/>
    <p:sldId id="2145706929" r:id="rId11"/>
    <p:sldId id="2145706930" r:id="rId12"/>
    <p:sldId id="2145706931" r:id="rId13"/>
    <p:sldId id="2145706932" r:id="rId14"/>
    <p:sldId id="2145706927" r:id="rId15"/>
    <p:sldId id="265" r:id="rId16"/>
    <p:sldId id="2145706981" r:id="rId17"/>
    <p:sldId id="2145706978" r:id="rId18"/>
    <p:sldId id="2145706917" r:id="rId19"/>
    <p:sldId id="2145706922" r:id="rId20"/>
    <p:sldId id="2145706923" r:id="rId21"/>
    <p:sldId id="2145706898" r:id="rId22"/>
    <p:sldId id="2145706897" r:id="rId23"/>
    <p:sldId id="2145706982" r:id="rId24"/>
    <p:sldId id="2145706963" r:id="rId25"/>
    <p:sldId id="2145706974" r:id="rId26"/>
    <p:sldId id="2145706979" r:id="rId27"/>
    <p:sldId id="2145706980" r:id="rId28"/>
    <p:sldId id="2145706977" r:id="rId29"/>
    <p:sldId id="2145706937" r:id="rId30"/>
    <p:sldId id="2145706939" r:id="rId31"/>
    <p:sldId id="285" r:id="rId32"/>
    <p:sldId id="2145706966" r:id="rId33"/>
    <p:sldId id="2145706950" r:id="rId34"/>
    <p:sldId id="2145706951" r:id="rId35"/>
    <p:sldId id="2145706942" r:id="rId36"/>
    <p:sldId id="2145706955" r:id="rId37"/>
    <p:sldId id="2145706958" r:id="rId38"/>
    <p:sldId id="2145706967" r:id="rId39"/>
    <p:sldId id="2145706960" r:id="rId40"/>
    <p:sldId id="2145706961" r:id="rId41"/>
    <p:sldId id="2145706944" r:id="rId42"/>
    <p:sldId id="2145706957" r:id="rId43"/>
    <p:sldId id="2145706949" r:id="rId44"/>
    <p:sldId id="2145706953" r:id="rId45"/>
  </p:sldIdLst>
  <p:sldSz cx="12192000" cy="6858000"/>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heet" id="{0C9DCFF3-246A-4431-8323-AA5C3819456B}">
          <p14:sldIdLst>
            <p14:sldId id="263"/>
            <p14:sldId id="2145706900"/>
            <p14:sldId id="2145706915"/>
            <p14:sldId id="2103"/>
          </p14:sldIdLst>
        </p14:section>
        <p14:section name="National Supply" id="{3BB50A5B-6B11-411F-B09C-CF07E14CAD52}">
          <p14:sldIdLst>
            <p14:sldId id="2145706928"/>
            <p14:sldId id="2145706929"/>
            <p14:sldId id="2145706930"/>
          </p14:sldIdLst>
        </p14:section>
        <p14:section name="Workforce Staffing Models" id="{1CA90CDF-6CAB-4381-8887-D5DBF5937F3A}">
          <p14:sldIdLst>
            <p14:sldId id="2145706931"/>
            <p14:sldId id="2145706932"/>
            <p14:sldId id="2145706927"/>
          </p14:sldIdLst>
        </p14:section>
        <p14:section name="Legislation" id="{DB4BF431-B523-49D0-A1F0-90999BF40240}">
          <p14:sldIdLst>
            <p14:sldId id="265"/>
            <p14:sldId id="2145706981"/>
            <p14:sldId id="2145706978"/>
            <p14:sldId id="2145706917"/>
          </p14:sldIdLst>
        </p14:section>
        <p14:section name="Regional Mobilisation" id="{774E3E23-697F-4E08-85E3-0183FCFCAE77}">
          <p14:sldIdLst>
            <p14:sldId id="2145706922"/>
            <p14:sldId id="2145706923"/>
            <p14:sldId id="2145706898"/>
            <p14:sldId id="2145706897"/>
            <p14:sldId id="2145706982"/>
            <p14:sldId id="2145706963"/>
            <p14:sldId id="2145706974"/>
            <p14:sldId id="2145706979"/>
            <p14:sldId id="2145706980"/>
          </p14:sldIdLst>
        </p14:section>
        <p14:section name="Training Requirements" id="{B6CA975D-FD62-4944-8E53-4961E28FFBD1}">
          <p14:sldIdLst>
            <p14:sldId id="2145706977"/>
          </p14:sldIdLst>
        </p14:section>
        <p14:section name="Appendices" id="{190E9AB1-8CF8-4E6B-A5D9-BD9DAC9D89F6}">
          <p14:sldIdLst>
            <p14:sldId id="2145706937"/>
            <p14:sldId id="2145706939"/>
            <p14:sldId id="285"/>
            <p14:sldId id="2145706966"/>
            <p14:sldId id="2145706950"/>
            <p14:sldId id="2145706951"/>
            <p14:sldId id="2145706942"/>
            <p14:sldId id="2145706955"/>
            <p14:sldId id="2145706958"/>
            <p14:sldId id="2145706967"/>
            <p14:sldId id="2145706960"/>
            <p14:sldId id="2145706961"/>
            <p14:sldId id="2145706944"/>
            <p14:sldId id="2145706957"/>
            <p14:sldId id="2145706949"/>
            <p14:sldId id="214570695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Galloway" initials="HG" lastIdx="14" clrIdx="0">
    <p:extLst>
      <p:ext uri="{19B8F6BF-5375-455C-9EA6-DF929625EA0E}">
        <p15:presenceInfo xmlns:p15="http://schemas.microsoft.com/office/powerpoint/2012/main" userId="S::Helen.Galloway@paconsulting.com::31a76b04-ae31-4312-9d72-c9bbd16f5859" providerId="AD"/>
      </p:ext>
    </p:extLst>
  </p:cmAuthor>
  <p:cmAuthor id="2" name="Bowen, Amy" initials="BA" lastIdx="6" clrIdx="1">
    <p:extLst>
      <p:ext uri="{19B8F6BF-5375-455C-9EA6-DF929625EA0E}">
        <p15:presenceInfo xmlns:p15="http://schemas.microsoft.com/office/powerpoint/2012/main" userId="S-1-5-21-597545548-1168997572-679101248-1348182" providerId="AD"/>
      </p:ext>
    </p:extLst>
  </p:cmAuthor>
  <p:cmAuthor id="3" name="Hinesh Patel" initials="HP" lastIdx="14" clrIdx="2">
    <p:extLst>
      <p:ext uri="{19B8F6BF-5375-455C-9EA6-DF929625EA0E}">
        <p15:presenceInfo xmlns:p15="http://schemas.microsoft.com/office/powerpoint/2012/main" userId="S::hineshpatel@moorhouseconsulting.com::3e422dfd-1fe4-415e-b452-2f5967de3c7f" providerId="AD"/>
      </p:ext>
    </p:extLst>
  </p:cmAuthor>
  <p:cmAuthor id="4" name="Matthew Newman" initials="MN" lastIdx="3" clrIdx="3">
    <p:extLst>
      <p:ext uri="{19B8F6BF-5375-455C-9EA6-DF929625EA0E}">
        <p15:presenceInfo xmlns:p15="http://schemas.microsoft.com/office/powerpoint/2012/main" userId="S::matthewnewman@moorhouseconsulting.com::355202d0-6b99-4111-aa1b-5b9d183e218f" providerId="AD"/>
      </p:ext>
    </p:extLst>
  </p:cmAuthor>
  <p:cmAuthor id="5" name="David Pollard" initials="DP" lastIdx="1" clrIdx="4">
    <p:extLst>
      <p:ext uri="{19B8F6BF-5375-455C-9EA6-DF929625EA0E}">
        <p15:presenceInfo xmlns:p15="http://schemas.microsoft.com/office/powerpoint/2012/main" userId="S::davidpollard@moorhouseconsulting.com::f21ecb46-c1c5-4684-9e16-aa7b2f42dcd9" providerId="AD"/>
      </p:ext>
    </p:extLst>
  </p:cmAuthor>
  <p:cmAuthor id="6" name="Michelle Kane" initials="MK" lastIdx="20" clrIdx="5">
    <p:extLst>
      <p:ext uri="{19B8F6BF-5375-455C-9EA6-DF929625EA0E}">
        <p15:presenceInfo xmlns:p15="http://schemas.microsoft.com/office/powerpoint/2012/main" userId="S-1-5-21-597545548-1168997572-679101248-5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B9"/>
    <a:srgbClr val="015DB9"/>
    <a:srgbClr val="B3E2F5"/>
    <a:srgbClr val="005EB8"/>
    <a:srgbClr val="C00000"/>
    <a:srgbClr val="BEE0FF"/>
    <a:srgbClr val="4472C5"/>
    <a:srgbClr val="C0DFFF"/>
    <a:srgbClr val="BFDFFF"/>
    <a:srgbClr val="C75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94665"/>
  </p:normalViewPr>
  <p:slideViewPr>
    <p:cSldViewPr snapToGrid="0">
      <p:cViewPr varScale="1">
        <p:scale>
          <a:sx n="86" d="100"/>
          <a:sy n="86" d="100"/>
        </p:scale>
        <p:origin x="606" y="7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097" y="723"/>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emf"/><Relationship Id="rId1" Type="http://schemas.openxmlformats.org/officeDocument/2006/relationships/image" Target="../media/image27.emf"/><Relationship Id="rId5" Type="http://schemas.openxmlformats.org/officeDocument/2006/relationships/image" Target="../media/image31.wmf"/><Relationship Id="rId4"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633"/>
          </a:xfrm>
          <a:prstGeom prst="rect">
            <a:avLst/>
          </a:prstGeom>
        </p:spPr>
        <p:txBody>
          <a:bodyPr vert="horz" lIns="91001" tIns="45501" rIns="91001" bIns="45501"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3633"/>
          </a:xfrm>
          <a:prstGeom prst="rect">
            <a:avLst/>
          </a:prstGeom>
        </p:spPr>
        <p:txBody>
          <a:bodyPr vert="horz" lIns="91001" tIns="45501" rIns="91001" bIns="45501" rtlCol="0"/>
          <a:lstStyle>
            <a:lvl1pPr algn="r">
              <a:defRPr sz="1200"/>
            </a:lvl1pPr>
          </a:lstStyle>
          <a:p>
            <a:fld id="{1790A331-7ADD-4391-8CA5-606C9BFD26F5}" type="datetimeFigureOut">
              <a:rPr lang="en-GB" smtClean="0"/>
              <a:t>23/12/2020</a:t>
            </a:fld>
            <a:endParaRPr lang="en-GB"/>
          </a:p>
        </p:txBody>
      </p:sp>
      <p:sp>
        <p:nvSpPr>
          <p:cNvPr id="4" name="Footer Placeholder 3"/>
          <p:cNvSpPr>
            <a:spLocks noGrp="1"/>
          </p:cNvSpPr>
          <p:nvPr>
            <p:ph type="ftr" sz="quarter" idx="2"/>
          </p:nvPr>
        </p:nvSpPr>
        <p:spPr>
          <a:xfrm>
            <a:off x="1" y="9377317"/>
            <a:ext cx="2945659" cy="493633"/>
          </a:xfrm>
          <a:prstGeom prst="rect">
            <a:avLst/>
          </a:prstGeom>
        </p:spPr>
        <p:txBody>
          <a:bodyPr vert="horz" lIns="91001" tIns="45501" rIns="91001" bIns="45501"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50443" y="9377317"/>
            <a:ext cx="2945659" cy="493633"/>
          </a:xfrm>
          <a:prstGeom prst="rect">
            <a:avLst/>
          </a:prstGeom>
        </p:spPr>
        <p:txBody>
          <a:bodyPr vert="horz" lIns="91001" tIns="45501" rIns="91001" bIns="45501"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633"/>
          </a:xfrm>
          <a:prstGeom prst="rect">
            <a:avLst/>
          </a:prstGeom>
        </p:spPr>
        <p:txBody>
          <a:bodyPr vert="horz" lIns="91001" tIns="45501" rIns="91001" bIns="45501" rtlCol="0"/>
          <a:lstStyle>
            <a:lvl1pPr algn="l">
              <a:defRPr sz="1200"/>
            </a:lvl1pPr>
          </a:lstStyle>
          <a:p>
            <a:endParaRPr lang="en-GB"/>
          </a:p>
        </p:txBody>
      </p:sp>
      <p:sp>
        <p:nvSpPr>
          <p:cNvPr id="3" name="Date Placeholder 2"/>
          <p:cNvSpPr>
            <a:spLocks noGrp="1"/>
          </p:cNvSpPr>
          <p:nvPr>
            <p:ph type="dt" idx="1"/>
          </p:nvPr>
        </p:nvSpPr>
        <p:spPr>
          <a:xfrm>
            <a:off x="3850443" y="0"/>
            <a:ext cx="2945659" cy="493633"/>
          </a:xfrm>
          <a:prstGeom prst="rect">
            <a:avLst/>
          </a:prstGeom>
        </p:spPr>
        <p:txBody>
          <a:bodyPr vert="horz" lIns="91001" tIns="45501" rIns="91001" bIns="45501" rtlCol="0"/>
          <a:lstStyle>
            <a:lvl1pPr algn="r">
              <a:defRPr sz="1200"/>
            </a:lvl1pPr>
          </a:lstStyle>
          <a:p>
            <a:fld id="{002AE991-F138-4FD8-982E-957F3CA6A0F6}" type="datetimeFigureOut">
              <a:rPr lang="en-GB" smtClean="0"/>
              <a:t>23/12/2020</a:t>
            </a:fld>
            <a:endParaRPr lang="en-GB"/>
          </a:p>
        </p:txBody>
      </p:sp>
      <p:sp>
        <p:nvSpPr>
          <p:cNvPr id="4" name="Slide Image Placeholder 3"/>
          <p:cNvSpPr>
            <a:spLocks noGrp="1" noRot="1" noChangeAspect="1"/>
          </p:cNvSpPr>
          <p:nvPr>
            <p:ph type="sldImg" idx="2"/>
          </p:nvPr>
        </p:nvSpPr>
        <p:spPr>
          <a:xfrm>
            <a:off x="107950" y="741363"/>
            <a:ext cx="6581775" cy="3702050"/>
          </a:xfrm>
          <a:prstGeom prst="rect">
            <a:avLst/>
          </a:prstGeom>
          <a:noFill/>
          <a:ln w="12700">
            <a:solidFill>
              <a:prstClr val="black"/>
            </a:solidFill>
          </a:ln>
        </p:spPr>
        <p:txBody>
          <a:bodyPr vert="horz" lIns="91001" tIns="45501" rIns="91001" bIns="45501" rtlCol="0" anchor="ctr"/>
          <a:lstStyle/>
          <a:p>
            <a:endParaRPr lang="en-GB"/>
          </a:p>
        </p:txBody>
      </p:sp>
      <p:sp>
        <p:nvSpPr>
          <p:cNvPr id="5" name="Notes Placeholder 4"/>
          <p:cNvSpPr>
            <a:spLocks noGrp="1"/>
          </p:cNvSpPr>
          <p:nvPr>
            <p:ph type="body" sz="quarter" idx="3"/>
          </p:nvPr>
        </p:nvSpPr>
        <p:spPr>
          <a:xfrm>
            <a:off x="679768" y="4689516"/>
            <a:ext cx="5438140" cy="4442698"/>
          </a:xfrm>
          <a:prstGeom prst="rect">
            <a:avLst/>
          </a:prstGeom>
        </p:spPr>
        <p:txBody>
          <a:bodyPr vert="horz" lIns="91001" tIns="45501" rIns="91001" bIns="4550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7317"/>
            <a:ext cx="2945659" cy="493633"/>
          </a:xfrm>
          <a:prstGeom prst="rect">
            <a:avLst/>
          </a:prstGeom>
        </p:spPr>
        <p:txBody>
          <a:bodyPr vert="horz" lIns="91001" tIns="45501" rIns="91001" bIns="45501"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50443" y="9377317"/>
            <a:ext cx="2945659" cy="493633"/>
          </a:xfrm>
          <a:prstGeom prst="rect">
            <a:avLst/>
          </a:prstGeom>
        </p:spPr>
        <p:txBody>
          <a:bodyPr vert="horz" lIns="91001" tIns="45501" rIns="91001" bIns="45501"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4944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26</a:t>
            </a:fld>
            <a:endParaRPr lang="en-GB"/>
          </a:p>
        </p:txBody>
      </p:sp>
    </p:spTree>
    <p:extLst>
      <p:ext uri="{BB962C8B-B14F-4D97-AF65-F5344CB8AC3E}">
        <p14:creationId xmlns:p14="http://schemas.microsoft.com/office/powerpoint/2010/main" val="3064520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B5513-5A0F-4C94-9F10-C43A138904C4}" type="slidenum">
              <a:rPr lang="en-GB" smtClean="0"/>
              <a:t>27</a:t>
            </a:fld>
            <a:endParaRPr lang="en-GB"/>
          </a:p>
        </p:txBody>
      </p:sp>
    </p:spTree>
    <p:extLst>
      <p:ext uri="{BB962C8B-B14F-4D97-AF65-F5344CB8AC3E}">
        <p14:creationId xmlns:p14="http://schemas.microsoft.com/office/powerpoint/2010/main" val="1223851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28</a:t>
            </a:fld>
            <a:endParaRPr lang="en-GB"/>
          </a:p>
        </p:txBody>
      </p:sp>
    </p:spTree>
    <p:extLst>
      <p:ext uri="{BB962C8B-B14F-4D97-AF65-F5344CB8AC3E}">
        <p14:creationId xmlns:p14="http://schemas.microsoft.com/office/powerpoint/2010/main" val="1396763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29</a:t>
            </a:fld>
            <a:endParaRPr lang="en-GB"/>
          </a:p>
        </p:txBody>
      </p:sp>
    </p:spTree>
    <p:extLst>
      <p:ext uri="{BB962C8B-B14F-4D97-AF65-F5344CB8AC3E}">
        <p14:creationId xmlns:p14="http://schemas.microsoft.com/office/powerpoint/2010/main" val="2046915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31</a:t>
            </a:fld>
            <a:endParaRPr lang="en-GB"/>
          </a:p>
        </p:txBody>
      </p:sp>
    </p:spTree>
    <p:extLst>
      <p:ext uri="{BB962C8B-B14F-4D97-AF65-F5344CB8AC3E}">
        <p14:creationId xmlns:p14="http://schemas.microsoft.com/office/powerpoint/2010/main" val="2781121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32</a:t>
            </a:fld>
            <a:endParaRPr lang="en-GB"/>
          </a:p>
        </p:txBody>
      </p:sp>
    </p:spTree>
    <p:extLst>
      <p:ext uri="{BB962C8B-B14F-4D97-AF65-F5344CB8AC3E}">
        <p14:creationId xmlns:p14="http://schemas.microsoft.com/office/powerpoint/2010/main" val="2595043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33</a:t>
            </a:fld>
            <a:endParaRPr lang="en-GB"/>
          </a:p>
        </p:txBody>
      </p:sp>
    </p:spTree>
    <p:extLst>
      <p:ext uri="{BB962C8B-B14F-4D97-AF65-F5344CB8AC3E}">
        <p14:creationId xmlns:p14="http://schemas.microsoft.com/office/powerpoint/2010/main" val="1058242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34</a:t>
            </a:fld>
            <a:endParaRPr lang="en-GB"/>
          </a:p>
        </p:txBody>
      </p:sp>
    </p:spTree>
    <p:extLst>
      <p:ext uri="{BB962C8B-B14F-4D97-AF65-F5344CB8AC3E}">
        <p14:creationId xmlns:p14="http://schemas.microsoft.com/office/powerpoint/2010/main" val="29206680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35</a:t>
            </a:fld>
            <a:endParaRPr lang="en-GB"/>
          </a:p>
        </p:txBody>
      </p:sp>
    </p:spTree>
    <p:extLst>
      <p:ext uri="{BB962C8B-B14F-4D97-AF65-F5344CB8AC3E}">
        <p14:creationId xmlns:p14="http://schemas.microsoft.com/office/powerpoint/2010/main" val="439532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4B5513-5A0F-4C94-9F10-C43A138904C4}" type="slidenum">
              <a:rPr lang="en-GB" smtClean="0"/>
              <a:t>36</a:t>
            </a:fld>
            <a:endParaRPr lang="en-GB"/>
          </a:p>
        </p:txBody>
      </p:sp>
    </p:spTree>
    <p:extLst>
      <p:ext uri="{BB962C8B-B14F-4D97-AF65-F5344CB8AC3E}">
        <p14:creationId xmlns:p14="http://schemas.microsoft.com/office/powerpoint/2010/main" val="349915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26020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37</a:t>
            </a:fld>
            <a:endParaRPr lang="en-GB"/>
          </a:p>
        </p:txBody>
      </p:sp>
    </p:spTree>
    <p:extLst>
      <p:ext uri="{BB962C8B-B14F-4D97-AF65-F5344CB8AC3E}">
        <p14:creationId xmlns:p14="http://schemas.microsoft.com/office/powerpoint/2010/main" val="2042959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38</a:t>
            </a:fld>
            <a:endParaRPr lang="en-GB"/>
          </a:p>
        </p:txBody>
      </p:sp>
    </p:spTree>
    <p:extLst>
      <p:ext uri="{BB962C8B-B14F-4D97-AF65-F5344CB8AC3E}">
        <p14:creationId xmlns:p14="http://schemas.microsoft.com/office/powerpoint/2010/main" val="593118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C4B5513-5A0F-4C94-9F10-C43A138904C4}" type="slidenum">
              <a:rPr lang="en-GB" smtClean="0"/>
              <a:t>40</a:t>
            </a:fld>
            <a:endParaRPr lang="en-GB"/>
          </a:p>
        </p:txBody>
      </p:sp>
    </p:spTree>
    <p:extLst>
      <p:ext uri="{BB962C8B-B14F-4D97-AF65-F5344CB8AC3E}">
        <p14:creationId xmlns:p14="http://schemas.microsoft.com/office/powerpoint/2010/main" val="230527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Under national protocol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112716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a:t>
            </a:r>
          </a:p>
          <a:p>
            <a:endParaRPr lang="en-GB"/>
          </a:p>
        </p:txBody>
      </p:sp>
      <p:sp>
        <p:nvSpPr>
          <p:cNvPr id="4" name="Slide Number Placeholder 3"/>
          <p:cNvSpPr>
            <a:spLocks noGrp="1"/>
          </p:cNvSpPr>
          <p:nvPr>
            <p:ph type="sldNum" sz="quarter" idx="5"/>
          </p:nvPr>
        </p:nvSpPr>
        <p:spPr/>
        <p:txBody>
          <a:bodyPr/>
          <a:lstStyle/>
          <a:p>
            <a:pPr defTabSz="455005">
              <a:defRPr/>
            </a:pPr>
            <a:fld id="{82748161-6D40-4AD8-B66F-5B2A8E634C3E}" type="slidenum">
              <a:rPr lang="en-GB">
                <a:solidFill>
                  <a:prstClr val="black"/>
                </a:solidFill>
                <a:latin typeface="Calibri"/>
              </a:rPr>
              <a:pPr defTabSz="455005">
                <a:defRPr/>
              </a:pPr>
              <a:t>12</a:t>
            </a:fld>
            <a:endParaRPr lang="en-GB">
              <a:solidFill>
                <a:prstClr val="black"/>
              </a:solidFill>
              <a:latin typeface="Calibri"/>
            </a:endParaRPr>
          </a:p>
        </p:txBody>
      </p:sp>
    </p:spTree>
    <p:extLst>
      <p:ext uri="{BB962C8B-B14F-4D97-AF65-F5344CB8AC3E}">
        <p14:creationId xmlns:p14="http://schemas.microsoft.com/office/powerpoint/2010/main" val="2456156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92783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10011">
              <a:defRPr/>
            </a:pPr>
            <a:fld id="{4C0BC753-11C6-4154-A169-E51BB4711600}" type="slidenum">
              <a:rPr lang="en-GB">
                <a:solidFill>
                  <a:prstClr val="black"/>
                </a:solidFill>
                <a:latin typeface="Calibri" panose="020F0502020204030204"/>
              </a:rPr>
              <a:pPr defTabSz="910011">
                <a:defRPr/>
              </a:pPr>
              <a:t>15</a:t>
            </a:fld>
            <a:endParaRPr lang="en-GB">
              <a:solidFill>
                <a:prstClr val="black"/>
              </a:solidFill>
              <a:latin typeface="Calibri" panose="020F0502020204030204"/>
            </a:endParaRPr>
          </a:p>
        </p:txBody>
      </p:sp>
    </p:spTree>
    <p:extLst>
      <p:ext uri="{BB962C8B-B14F-4D97-AF65-F5344CB8AC3E}">
        <p14:creationId xmlns:p14="http://schemas.microsoft.com/office/powerpoint/2010/main" val="316630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10011">
              <a:defRPr/>
            </a:pPr>
            <a:fld id="{4C0BC753-11C6-4154-A169-E51BB4711600}" type="slidenum">
              <a:rPr lang="en-GB">
                <a:solidFill>
                  <a:prstClr val="black"/>
                </a:solidFill>
                <a:latin typeface="Calibri" panose="020F0502020204030204"/>
              </a:rPr>
              <a:pPr defTabSz="910011">
                <a:defRPr/>
              </a:pPr>
              <a:t>16</a:t>
            </a:fld>
            <a:endParaRPr lang="en-GB">
              <a:solidFill>
                <a:prstClr val="black"/>
              </a:solidFill>
              <a:latin typeface="Calibri" panose="020F0502020204030204"/>
            </a:endParaRPr>
          </a:p>
        </p:txBody>
      </p:sp>
    </p:spTree>
    <p:extLst>
      <p:ext uri="{BB962C8B-B14F-4D97-AF65-F5344CB8AC3E}">
        <p14:creationId xmlns:p14="http://schemas.microsoft.com/office/powerpoint/2010/main" val="1470033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B5513-5A0F-4C94-9F10-C43A138904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981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4B5513-5A0F-4C94-9F10-C43A138904C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632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10" name="Footer Placeholder 4">
            <a:extLst>
              <a:ext uri="{FF2B5EF4-FFF2-40B4-BE49-F238E27FC236}">
                <a16:creationId xmlns:a16="http://schemas.microsoft.com/office/drawing/2014/main" id="{C28F0CA0-1124-CC4E-A606-3E887C1EAEBF}"/>
              </a:ext>
            </a:extLst>
          </p:cNvPr>
          <p:cNvSpPr txBox="1">
            <a:spLocks/>
          </p:cNvSpPr>
          <p:nvPr userDrawn="1"/>
        </p:nvSpPr>
        <p:spPr>
          <a:xfrm>
            <a:off x="4296039" y="365909"/>
            <a:ext cx="3619800" cy="52861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400" baseline="0" dirty="0">
                <a:solidFill>
                  <a:schemeClr val="tx1"/>
                </a:solidFill>
              </a:rPr>
              <a:t>OFFICIAL</a:t>
            </a:r>
          </a:p>
        </p:txBody>
      </p:sp>
      <p:pic>
        <p:nvPicPr>
          <p:cNvPr id="16" name="Picture 15" descr="A picture containing clipart&#10;&#10;Description generated with very high confidence">
            <a:extLst>
              <a:ext uri="{FF2B5EF4-FFF2-40B4-BE49-F238E27FC236}">
                <a16:creationId xmlns:a16="http://schemas.microsoft.com/office/drawing/2014/main" id="{B00EE061-2540-104A-B3FB-81D2FD16F9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35749" y="365909"/>
            <a:ext cx="1308943" cy="528611"/>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985A34-F39F-4F03-AE69-BCD9AE9E46FB}"/>
              </a:ext>
            </a:extLst>
          </p:cNvPr>
          <p:cNvSpPr>
            <a:spLocks noGrp="1"/>
          </p:cNvSpPr>
          <p:nvPr>
            <p:ph type="dt" sz="half" idx="10"/>
          </p:nvPr>
        </p:nvSpPr>
        <p:spPr/>
        <p:txBody>
          <a:bodyPr/>
          <a:lstStyle/>
          <a:p>
            <a:fld id="{1FAD0BE7-CF4A-45D8-98A6-54CD98E01209}" type="datetimeFigureOut">
              <a:rPr lang="en-GB" smtClean="0"/>
              <a:t>23/12/2020</a:t>
            </a:fld>
            <a:endParaRPr lang="en-GB"/>
          </a:p>
        </p:txBody>
      </p:sp>
      <p:sp>
        <p:nvSpPr>
          <p:cNvPr id="3" name="Footer Placeholder 2">
            <a:extLst>
              <a:ext uri="{FF2B5EF4-FFF2-40B4-BE49-F238E27FC236}">
                <a16:creationId xmlns:a16="http://schemas.microsoft.com/office/drawing/2014/main" id="{333F8E3B-5EEE-4846-9F53-A61A160CBC7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4D721DF-BA8D-407E-A51F-F669F0EE6899}"/>
              </a:ext>
            </a:extLst>
          </p:cNvPr>
          <p:cNvSpPr>
            <a:spLocks noGrp="1"/>
          </p:cNvSpPr>
          <p:nvPr>
            <p:ph type="sldNum" sz="quarter" idx="12"/>
          </p:nvPr>
        </p:nvSpPr>
        <p:spPr/>
        <p:txBody>
          <a:bodyPr/>
          <a:lstStyle/>
          <a:p>
            <a:fld id="{900FCAA6-1F62-4802-A942-67448D9B46FA}" type="slidenum">
              <a:rPr lang="en-GB" smtClean="0"/>
              <a:t>‹#›</a:t>
            </a:fld>
            <a:endParaRPr lang="en-GB"/>
          </a:p>
        </p:txBody>
      </p:sp>
    </p:spTree>
    <p:extLst>
      <p:ext uri="{BB962C8B-B14F-4D97-AF65-F5344CB8AC3E}">
        <p14:creationId xmlns:p14="http://schemas.microsoft.com/office/powerpoint/2010/main" val="3584001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6FA0-C781-43B6-A580-5F5F57D39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C9A48AB-0EC7-44D1-A0AA-C18E45215A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47E699-8809-46FC-8B51-60403F83EB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717E21-0BE5-4112-92DC-09CBAD15EAAD}"/>
              </a:ext>
            </a:extLst>
          </p:cNvPr>
          <p:cNvSpPr>
            <a:spLocks noGrp="1"/>
          </p:cNvSpPr>
          <p:nvPr>
            <p:ph type="dt" sz="half" idx="10"/>
          </p:nvPr>
        </p:nvSpPr>
        <p:spPr/>
        <p:txBody>
          <a:bodyPr/>
          <a:lstStyle/>
          <a:p>
            <a:fld id="{1FAD0BE7-CF4A-45D8-98A6-54CD98E01209}" type="datetimeFigureOut">
              <a:rPr lang="en-GB" smtClean="0"/>
              <a:t>23/12/2020</a:t>
            </a:fld>
            <a:endParaRPr lang="en-GB"/>
          </a:p>
        </p:txBody>
      </p:sp>
      <p:sp>
        <p:nvSpPr>
          <p:cNvPr id="6" name="Footer Placeholder 5">
            <a:extLst>
              <a:ext uri="{FF2B5EF4-FFF2-40B4-BE49-F238E27FC236}">
                <a16:creationId xmlns:a16="http://schemas.microsoft.com/office/drawing/2014/main" id="{D02074E4-960B-413E-B6FD-D3803A23D6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BCDB1C-C20E-4215-8C20-1850956409BB}"/>
              </a:ext>
            </a:extLst>
          </p:cNvPr>
          <p:cNvSpPr>
            <a:spLocks noGrp="1"/>
          </p:cNvSpPr>
          <p:nvPr>
            <p:ph type="sldNum" sz="quarter" idx="12"/>
          </p:nvPr>
        </p:nvSpPr>
        <p:spPr/>
        <p:txBody>
          <a:bodyPr/>
          <a:lstStyle/>
          <a:p>
            <a:fld id="{900FCAA6-1F62-4802-A942-67448D9B46FA}" type="slidenum">
              <a:rPr lang="en-GB" smtClean="0"/>
              <a:t>‹#›</a:t>
            </a:fld>
            <a:endParaRPr lang="en-GB"/>
          </a:p>
        </p:txBody>
      </p:sp>
    </p:spTree>
    <p:extLst>
      <p:ext uri="{BB962C8B-B14F-4D97-AF65-F5344CB8AC3E}">
        <p14:creationId xmlns:p14="http://schemas.microsoft.com/office/powerpoint/2010/main" val="4287331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F7365-854A-4F52-8E1C-A828C97D83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DEDB23-B7DE-41EA-B109-14283E4AE4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EE947D4-43E4-4C3B-AB4F-216D4374E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503524-7796-4924-AEC2-A1AC975598C8}"/>
              </a:ext>
            </a:extLst>
          </p:cNvPr>
          <p:cNvSpPr>
            <a:spLocks noGrp="1"/>
          </p:cNvSpPr>
          <p:nvPr>
            <p:ph type="dt" sz="half" idx="10"/>
          </p:nvPr>
        </p:nvSpPr>
        <p:spPr/>
        <p:txBody>
          <a:bodyPr/>
          <a:lstStyle/>
          <a:p>
            <a:fld id="{1FAD0BE7-CF4A-45D8-98A6-54CD98E01209}" type="datetimeFigureOut">
              <a:rPr lang="en-GB" smtClean="0"/>
              <a:t>23/12/2020</a:t>
            </a:fld>
            <a:endParaRPr lang="en-GB"/>
          </a:p>
        </p:txBody>
      </p:sp>
      <p:sp>
        <p:nvSpPr>
          <p:cNvPr id="6" name="Footer Placeholder 5">
            <a:extLst>
              <a:ext uri="{FF2B5EF4-FFF2-40B4-BE49-F238E27FC236}">
                <a16:creationId xmlns:a16="http://schemas.microsoft.com/office/drawing/2014/main" id="{9BCC95A4-E331-4B3C-A115-C36F095415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D8D506-D67B-4509-8954-90654397686D}"/>
              </a:ext>
            </a:extLst>
          </p:cNvPr>
          <p:cNvSpPr>
            <a:spLocks noGrp="1"/>
          </p:cNvSpPr>
          <p:nvPr>
            <p:ph type="sldNum" sz="quarter" idx="12"/>
          </p:nvPr>
        </p:nvSpPr>
        <p:spPr/>
        <p:txBody>
          <a:bodyPr/>
          <a:lstStyle/>
          <a:p>
            <a:fld id="{900FCAA6-1F62-4802-A942-67448D9B46FA}" type="slidenum">
              <a:rPr lang="en-GB" smtClean="0"/>
              <a:t>‹#›</a:t>
            </a:fld>
            <a:endParaRPr lang="en-GB"/>
          </a:p>
        </p:txBody>
      </p:sp>
    </p:spTree>
    <p:extLst>
      <p:ext uri="{BB962C8B-B14F-4D97-AF65-F5344CB8AC3E}">
        <p14:creationId xmlns:p14="http://schemas.microsoft.com/office/powerpoint/2010/main" val="3631213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B176C-A59C-430A-8E1E-58754FCD5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137FDD-57FC-4F01-9EF4-5FF8830EEA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BEC3FC-6B37-4AF8-8885-802075F803E0}"/>
              </a:ext>
            </a:extLst>
          </p:cNvPr>
          <p:cNvSpPr>
            <a:spLocks noGrp="1"/>
          </p:cNvSpPr>
          <p:nvPr>
            <p:ph type="dt" sz="half" idx="10"/>
          </p:nvPr>
        </p:nvSpPr>
        <p:spPr/>
        <p:txBody>
          <a:bodyPr/>
          <a:lstStyle/>
          <a:p>
            <a:fld id="{1FAD0BE7-CF4A-45D8-98A6-54CD98E01209}" type="datetimeFigureOut">
              <a:rPr lang="en-GB" smtClean="0"/>
              <a:t>23/12/2020</a:t>
            </a:fld>
            <a:endParaRPr lang="en-GB"/>
          </a:p>
        </p:txBody>
      </p:sp>
      <p:sp>
        <p:nvSpPr>
          <p:cNvPr id="5" name="Footer Placeholder 4">
            <a:extLst>
              <a:ext uri="{FF2B5EF4-FFF2-40B4-BE49-F238E27FC236}">
                <a16:creationId xmlns:a16="http://schemas.microsoft.com/office/drawing/2014/main" id="{C389FFFD-0B33-489A-B338-E9820347A4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F3B53C-33AD-4FB3-B774-862E667F0450}"/>
              </a:ext>
            </a:extLst>
          </p:cNvPr>
          <p:cNvSpPr>
            <a:spLocks noGrp="1"/>
          </p:cNvSpPr>
          <p:nvPr>
            <p:ph type="sldNum" sz="quarter" idx="12"/>
          </p:nvPr>
        </p:nvSpPr>
        <p:spPr/>
        <p:txBody>
          <a:bodyPr/>
          <a:lstStyle/>
          <a:p>
            <a:fld id="{900FCAA6-1F62-4802-A942-67448D9B46FA}" type="slidenum">
              <a:rPr lang="en-GB" smtClean="0"/>
              <a:t>‹#›</a:t>
            </a:fld>
            <a:endParaRPr lang="en-GB"/>
          </a:p>
        </p:txBody>
      </p:sp>
    </p:spTree>
    <p:extLst>
      <p:ext uri="{BB962C8B-B14F-4D97-AF65-F5344CB8AC3E}">
        <p14:creationId xmlns:p14="http://schemas.microsoft.com/office/powerpoint/2010/main" val="2135445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B40D11-4CAF-4720-80C8-0B2CF9920C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33785E-2EB6-4E6F-9F3B-4F750E62A3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FB4903-FCA6-4B2D-A42A-407B2D0BBD97}"/>
              </a:ext>
            </a:extLst>
          </p:cNvPr>
          <p:cNvSpPr>
            <a:spLocks noGrp="1"/>
          </p:cNvSpPr>
          <p:nvPr>
            <p:ph type="dt" sz="half" idx="10"/>
          </p:nvPr>
        </p:nvSpPr>
        <p:spPr/>
        <p:txBody>
          <a:bodyPr/>
          <a:lstStyle/>
          <a:p>
            <a:fld id="{1FAD0BE7-CF4A-45D8-98A6-54CD98E01209}" type="datetimeFigureOut">
              <a:rPr lang="en-GB" smtClean="0"/>
              <a:t>23/12/2020</a:t>
            </a:fld>
            <a:endParaRPr lang="en-GB"/>
          </a:p>
        </p:txBody>
      </p:sp>
      <p:sp>
        <p:nvSpPr>
          <p:cNvPr id="5" name="Footer Placeholder 4">
            <a:extLst>
              <a:ext uri="{FF2B5EF4-FFF2-40B4-BE49-F238E27FC236}">
                <a16:creationId xmlns:a16="http://schemas.microsoft.com/office/drawing/2014/main" id="{4F1F9BCF-FE04-4FCB-8CF4-49870B5524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C1DD75-72E7-4BF0-97EC-80AF5BE50C32}"/>
              </a:ext>
            </a:extLst>
          </p:cNvPr>
          <p:cNvSpPr>
            <a:spLocks noGrp="1"/>
          </p:cNvSpPr>
          <p:nvPr>
            <p:ph type="sldNum" sz="quarter" idx="12"/>
          </p:nvPr>
        </p:nvSpPr>
        <p:spPr/>
        <p:txBody>
          <a:bodyPr/>
          <a:lstStyle/>
          <a:p>
            <a:fld id="{900FCAA6-1F62-4802-A942-67448D9B46FA}" type="slidenum">
              <a:rPr lang="en-GB" smtClean="0"/>
              <a:t>‹#›</a:t>
            </a:fld>
            <a:endParaRPr lang="en-GB"/>
          </a:p>
        </p:txBody>
      </p:sp>
    </p:spTree>
    <p:extLst>
      <p:ext uri="{BB962C8B-B14F-4D97-AF65-F5344CB8AC3E}">
        <p14:creationId xmlns:p14="http://schemas.microsoft.com/office/powerpoint/2010/main" val="1965156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199447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2"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3" y="548643"/>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1">
              <a:solidFill>
                <a:srgbClr val="005EB8"/>
              </a:solidFill>
              <a:latin typeface="Arial" charset="0"/>
              <a:ea typeface="Arial" charset="0"/>
              <a:cs typeface="Arial" charset="0"/>
            </a:endParaRPr>
          </a:p>
        </p:txBody>
      </p:sp>
      <p:sp>
        <p:nvSpPr>
          <p:cNvPr id="8" name="TextBox 7"/>
          <p:cNvSpPr txBox="1"/>
          <p:nvPr userDrawn="1"/>
        </p:nvSpPr>
        <p:spPr>
          <a:xfrm>
            <a:off x="388421" y="6372538"/>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2"/>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OFFICIAL SENSITIVE - COMMERCIAL</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3"/>
          <a:stretch>
            <a:fillRect/>
          </a:stretch>
        </p:blipFill>
        <p:spPr>
          <a:xfrm>
            <a:off x="10261547" y="293024"/>
            <a:ext cx="1440873" cy="436418"/>
          </a:xfrm>
          <a:prstGeom prst="rect">
            <a:avLst/>
          </a:prstGeom>
        </p:spPr>
      </p:pic>
      <p:sp>
        <p:nvSpPr>
          <p:cNvPr id="2" name="Client_Confidential"/>
          <p:cNvSpPr txBox="1"/>
          <p:nvPr userDrawn="1">
            <p:custDataLst>
              <p:tags r:id="rId1"/>
            </p:custDataLst>
          </p:nvPr>
        </p:nvSpPr>
        <p:spPr>
          <a:xfrm>
            <a:off x="269875" y="6612384"/>
            <a:ext cx="1273683" cy="200055"/>
          </a:xfrm>
          <a:prstGeom prst="rect">
            <a:avLst/>
          </a:prstGeom>
          <a:noFill/>
        </p:spPr>
        <p:txBody>
          <a:bodyPr vert="horz" rtlCol="0">
            <a:spAutoFit/>
          </a:bodyPr>
          <a:lstStyle/>
          <a:p>
            <a:pPr algn="just"/>
            <a:r>
              <a:rPr lang="en-GB" sz="700">
                <a:solidFill>
                  <a:srgbClr val="000000"/>
                </a:solidFill>
                <a:latin typeface="Calibri" panose="020F0502020204030204" pitchFamily="34" charset="0"/>
              </a:rPr>
              <a:t>Client Confidential</a:t>
            </a:r>
          </a:p>
        </p:txBody>
      </p:sp>
    </p:spTree>
    <p:extLst>
      <p:ext uri="{BB962C8B-B14F-4D97-AF65-F5344CB8AC3E}">
        <p14:creationId xmlns:p14="http://schemas.microsoft.com/office/powerpoint/2010/main" val="53986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288000" y="1189329"/>
            <a:ext cx="11556692" cy="3050137"/>
          </a:xfrm>
          <a:prstGeom prst="rect">
            <a:avLst/>
          </a:prstGeom>
        </p:spPr>
        <p:txBody>
          <a:bodyPr>
            <a:normAutofit/>
          </a:bodyPr>
          <a:lstStyle>
            <a:lvl1pPr>
              <a:lnSpc>
                <a:spcPct val="100000"/>
              </a:lnSpc>
              <a:defRPr sz="1100">
                <a:solidFill>
                  <a:schemeClr val="tx2"/>
                </a:solidFill>
                <a:latin typeface="Arial" panose="020B0604020202020204" pitchFamily="34" charset="0"/>
                <a:cs typeface="Arial" panose="020B0604020202020204" pitchFamily="34" charset="0"/>
              </a:defRPr>
            </a:lvl1pPr>
            <a:lvl2pPr>
              <a:lnSpc>
                <a:spcPct val="100000"/>
              </a:lnSpc>
              <a:defRPr sz="1100">
                <a:solidFill>
                  <a:schemeClr val="tx2"/>
                </a:solidFill>
                <a:latin typeface="Arial" panose="020B0604020202020204" pitchFamily="34" charset="0"/>
                <a:cs typeface="Arial" panose="020B0604020202020204" pitchFamily="34" charset="0"/>
              </a:defRPr>
            </a:lvl2pPr>
            <a:lvl3pPr>
              <a:lnSpc>
                <a:spcPct val="100000"/>
              </a:lnSpc>
              <a:defRPr sz="1100">
                <a:solidFill>
                  <a:schemeClr val="tx2"/>
                </a:solidFill>
                <a:latin typeface="Arial" panose="020B0604020202020204" pitchFamily="34" charset="0"/>
                <a:cs typeface="Arial" panose="020B0604020202020204" pitchFamily="34" charset="0"/>
              </a:defRPr>
            </a:lvl3pPr>
            <a:lvl4pPr>
              <a:lnSpc>
                <a:spcPct val="100000"/>
              </a:lnSpc>
              <a:defRPr sz="1100">
                <a:solidFill>
                  <a:schemeClr val="tx2"/>
                </a:solidFill>
                <a:latin typeface="Arial" panose="020B0604020202020204" pitchFamily="34" charset="0"/>
                <a:cs typeface="Arial" panose="020B0604020202020204" pitchFamily="34" charset="0"/>
              </a:defRPr>
            </a:lvl4pPr>
            <a:lvl5pPr>
              <a:lnSpc>
                <a:spcPct val="100000"/>
              </a:lnSpc>
              <a:defRPr sz="1100">
                <a:solidFill>
                  <a:schemeClr val="tx2"/>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COVID-19 Vaccine Deployment Programme Board </a:t>
            </a:r>
          </a:p>
        </p:txBody>
      </p:sp>
      <p:sp>
        <p:nvSpPr>
          <p:cNvPr id="11" name="Title 10">
            <a:extLst>
              <a:ext uri="{FF2B5EF4-FFF2-40B4-BE49-F238E27FC236}">
                <a16:creationId xmlns:a16="http://schemas.microsoft.com/office/drawing/2014/main" id="{F5F6D74F-3043-CF4D-9A8D-614705E50D4F}"/>
              </a:ext>
            </a:extLst>
          </p:cNvPr>
          <p:cNvSpPr>
            <a:spLocks noGrp="1"/>
          </p:cNvSpPr>
          <p:nvPr>
            <p:ph type="title"/>
          </p:nvPr>
        </p:nvSpPr>
        <p:spPr>
          <a:xfrm>
            <a:off x="287999" y="288000"/>
            <a:ext cx="9537367" cy="611649"/>
          </a:xfrm>
          <a:prstGeom prst="rect">
            <a:avLst/>
          </a:prstGeom>
        </p:spPr>
        <p:txBody>
          <a:bodyPr>
            <a:normAutofit/>
          </a:bodyPr>
          <a:lstStyle>
            <a:lvl1pPr>
              <a:defRPr sz="2400" b="0">
                <a:solidFill>
                  <a:srgbClr val="005EB8"/>
                </a:solidFill>
                <a:latin typeface="Arial" panose="020B0604020202020204" pitchFamily="34" charset="0"/>
                <a:cs typeface="Arial" panose="020B0604020202020204" pitchFamily="34" charset="0"/>
              </a:defRPr>
            </a:lvl1pPr>
          </a:lstStyle>
          <a:p>
            <a:r>
              <a:rPr lang="en-GB"/>
              <a:t>Click to edit Master title style</a:t>
            </a:r>
            <a:endParaRPr lang="en-US" sz="280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370131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1" y="1343804"/>
            <a:ext cx="10316898" cy="2244128"/>
          </a:xfrm>
          <a:prstGeom prst="rect">
            <a:avLst/>
          </a:prstGeom>
        </p:spPr>
        <p:txBody>
          <a:bodyPr/>
          <a:lstStyle>
            <a:lvl1pPr>
              <a:defRPr sz="1138">
                <a:latin typeface="Arial" panose="020B0604020202020204" pitchFamily="34" charset="0"/>
                <a:cs typeface="Arial" panose="020B0604020202020204" pitchFamily="34" charset="0"/>
              </a:defRPr>
            </a:lvl1pPr>
            <a:lvl2pPr>
              <a:defRPr sz="1138">
                <a:latin typeface="Arial" panose="020B0604020202020204" pitchFamily="34" charset="0"/>
                <a:cs typeface="Arial" panose="020B0604020202020204" pitchFamily="34" charset="0"/>
              </a:defRPr>
            </a:lvl2pPr>
            <a:lvl3pPr>
              <a:defRPr sz="1138">
                <a:latin typeface="Arial" panose="020B0604020202020204" pitchFamily="34" charset="0"/>
                <a:cs typeface="Arial" panose="020B0604020202020204" pitchFamily="34" charset="0"/>
              </a:defRPr>
            </a:lvl3pPr>
            <a:lvl4pPr>
              <a:defRPr sz="1138">
                <a:latin typeface="Arial" panose="020B0604020202020204" pitchFamily="34" charset="0"/>
                <a:cs typeface="Arial" panose="020B0604020202020204" pitchFamily="34" charset="0"/>
              </a:defRPr>
            </a:lvl4pPr>
            <a:lvl5pPr>
              <a:defRPr sz="113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p:nvPicPr>
        <p:blipFill>
          <a:blip r:embed="rId2"/>
          <a:stretch>
            <a:fillRect/>
          </a:stretch>
        </p:blipFill>
        <p:spPr>
          <a:xfrm>
            <a:off x="10690168" y="293024"/>
            <a:ext cx="1012252" cy="436418"/>
          </a:xfrm>
          <a:prstGeom prst="rect">
            <a:avLst/>
          </a:prstGeom>
        </p:spPr>
      </p:pic>
      <p:sp>
        <p:nvSpPr>
          <p:cNvPr id="7"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OFFICIAL SENSITIVE </a:t>
            </a:r>
          </a:p>
        </p:txBody>
      </p:sp>
      <p:sp>
        <p:nvSpPr>
          <p:cNvPr id="8" name="Title 10"/>
          <p:cNvSpPr>
            <a:spLocks noGrp="1"/>
          </p:cNvSpPr>
          <p:nvPr>
            <p:ph type="title"/>
          </p:nvPr>
        </p:nvSpPr>
        <p:spPr>
          <a:xfrm>
            <a:off x="190488" y="290946"/>
            <a:ext cx="8756073" cy="611649"/>
          </a:xfrm>
          <a:prstGeom prst="rect">
            <a:avLst/>
          </a:prstGeom>
        </p:spPr>
        <p:txBody>
          <a:bodyPr/>
          <a:lstStyle>
            <a:lvl1pPr>
              <a:defRPr sz="18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Tree>
    <p:extLst>
      <p:ext uri="{BB962C8B-B14F-4D97-AF65-F5344CB8AC3E}">
        <p14:creationId xmlns:p14="http://schemas.microsoft.com/office/powerpoint/2010/main" val="1147023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2927-F1D8-43DC-9FAF-D78D2C3F09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C098B2-1623-4802-8195-ABB893DCD6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8833056-5B4C-4D9D-AF2E-F6CF800211A9}"/>
              </a:ext>
            </a:extLst>
          </p:cNvPr>
          <p:cNvSpPr>
            <a:spLocks noGrp="1"/>
          </p:cNvSpPr>
          <p:nvPr>
            <p:ph type="dt" sz="half" idx="10"/>
          </p:nvPr>
        </p:nvSpPr>
        <p:spPr/>
        <p:txBody>
          <a:bodyPr/>
          <a:lstStyle/>
          <a:p>
            <a:fld id="{1FAD0BE7-CF4A-45D8-98A6-54CD98E01209}" type="datetimeFigureOut">
              <a:rPr lang="en-GB" smtClean="0"/>
              <a:t>23/12/2020</a:t>
            </a:fld>
            <a:endParaRPr lang="en-GB"/>
          </a:p>
        </p:txBody>
      </p:sp>
      <p:sp>
        <p:nvSpPr>
          <p:cNvPr id="5" name="Footer Placeholder 4">
            <a:extLst>
              <a:ext uri="{FF2B5EF4-FFF2-40B4-BE49-F238E27FC236}">
                <a16:creationId xmlns:a16="http://schemas.microsoft.com/office/drawing/2014/main" id="{950134E2-F52C-465D-A660-CB4AB6B56D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7760DF-76CD-4274-BE41-41D974B5FDE7}"/>
              </a:ext>
            </a:extLst>
          </p:cNvPr>
          <p:cNvSpPr>
            <a:spLocks noGrp="1"/>
          </p:cNvSpPr>
          <p:nvPr>
            <p:ph type="sldNum" sz="quarter" idx="12"/>
          </p:nvPr>
        </p:nvSpPr>
        <p:spPr/>
        <p:txBody>
          <a:bodyPr/>
          <a:lstStyle/>
          <a:p>
            <a:fld id="{900FCAA6-1F62-4802-A942-67448D9B46FA}" type="slidenum">
              <a:rPr lang="en-GB" smtClean="0"/>
              <a:t>‹#›</a:t>
            </a:fld>
            <a:endParaRPr lang="en-GB"/>
          </a:p>
        </p:txBody>
      </p:sp>
    </p:spTree>
    <p:extLst>
      <p:ext uri="{BB962C8B-B14F-4D97-AF65-F5344CB8AC3E}">
        <p14:creationId xmlns:p14="http://schemas.microsoft.com/office/powerpoint/2010/main" val="4012514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422D-A91D-4B49-A2AB-E52AC322F3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A79057-FC44-44E7-B140-4A05DB2092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991F2D-2A71-4409-8CA1-B45DA8917192}"/>
              </a:ext>
            </a:extLst>
          </p:cNvPr>
          <p:cNvSpPr>
            <a:spLocks noGrp="1"/>
          </p:cNvSpPr>
          <p:nvPr>
            <p:ph type="dt" sz="half" idx="10"/>
          </p:nvPr>
        </p:nvSpPr>
        <p:spPr/>
        <p:txBody>
          <a:bodyPr/>
          <a:lstStyle/>
          <a:p>
            <a:fld id="{1FAD0BE7-CF4A-45D8-98A6-54CD98E01209}" type="datetimeFigureOut">
              <a:rPr lang="en-GB" smtClean="0"/>
              <a:t>23/12/2020</a:t>
            </a:fld>
            <a:endParaRPr lang="en-GB"/>
          </a:p>
        </p:txBody>
      </p:sp>
      <p:sp>
        <p:nvSpPr>
          <p:cNvPr id="5" name="Footer Placeholder 4">
            <a:extLst>
              <a:ext uri="{FF2B5EF4-FFF2-40B4-BE49-F238E27FC236}">
                <a16:creationId xmlns:a16="http://schemas.microsoft.com/office/drawing/2014/main" id="{BC814186-7B84-4AF4-8BA9-80879685DB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C9CF35-843E-4621-B8EB-81E1E36081F9}"/>
              </a:ext>
            </a:extLst>
          </p:cNvPr>
          <p:cNvSpPr>
            <a:spLocks noGrp="1"/>
          </p:cNvSpPr>
          <p:nvPr>
            <p:ph type="sldNum" sz="quarter" idx="12"/>
          </p:nvPr>
        </p:nvSpPr>
        <p:spPr/>
        <p:txBody>
          <a:bodyPr/>
          <a:lstStyle/>
          <a:p>
            <a:fld id="{900FCAA6-1F62-4802-A942-67448D9B46FA}" type="slidenum">
              <a:rPr lang="en-GB" smtClean="0"/>
              <a:t>‹#›</a:t>
            </a:fld>
            <a:endParaRPr lang="en-GB"/>
          </a:p>
        </p:txBody>
      </p:sp>
    </p:spTree>
    <p:extLst>
      <p:ext uri="{BB962C8B-B14F-4D97-AF65-F5344CB8AC3E}">
        <p14:creationId xmlns:p14="http://schemas.microsoft.com/office/powerpoint/2010/main" val="3042153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AB444-EA54-4D87-BEB9-2A19C5FC4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B271B-810D-4BF8-9C3C-FD8924957D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C43DDE-56ED-428A-93B4-017C4D60A0A5}"/>
              </a:ext>
            </a:extLst>
          </p:cNvPr>
          <p:cNvSpPr>
            <a:spLocks noGrp="1"/>
          </p:cNvSpPr>
          <p:nvPr>
            <p:ph type="dt" sz="half" idx="10"/>
          </p:nvPr>
        </p:nvSpPr>
        <p:spPr/>
        <p:txBody>
          <a:bodyPr/>
          <a:lstStyle/>
          <a:p>
            <a:fld id="{1FAD0BE7-CF4A-45D8-98A6-54CD98E01209}" type="datetimeFigureOut">
              <a:rPr lang="en-GB" smtClean="0"/>
              <a:t>23/12/2020</a:t>
            </a:fld>
            <a:endParaRPr lang="en-GB"/>
          </a:p>
        </p:txBody>
      </p:sp>
      <p:sp>
        <p:nvSpPr>
          <p:cNvPr id="5" name="Footer Placeholder 4">
            <a:extLst>
              <a:ext uri="{FF2B5EF4-FFF2-40B4-BE49-F238E27FC236}">
                <a16:creationId xmlns:a16="http://schemas.microsoft.com/office/drawing/2014/main" id="{F0E1092E-35B9-4C4C-9527-652E2D74F3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B21285-FD97-41D3-9F3B-4F5A4FD62149}"/>
              </a:ext>
            </a:extLst>
          </p:cNvPr>
          <p:cNvSpPr>
            <a:spLocks noGrp="1"/>
          </p:cNvSpPr>
          <p:nvPr>
            <p:ph type="sldNum" sz="quarter" idx="12"/>
          </p:nvPr>
        </p:nvSpPr>
        <p:spPr/>
        <p:txBody>
          <a:bodyPr/>
          <a:lstStyle/>
          <a:p>
            <a:fld id="{900FCAA6-1F62-4802-A942-67448D9B46FA}" type="slidenum">
              <a:rPr lang="en-GB" smtClean="0"/>
              <a:t>‹#›</a:t>
            </a:fld>
            <a:endParaRPr lang="en-GB"/>
          </a:p>
        </p:txBody>
      </p:sp>
    </p:spTree>
    <p:extLst>
      <p:ext uri="{BB962C8B-B14F-4D97-AF65-F5344CB8AC3E}">
        <p14:creationId xmlns:p14="http://schemas.microsoft.com/office/powerpoint/2010/main" val="731509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F7B92-5C83-4409-93AA-6FF68BF05E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357C31-967A-4FF1-91D8-B08A03DBCF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29B2C58-8F7C-4082-863B-93F31828D6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CF62340-139A-4C67-AC79-7F57B22AE5A1}"/>
              </a:ext>
            </a:extLst>
          </p:cNvPr>
          <p:cNvSpPr>
            <a:spLocks noGrp="1"/>
          </p:cNvSpPr>
          <p:nvPr>
            <p:ph type="dt" sz="half" idx="10"/>
          </p:nvPr>
        </p:nvSpPr>
        <p:spPr/>
        <p:txBody>
          <a:bodyPr/>
          <a:lstStyle/>
          <a:p>
            <a:fld id="{1FAD0BE7-CF4A-45D8-98A6-54CD98E01209}" type="datetimeFigureOut">
              <a:rPr lang="en-GB" smtClean="0"/>
              <a:t>23/12/2020</a:t>
            </a:fld>
            <a:endParaRPr lang="en-GB"/>
          </a:p>
        </p:txBody>
      </p:sp>
      <p:sp>
        <p:nvSpPr>
          <p:cNvPr id="6" name="Footer Placeholder 5">
            <a:extLst>
              <a:ext uri="{FF2B5EF4-FFF2-40B4-BE49-F238E27FC236}">
                <a16:creationId xmlns:a16="http://schemas.microsoft.com/office/drawing/2014/main" id="{0313D68B-1FC8-42D3-9D28-A5DB1487D6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46271D-A62E-4F34-9E0A-ACDD5CA5494C}"/>
              </a:ext>
            </a:extLst>
          </p:cNvPr>
          <p:cNvSpPr>
            <a:spLocks noGrp="1"/>
          </p:cNvSpPr>
          <p:nvPr>
            <p:ph type="sldNum" sz="quarter" idx="12"/>
          </p:nvPr>
        </p:nvSpPr>
        <p:spPr/>
        <p:txBody>
          <a:bodyPr/>
          <a:lstStyle/>
          <a:p>
            <a:fld id="{900FCAA6-1F62-4802-A942-67448D9B46FA}" type="slidenum">
              <a:rPr lang="en-GB" smtClean="0"/>
              <a:t>‹#›</a:t>
            </a:fld>
            <a:endParaRPr lang="en-GB"/>
          </a:p>
        </p:txBody>
      </p:sp>
    </p:spTree>
    <p:extLst>
      <p:ext uri="{BB962C8B-B14F-4D97-AF65-F5344CB8AC3E}">
        <p14:creationId xmlns:p14="http://schemas.microsoft.com/office/powerpoint/2010/main" val="371316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532C1-44C4-470D-9BFD-D00B3C177A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0C8B8F-F30D-47F5-94EC-B9E62DB2C1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F983C6-4CD1-4C2C-B17F-B7C2DFAA30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730E9D-9AE2-4FFD-BBFB-196E10B807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06A0B4-808D-4680-B6C6-3F84D97157C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FD3AC7-F10F-4EC0-9271-DC95651D8F1F}"/>
              </a:ext>
            </a:extLst>
          </p:cNvPr>
          <p:cNvSpPr>
            <a:spLocks noGrp="1"/>
          </p:cNvSpPr>
          <p:nvPr>
            <p:ph type="dt" sz="half" idx="10"/>
          </p:nvPr>
        </p:nvSpPr>
        <p:spPr/>
        <p:txBody>
          <a:bodyPr/>
          <a:lstStyle/>
          <a:p>
            <a:fld id="{1FAD0BE7-CF4A-45D8-98A6-54CD98E01209}" type="datetimeFigureOut">
              <a:rPr lang="en-GB" smtClean="0"/>
              <a:t>23/12/2020</a:t>
            </a:fld>
            <a:endParaRPr lang="en-GB"/>
          </a:p>
        </p:txBody>
      </p:sp>
      <p:sp>
        <p:nvSpPr>
          <p:cNvPr id="8" name="Footer Placeholder 7">
            <a:extLst>
              <a:ext uri="{FF2B5EF4-FFF2-40B4-BE49-F238E27FC236}">
                <a16:creationId xmlns:a16="http://schemas.microsoft.com/office/drawing/2014/main" id="{403EB90F-E71C-4F2E-B0C2-905C651055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3C4E38-D3EC-4569-A5F1-967DFDA38BD1}"/>
              </a:ext>
            </a:extLst>
          </p:cNvPr>
          <p:cNvSpPr>
            <a:spLocks noGrp="1"/>
          </p:cNvSpPr>
          <p:nvPr>
            <p:ph type="sldNum" sz="quarter" idx="12"/>
          </p:nvPr>
        </p:nvSpPr>
        <p:spPr/>
        <p:txBody>
          <a:bodyPr/>
          <a:lstStyle/>
          <a:p>
            <a:fld id="{900FCAA6-1F62-4802-A942-67448D9B46FA}" type="slidenum">
              <a:rPr lang="en-GB" smtClean="0"/>
              <a:t>‹#›</a:t>
            </a:fld>
            <a:endParaRPr lang="en-GB"/>
          </a:p>
        </p:txBody>
      </p:sp>
    </p:spTree>
    <p:extLst>
      <p:ext uri="{BB962C8B-B14F-4D97-AF65-F5344CB8AC3E}">
        <p14:creationId xmlns:p14="http://schemas.microsoft.com/office/powerpoint/2010/main" val="1751597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B5925-A35F-4453-B497-9877B9101E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4F9019-0D21-494D-A320-A7297CD252DB}"/>
              </a:ext>
            </a:extLst>
          </p:cNvPr>
          <p:cNvSpPr>
            <a:spLocks noGrp="1"/>
          </p:cNvSpPr>
          <p:nvPr>
            <p:ph type="dt" sz="half" idx="10"/>
          </p:nvPr>
        </p:nvSpPr>
        <p:spPr/>
        <p:txBody>
          <a:bodyPr/>
          <a:lstStyle/>
          <a:p>
            <a:fld id="{1FAD0BE7-CF4A-45D8-98A6-54CD98E01209}" type="datetimeFigureOut">
              <a:rPr lang="en-GB" smtClean="0"/>
              <a:t>23/12/2020</a:t>
            </a:fld>
            <a:endParaRPr lang="en-GB"/>
          </a:p>
        </p:txBody>
      </p:sp>
      <p:sp>
        <p:nvSpPr>
          <p:cNvPr id="4" name="Footer Placeholder 3">
            <a:extLst>
              <a:ext uri="{FF2B5EF4-FFF2-40B4-BE49-F238E27FC236}">
                <a16:creationId xmlns:a16="http://schemas.microsoft.com/office/drawing/2014/main" id="{A15DE42F-2645-4A55-B722-A60436AB16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5FE0CC-54E1-4A2D-BEA4-FF011C1C0573}"/>
              </a:ext>
            </a:extLst>
          </p:cNvPr>
          <p:cNvSpPr>
            <a:spLocks noGrp="1"/>
          </p:cNvSpPr>
          <p:nvPr>
            <p:ph type="sldNum" sz="quarter" idx="12"/>
          </p:nvPr>
        </p:nvSpPr>
        <p:spPr/>
        <p:txBody>
          <a:bodyPr/>
          <a:lstStyle/>
          <a:p>
            <a:fld id="{900FCAA6-1F62-4802-A942-67448D9B46FA}" type="slidenum">
              <a:rPr lang="en-GB" smtClean="0"/>
              <a:t>‹#›</a:t>
            </a:fld>
            <a:endParaRPr lang="en-GB"/>
          </a:p>
        </p:txBody>
      </p:sp>
    </p:spTree>
    <p:extLst>
      <p:ext uri="{BB962C8B-B14F-4D97-AF65-F5344CB8AC3E}">
        <p14:creationId xmlns:p14="http://schemas.microsoft.com/office/powerpoint/2010/main" val="31474697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288000" y="288000"/>
            <a:ext cx="10080000" cy="612000"/>
          </a:xfrm>
          <a:prstGeom prst="rect">
            <a:avLst/>
          </a:prstGeom>
        </p:spPr>
        <p:txBody>
          <a:bodyPr vert="horz" lIns="91440" tIns="45720" rIns="91440" bIns="45720" rtlCol="0" anchor="ctr">
            <a:normAutofit/>
          </a:bodyPr>
          <a:lstStyle/>
          <a:p>
            <a:pPr lvl="0"/>
            <a:r>
              <a:rPr lang="en-GB"/>
              <a:t>Click to edit Master title style</a:t>
            </a:r>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288000" y="1080000"/>
            <a:ext cx="11556000" cy="50386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2880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COVID-19 Vaccine Deployment Programme Board </a:t>
            </a:r>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91608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Lst>
  <p:hf sldNum="0" hdr="0" ftr="0" dt="0"/>
  <p:txStyles>
    <p:titleStyle>
      <a:lvl1pPr algn="l" defTabSz="914400" rtl="0" eaLnBrk="1" latinLnBrk="0" hangingPunct="1">
        <a:lnSpc>
          <a:spcPct val="90000"/>
        </a:lnSpc>
        <a:spcBef>
          <a:spcPct val="0"/>
        </a:spcBef>
        <a:buNone/>
        <a:defRPr lang="en-GB" sz="2400" b="0" kern="1200" dirty="0">
          <a:solidFill>
            <a:srgbClr val="005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1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1310A0-6854-40C6-8476-810536C892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0C45D7-133F-4F7F-AADD-1420CAC674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1FAA40-C09B-42E3-BB8D-246EBACBD4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D0BE7-CF4A-45D8-98A6-54CD98E01209}" type="datetimeFigureOut">
              <a:rPr lang="en-GB" smtClean="0"/>
              <a:t>23/12/2020</a:t>
            </a:fld>
            <a:endParaRPr lang="en-GB"/>
          </a:p>
        </p:txBody>
      </p:sp>
      <p:sp>
        <p:nvSpPr>
          <p:cNvPr id="5" name="Footer Placeholder 4">
            <a:extLst>
              <a:ext uri="{FF2B5EF4-FFF2-40B4-BE49-F238E27FC236}">
                <a16:creationId xmlns:a16="http://schemas.microsoft.com/office/drawing/2014/main" id="{AE384D8F-0DC3-435F-AEF8-53FB1AA7E6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FAC3DF-BD0B-4D41-AD56-C8FFDDF017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0FCAA6-1F62-4802-A942-67448D9B46FA}" type="slidenum">
              <a:rPr lang="en-GB" smtClean="0"/>
              <a:t>‹#›</a:t>
            </a:fld>
            <a:endParaRPr lang="en-GB"/>
          </a:p>
        </p:txBody>
      </p:sp>
    </p:spTree>
    <p:extLst>
      <p:ext uri="{BB962C8B-B14F-4D97-AF65-F5344CB8AC3E}">
        <p14:creationId xmlns:p14="http://schemas.microsoft.com/office/powerpoint/2010/main" val="63612389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rotect-eu.mimecast.com/s/jTdtC76DvuQGR5kC80wtO?domain=nhsemployers.org" TargetMode="Externa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hyperlink" Target="https://protect-eu.mimecast.com/s/zveFC8qXwszNkVRF18vuM?domain=nhsemployers.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rotect-eu.mimecast.com/s/cF2MCg57BFmEBX2CEAfTS?domain=nhsemployer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rotect-eu.mimecast.com/s/W6K2C0gAlcMNyO3tWMg3z?domain=gov.uk"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mailto:agem.covid-19datasharing@nhs.net" TargetMode="External"/><Relationship Id="rId2" Type="http://schemas.openxmlformats.org/officeDocument/2006/relationships/hyperlink" Target="https://ppds.palantirfoundry.co.uk/multipass/login/all"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notesSlide" Target="../notesSlides/notesSlide8.xml"/><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slideLayout" Target="../slideLayouts/slideLayout16.xml"/><Relationship Id="rId16" Type="http://schemas.openxmlformats.org/officeDocument/2006/relationships/image" Target="../media/image19.svg"/><Relationship Id="rId20" Type="http://schemas.openxmlformats.org/officeDocument/2006/relationships/image" Target="../media/image23.png"/><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0.png"/><Relationship Id="rId18" Type="http://schemas.openxmlformats.org/officeDocument/2006/relationships/image" Target="../media/image21.png"/><Relationship Id="rId3" Type="http://schemas.openxmlformats.org/officeDocument/2006/relationships/notesSlide" Target="../notesSlides/notesSlide9.xml"/><Relationship Id="rId7" Type="http://schemas.openxmlformats.org/officeDocument/2006/relationships/image" Target="../media/image10.png"/><Relationship Id="rId12" Type="http://schemas.openxmlformats.org/officeDocument/2006/relationships/image" Target="../media/image14.png"/><Relationship Id="rId17" Type="http://schemas.openxmlformats.org/officeDocument/2006/relationships/image" Target="../media/image18.svg"/><Relationship Id="rId2" Type="http://schemas.openxmlformats.org/officeDocument/2006/relationships/slideLayout" Target="../slideLayouts/slideLayout16.xml"/><Relationship Id="rId16" Type="http://schemas.openxmlformats.org/officeDocument/2006/relationships/image" Target="../media/image17.png"/><Relationship Id="rId20" Type="http://schemas.openxmlformats.org/officeDocument/2006/relationships/image" Target="../media/image24.png"/><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6.svg"/><Relationship Id="rId10" Type="http://schemas.openxmlformats.org/officeDocument/2006/relationships/image" Target="../media/image12.png"/><Relationship Id="rId19" Type="http://schemas.openxmlformats.org/officeDocument/2006/relationships/image" Target="../media/image22.svg"/><Relationship Id="rId4" Type="http://schemas.openxmlformats.org/officeDocument/2006/relationships/image" Target="../media/image7.png"/><Relationship Id="rId9" Type="http://schemas.openxmlformats.org/officeDocument/2006/relationships/image" Target="../media/image11.svg"/><Relationship Id="rId1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hyperlink" Target="https://www.crowncommercial.gov.uk/agreements/RM3795" TargetMode="Externa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vmlDrawing" Target="../drawings/vmlDrawing3.vml"/><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package" Target="../embeddings/Microsoft_PowerPoint_Presentation.pptx"/><Relationship Id="rId7" Type="http://schemas.openxmlformats.org/officeDocument/2006/relationships/oleObject" Target="../embeddings/oleObject6.bin"/><Relationship Id="rId12" Type="http://schemas.openxmlformats.org/officeDocument/2006/relationships/image" Target="../media/image31.wmf"/><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28.e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30.emf"/><Relationship Id="rId4" Type="http://schemas.openxmlformats.org/officeDocument/2006/relationships/image" Target="../media/image27.emf"/><Relationship Id="rId9" Type="http://schemas.openxmlformats.org/officeDocument/2006/relationships/oleObject" Target="../embeddings/oleObject7.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tags" Target="../tags/tag6.xml"/><Relationship Id="rId21" Type="http://schemas.openxmlformats.org/officeDocument/2006/relationships/image" Target="../media/image8.png"/><Relationship Id="rId7" Type="http://schemas.openxmlformats.org/officeDocument/2006/relationships/notesSlide" Target="../notesSlides/notesSlide11.xml"/><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tags" Target="../tags/tag5.xml"/><Relationship Id="rId16" Type="http://schemas.openxmlformats.org/officeDocument/2006/relationships/image" Target="../media/image40.png"/><Relationship Id="rId20" Type="http://schemas.openxmlformats.org/officeDocument/2006/relationships/image" Target="../media/image7.png"/><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35.svg"/><Relationship Id="rId5" Type="http://schemas.openxmlformats.org/officeDocument/2006/relationships/tags" Target="../tags/tag8.xml"/><Relationship Id="rId15" Type="http://schemas.openxmlformats.org/officeDocument/2006/relationships/image" Target="../media/image39.svg"/><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tags" Target="../tags/tag7.xml"/><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6.png"/><Relationship Id="rId18" Type="http://schemas.openxmlformats.org/officeDocument/2006/relationships/image" Target="../media/image49.png"/><Relationship Id="rId3" Type="http://schemas.openxmlformats.org/officeDocument/2006/relationships/tags" Target="../tags/tag11.xml"/><Relationship Id="rId7" Type="http://schemas.openxmlformats.org/officeDocument/2006/relationships/image" Target="../media/image7.png"/><Relationship Id="rId12" Type="http://schemas.openxmlformats.org/officeDocument/2006/relationships/image" Target="../media/image37.png"/><Relationship Id="rId17" Type="http://schemas.openxmlformats.org/officeDocument/2006/relationships/image" Target="../media/image48.svg"/><Relationship Id="rId2" Type="http://schemas.openxmlformats.org/officeDocument/2006/relationships/tags" Target="../tags/tag10.xml"/><Relationship Id="rId16" Type="http://schemas.openxmlformats.org/officeDocument/2006/relationships/image" Target="../media/image47.png"/><Relationship Id="rId1" Type="http://schemas.openxmlformats.org/officeDocument/2006/relationships/tags" Target="../tags/tag9.xml"/><Relationship Id="rId6" Type="http://schemas.openxmlformats.org/officeDocument/2006/relationships/notesSlide" Target="../notesSlides/notesSlide12.xml"/><Relationship Id="rId11" Type="http://schemas.openxmlformats.org/officeDocument/2006/relationships/image" Target="../media/image16.svg"/><Relationship Id="rId5" Type="http://schemas.openxmlformats.org/officeDocument/2006/relationships/slideLayout" Target="../slideLayouts/slideLayout2.xml"/><Relationship Id="rId15" Type="http://schemas.openxmlformats.org/officeDocument/2006/relationships/image" Target="../media/image46.svg"/><Relationship Id="rId10" Type="http://schemas.openxmlformats.org/officeDocument/2006/relationships/image" Target="../media/image32.png"/><Relationship Id="rId19" Type="http://schemas.openxmlformats.org/officeDocument/2006/relationships/image" Target="../media/image50.svg"/><Relationship Id="rId4" Type="http://schemas.openxmlformats.org/officeDocument/2006/relationships/tags" Target="../tags/tag12.xml"/><Relationship Id="rId9" Type="http://schemas.openxmlformats.org/officeDocument/2006/relationships/image" Target="../media/image39.svg"/><Relationship Id="rId14"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37.png"/><Relationship Id="rId3" Type="http://schemas.openxmlformats.org/officeDocument/2006/relationships/tags" Target="../tags/tag15.xml"/><Relationship Id="rId7" Type="http://schemas.openxmlformats.org/officeDocument/2006/relationships/image" Target="../media/image51.png"/><Relationship Id="rId12" Type="http://schemas.openxmlformats.org/officeDocument/2006/relationships/image" Target="../media/image16.sv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13.xml"/><Relationship Id="rId11" Type="http://schemas.openxmlformats.org/officeDocument/2006/relationships/image" Target="../media/image32.png"/><Relationship Id="rId5" Type="http://schemas.openxmlformats.org/officeDocument/2006/relationships/slideLayout" Target="../slideLayouts/slideLayout2.xml"/><Relationship Id="rId15" Type="http://schemas.openxmlformats.org/officeDocument/2006/relationships/image" Target="../media/image44.png"/><Relationship Id="rId10" Type="http://schemas.openxmlformats.org/officeDocument/2006/relationships/image" Target="../media/image54.svg"/><Relationship Id="rId4" Type="http://schemas.openxmlformats.org/officeDocument/2006/relationships/tags" Target="../tags/tag16.xml"/><Relationship Id="rId9" Type="http://schemas.openxmlformats.org/officeDocument/2006/relationships/image" Target="../media/image53.png"/><Relationship Id="rId1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37.png"/><Relationship Id="rId3" Type="http://schemas.openxmlformats.org/officeDocument/2006/relationships/tags" Target="../tags/tag19.xml"/><Relationship Id="rId7" Type="http://schemas.openxmlformats.org/officeDocument/2006/relationships/image" Target="../media/image55.png"/><Relationship Id="rId12" Type="http://schemas.openxmlformats.org/officeDocument/2006/relationships/image" Target="../media/image16.sv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png"/><Relationship Id="rId11" Type="http://schemas.openxmlformats.org/officeDocument/2006/relationships/image" Target="../media/image32.png"/><Relationship Id="rId5" Type="http://schemas.openxmlformats.org/officeDocument/2006/relationships/slideLayout" Target="../slideLayouts/slideLayout2.xml"/><Relationship Id="rId10" Type="http://schemas.openxmlformats.org/officeDocument/2006/relationships/image" Target="../media/image58.svg"/><Relationship Id="rId4" Type="http://schemas.openxmlformats.org/officeDocument/2006/relationships/tags" Target="../tags/tag20.xml"/><Relationship Id="rId9" Type="http://schemas.openxmlformats.org/officeDocument/2006/relationships/image" Target="../media/image57.png"/><Relationship Id="rId14" Type="http://schemas.openxmlformats.org/officeDocument/2006/relationships/image" Target="../media/image36.png"/></Relationships>
</file>

<file path=ppt/slides/_rels/slide31.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37.png"/><Relationship Id="rId3" Type="http://schemas.openxmlformats.org/officeDocument/2006/relationships/tags" Target="../tags/tag23.xml"/><Relationship Id="rId7" Type="http://schemas.openxmlformats.org/officeDocument/2006/relationships/image" Target="../media/image55.png"/><Relationship Id="rId12" Type="http://schemas.openxmlformats.org/officeDocument/2006/relationships/image" Target="../media/image16.sv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14.xml"/><Relationship Id="rId11" Type="http://schemas.openxmlformats.org/officeDocument/2006/relationships/image" Target="../media/image32.png"/><Relationship Id="rId5" Type="http://schemas.openxmlformats.org/officeDocument/2006/relationships/slideLayout" Target="../slideLayouts/slideLayout2.xml"/><Relationship Id="rId15" Type="http://schemas.openxmlformats.org/officeDocument/2006/relationships/image" Target="../media/image7.png"/><Relationship Id="rId10" Type="http://schemas.openxmlformats.org/officeDocument/2006/relationships/image" Target="../media/image58.svg"/><Relationship Id="rId4" Type="http://schemas.openxmlformats.org/officeDocument/2006/relationships/tags" Target="../tags/tag24.xml"/><Relationship Id="rId9" Type="http://schemas.openxmlformats.org/officeDocument/2006/relationships/image" Target="../media/image57.png"/><Relationship Id="rId14"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svg"/><Relationship Id="rId18" Type="http://schemas.openxmlformats.org/officeDocument/2006/relationships/image" Target="../media/image7.png"/><Relationship Id="rId26" Type="http://schemas.openxmlformats.org/officeDocument/2006/relationships/image" Target="../media/image44.png"/><Relationship Id="rId3" Type="http://schemas.openxmlformats.org/officeDocument/2006/relationships/tags" Target="../tags/tag27.xml"/><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image" Target="../media/image45.png"/><Relationship Id="rId17" Type="http://schemas.openxmlformats.org/officeDocument/2006/relationships/image" Target="../media/image61.svg"/><Relationship Id="rId25" Type="http://schemas.openxmlformats.org/officeDocument/2006/relationships/image" Target="../media/image65.svg"/><Relationship Id="rId2" Type="http://schemas.openxmlformats.org/officeDocument/2006/relationships/tags" Target="../tags/tag26.xml"/><Relationship Id="rId16" Type="http://schemas.openxmlformats.org/officeDocument/2006/relationships/image" Target="../media/image49.png"/><Relationship Id="rId20" Type="http://schemas.openxmlformats.org/officeDocument/2006/relationships/image" Target="../media/image33.svg"/><Relationship Id="rId1" Type="http://schemas.openxmlformats.org/officeDocument/2006/relationships/tags" Target="../tags/tag25.xml"/><Relationship Id="rId6" Type="http://schemas.openxmlformats.org/officeDocument/2006/relationships/notesSlide" Target="../notesSlides/notesSlide15.xml"/><Relationship Id="rId11" Type="http://schemas.openxmlformats.org/officeDocument/2006/relationships/image" Target="../media/image8.png"/><Relationship Id="rId24" Type="http://schemas.openxmlformats.org/officeDocument/2006/relationships/image" Target="../media/image64.png"/><Relationship Id="rId5" Type="http://schemas.openxmlformats.org/officeDocument/2006/relationships/slideLayout" Target="../slideLayouts/slideLayout2.xml"/><Relationship Id="rId15" Type="http://schemas.openxmlformats.org/officeDocument/2006/relationships/image" Target="../media/image48.svg"/><Relationship Id="rId23" Type="http://schemas.openxmlformats.org/officeDocument/2006/relationships/image" Target="../media/image63.svg"/><Relationship Id="rId10" Type="http://schemas.openxmlformats.org/officeDocument/2006/relationships/image" Target="../media/image60.png"/><Relationship Id="rId19" Type="http://schemas.openxmlformats.org/officeDocument/2006/relationships/image" Target="../media/image32.png"/><Relationship Id="rId4" Type="http://schemas.openxmlformats.org/officeDocument/2006/relationships/tags" Target="../tags/tag28.xml"/><Relationship Id="rId9" Type="http://schemas.openxmlformats.org/officeDocument/2006/relationships/image" Target="../media/image59.png"/><Relationship Id="rId14" Type="http://schemas.openxmlformats.org/officeDocument/2006/relationships/image" Target="../media/image47.png"/><Relationship Id="rId22"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36.png"/><Relationship Id="rId5" Type="http://schemas.openxmlformats.org/officeDocument/2006/relationships/image" Target="../media/image16.sv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4.png"/><Relationship Id="rId3" Type="http://schemas.openxmlformats.org/officeDocument/2006/relationships/notesSlide" Target="../notesSlides/notesSlide17.xml"/><Relationship Id="rId7" Type="http://schemas.openxmlformats.org/officeDocument/2006/relationships/image" Target="../media/image39.svg"/><Relationship Id="rId12"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8.png"/><Relationship Id="rId11" Type="http://schemas.openxmlformats.org/officeDocument/2006/relationships/image" Target="../media/image59.png"/><Relationship Id="rId5" Type="http://schemas.openxmlformats.org/officeDocument/2006/relationships/image" Target="../media/image8.png"/><Relationship Id="rId10" Type="http://schemas.openxmlformats.org/officeDocument/2006/relationships/image" Target="../media/image36.png"/><Relationship Id="rId4" Type="http://schemas.openxmlformats.org/officeDocument/2006/relationships/image" Target="../media/image7.png"/><Relationship Id="rId9" Type="http://schemas.openxmlformats.org/officeDocument/2006/relationships/image" Target="../media/image16.svg"/></Relationships>
</file>

<file path=ppt/slides/_rels/slide35.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66.png"/><Relationship Id="rId18" Type="http://schemas.openxmlformats.org/officeDocument/2006/relationships/image" Target="../media/image38.png"/><Relationship Id="rId3" Type="http://schemas.openxmlformats.org/officeDocument/2006/relationships/tags" Target="../tags/tag33.xml"/><Relationship Id="rId21" Type="http://schemas.openxmlformats.org/officeDocument/2006/relationships/image" Target="../media/image71.svg"/><Relationship Id="rId7" Type="http://schemas.openxmlformats.org/officeDocument/2006/relationships/image" Target="../media/image32.png"/><Relationship Id="rId12" Type="http://schemas.openxmlformats.org/officeDocument/2006/relationships/image" Target="../media/image36.png"/><Relationship Id="rId17" Type="http://schemas.openxmlformats.org/officeDocument/2006/relationships/image" Target="../media/image8.png"/><Relationship Id="rId25" Type="http://schemas.openxmlformats.org/officeDocument/2006/relationships/image" Target="../media/image75.svg"/><Relationship Id="rId2" Type="http://schemas.openxmlformats.org/officeDocument/2006/relationships/tags" Target="../tags/tag32.xml"/><Relationship Id="rId16" Type="http://schemas.openxmlformats.org/officeDocument/2006/relationships/image" Target="../media/image69.png"/><Relationship Id="rId20" Type="http://schemas.openxmlformats.org/officeDocument/2006/relationships/image" Target="../media/image70.png"/><Relationship Id="rId1" Type="http://schemas.openxmlformats.org/officeDocument/2006/relationships/tags" Target="../tags/tag31.xml"/><Relationship Id="rId6" Type="http://schemas.openxmlformats.org/officeDocument/2006/relationships/notesSlide" Target="../notesSlides/notesSlide18.xml"/><Relationship Id="rId11" Type="http://schemas.openxmlformats.org/officeDocument/2006/relationships/image" Target="../media/image16.svg"/><Relationship Id="rId24" Type="http://schemas.openxmlformats.org/officeDocument/2006/relationships/image" Target="../media/image74.png"/><Relationship Id="rId5" Type="http://schemas.openxmlformats.org/officeDocument/2006/relationships/slideLayout" Target="../slideLayouts/slideLayout2.xml"/><Relationship Id="rId15" Type="http://schemas.openxmlformats.org/officeDocument/2006/relationships/image" Target="../media/image68.svg"/><Relationship Id="rId23" Type="http://schemas.openxmlformats.org/officeDocument/2006/relationships/image" Target="../media/image73.svg"/><Relationship Id="rId10" Type="http://schemas.openxmlformats.org/officeDocument/2006/relationships/image" Target="../media/image7.png"/><Relationship Id="rId19" Type="http://schemas.openxmlformats.org/officeDocument/2006/relationships/image" Target="../media/image39.svg"/><Relationship Id="rId4" Type="http://schemas.openxmlformats.org/officeDocument/2006/relationships/tags" Target="../tags/tag34.xml"/><Relationship Id="rId9" Type="http://schemas.openxmlformats.org/officeDocument/2006/relationships/image" Target="../media/image37.png"/><Relationship Id="rId14" Type="http://schemas.openxmlformats.org/officeDocument/2006/relationships/image" Target="../media/image67.svg"/><Relationship Id="rId22" Type="http://schemas.openxmlformats.org/officeDocument/2006/relationships/image" Target="../media/image72.svg"/></Relationships>
</file>

<file path=ppt/slides/_rels/slide36.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7.png"/><Relationship Id="rId18" Type="http://schemas.openxmlformats.org/officeDocument/2006/relationships/image" Target="../media/image67.svg"/><Relationship Id="rId3" Type="http://schemas.openxmlformats.org/officeDocument/2006/relationships/tags" Target="../tags/tag37.xml"/><Relationship Id="rId21" Type="http://schemas.openxmlformats.org/officeDocument/2006/relationships/image" Target="../media/image8.png"/><Relationship Id="rId7" Type="http://schemas.openxmlformats.org/officeDocument/2006/relationships/image" Target="../media/image47.png"/><Relationship Id="rId12" Type="http://schemas.openxmlformats.org/officeDocument/2006/relationships/image" Target="../media/image33.svg"/><Relationship Id="rId17" Type="http://schemas.openxmlformats.org/officeDocument/2006/relationships/image" Target="../media/image66.png"/><Relationship Id="rId2" Type="http://schemas.openxmlformats.org/officeDocument/2006/relationships/tags" Target="../tags/tag36.xml"/><Relationship Id="rId16" Type="http://schemas.openxmlformats.org/officeDocument/2006/relationships/image" Target="../media/image36.png"/><Relationship Id="rId20" Type="http://schemas.openxmlformats.org/officeDocument/2006/relationships/image" Target="../media/image69.png"/><Relationship Id="rId1" Type="http://schemas.openxmlformats.org/officeDocument/2006/relationships/tags" Target="../tags/tag35.xml"/><Relationship Id="rId6" Type="http://schemas.openxmlformats.org/officeDocument/2006/relationships/notesSlide" Target="../notesSlides/notesSlide19.xml"/><Relationship Id="rId11" Type="http://schemas.openxmlformats.org/officeDocument/2006/relationships/image" Target="../media/image32.png"/><Relationship Id="rId24" Type="http://schemas.openxmlformats.org/officeDocument/2006/relationships/image" Target="../media/image44.png"/><Relationship Id="rId5" Type="http://schemas.openxmlformats.org/officeDocument/2006/relationships/slideLayout" Target="../slideLayouts/slideLayout2.xml"/><Relationship Id="rId15" Type="http://schemas.openxmlformats.org/officeDocument/2006/relationships/image" Target="../media/image16.svg"/><Relationship Id="rId23" Type="http://schemas.openxmlformats.org/officeDocument/2006/relationships/image" Target="../media/image39.svg"/><Relationship Id="rId10" Type="http://schemas.openxmlformats.org/officeDocument/2006/relationships/image" Target="../media/image46.svg"/><Relationship Id="rId19" Type="http://schemas.openxmlformats.org/officeDocument/2006/relationships/image" Target="../media/image68.svg"/><Relationship Id="rId4" Type="http://schemas.openxmlformats.org/officeDocument/2006/relationships/tags" Target="../tags/tag38.xml"/><Relationship Id="rId9" Type="http://schemas.openxmlformats.org/officeDocument/2006/relationships/image" Target="../media/image45.png"/><Relationship Id="rId14" Type="http://schemas.openxmlformats.org/officeDocument/2006/relationships/image" Target="../media/image7.png"/><Relationship Id="rId22" Type="http://schemas.openxmlformats.org/officeDocument/2006/relationships/image" Target="../media/image38.png"/></Relationships>
</file>

<file path=ppt/slides/_rels/slide3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8.png"/><Relationship Id="rId18" Type="http://schemas.openxmlformats.org/officeDocument/2006/relationships/image" Target="../media/image80.png"/><Relationship Id="rId26" Type="http://schemas.openxmlformats.org/officeDocument/2006/relationships/image" Target="../media/image83.png"/><Relationship Id="rId3" Type="http://schemas.openxmlformats.org/officeDocument/2006/relationships/tags" Target="../tags/tag41.xml"/><Relationship Id="rId21" Type="http://schemas.openxmlformats.org/officeDocument/2006/relationships/image" Target="../media/image12.png"/><Relationship Id="rId7" Type="http://schemas.openxmlformats.org/officeDocument/2006/relationships/notesSlide" Target="../notesSlides/notesSlide20.xml"/><Relationship Id="rId12" Type="http://schemas.openxmlformats.org/officeDocument/2006/relationships/image" Target="../media/image7.png"/><Relationship Id="rId17" Type="http://schemas.openxmlformats.org/officeDocument/2006/relationships/image" Target="../media/image79.png"/><Relationship Id="rId25" Type="http://schemas.openxmlformats.org/officeDocument/2006/relationships/image" Target="../media/image82.png"/><Relationship Id="rId2" Type="http://schemas.openxmlformats.org/officeDocument/2006/relationships/tags" Target="../tags/tag40.xml"/><Relationship Id="rId16" Type="http://schemas.openxmlformats.org/officeDocument/2006/relationships/image" Target="../media/image78.svg"/><Relationship Id="rId20" Type="http://schemas.openxmlformats.org/officeDocument/2006/relationships/image" Target="../media/image11.svg"/><Relationship Id="rId29" Type="http://schemas.openxmlformats.org/officeDocument/2006/relationships/image" Target="../media/image44.png"/><Relationship Id="rId1" Type="http://schemas.openxmlformats.org/officeDocument/2006/relationships/tags" Target="../tags/tag39.xml"/><Relationship Id="rId6" Type="http://schemas.openxmlformats.org/officeDocument/2006/relationships/slideLayout" Target="../slideLayouts/slideLayout2.xml"/><Relationship Id="rId11" Type="http://schemas.openxmlformats.org/officeDocument/2006/relationships/image" Target="../media/image36.png"/><Relationship Id="rId24" Type="http://schemas.openxmlformats.org/officeDocument/2006/relationships/image" Target="../media/image18.svg"/><Relationship Id="rId5" Type="http://schemas.openxmlformats.org/officeDocument/2006/relationships/tags" Target="../tags/tag43.xml"/><Relationship Id="rId15" Type="http://schemas.openxmlformats.org/officeDocument/2006/relationships/image" Target="../media/image77.svg"/><Relationship Id="rId23" Type="http://schemas.openxmlformats.org/officeDocument/2006/relationships/image" Target="../media/image81.png"/><Relationship Id="rId28" Type="http://schemas.openxmlformats.org/officeDocument/2006/relationships/image" Target="../media/image85.png"/><Relationship Id="rId10" Type="http://schemas.openxmlformats.org/officeDocument/2006/relationships/image" Target="../media/image37.png"/><Relationship Id="rId19" Type="http://schemas.openxmlformats.org/officeDocument/2006/relationships/image" Target="../media/image19.svg"/><Relationship Id="rId4" Type="http://schemas.openxmlformats.org/officeDocument/2006/relationships/tags" Target="../tags/tag42.xml"/><Relationship Id="rId9" Type="http://schemas.openxmlformats.org/officeDocument/2006/relationships/image" Target="../media/image16.svg"/><Relationship Id="rId14" Type="http://schemas.openxmlformats.org/officeDocument/2006/relationships/image" Target="../media/image76.png"/><Relationship Id="rId22" Type="http://schemas.openxmlformats.org/officeDocument/2006/relationships/image" Target="../media/image13.png"/><Relationship Id="rId27" Type="http://schemas.openxmlformats.org/officeDocument/2006/relationships/image" Target="../media/image84.png"/></Relationships>
</file>

<file path=ppt/slides/_rels/slide3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79.png"/><Relationship Id="rId18" Type="http://schemas.openxmlformats.org/officeDocument/2006/relationships/image" Target="../media/image76.png"/><Relationship Id="rId3" Type="http://schemas.openxmlformats.org/officeDocument/2006/relationships/tags" Target="../tags/tag46.xml"/><Relationship Id="rId21" Type="http://schemas.openxmlformats.org/officeDocument/2006/relationships/image" Target="../media/image44.png"/><Relationship Id="rId7" Type="http://schemas.openxmlformats.org/officeDocument/2006/relationships/notesSlide" Target="../notesSlides/notesSlide21.xml"/><Relationship Id="rId12" Type="http://schemas.openxmlformats.org/officeDocument/2006/relationships/image" Target="../media/image12.png"/><Relationship Id="rId17" Type="http://schemas.openxmlformats.org/officeDocument/2006/relationships/image" Target="../media/image36.png"/><Relationship Id="rId2" Type="http://schemas.openxmlformats.org/officeDocument/2006/relationships/tags" Target="../tags/tag45.xml"/><Relationship Id="rId16" Type="http://schemas.openxmlformats.org/officeDocument/2006/relationships/image" Target="../media/image37.png"/><Relationship Id="rId20" Type="http://schemas.openxmlformats.org/officeDocument/2006/relationships/image" Target="../media/image86.jpeg"/><Relationship Id="rId1" Type="http://schemas.openxmlformats.org/officeDocument/2006/relationships/tags" Target="../tags/tag44.xml"/><Relationship Id="rId6" Type="http://schemas.openxmlformats.org/officeDocument/2006/relationships/slideLayout" Target="../slideLayouts/slideLayout2.xml"/><Relationship Id="rId11" Type="http://schemas.openxmlformats.org/officeDocument/2006/relationships/image" Target="../media/image11.svg"/><Relationship Id="rId5" Type="http://schemas.openxmlformats.org/officeDocument/2006/relationships/tags" Target="../tags/tag48.xml"/><Relationship Id="rId15" Type="http://schemas.openxmlformats.org/officeDocument/2006/relationships/image" Target="../media/image16.svg"/><Relationship Id="rId10" Type="http://schemas.openxmlformats.org/officeDocument/2006/relationships/image" Target="../media/image80.png"/><Relationship Id="rId19" Type="http://schemas.openxmlformats.org/officeDocument/2006/relationships/image" Target="../media/image78.svg"/><Relationship Id="rId4" Type="http://schemas.openxmlformats.org/officeDocument/2006/relationships/tags" Target="../tags/tag47.xml"/><Relationship Id="rId9" Type="http://schemas.openxmlformats.org/officeDocument/2006/relationships/image" Target="../media/image8.png"/><Relationship Id="rId14" Type="http://schemas.openxmlformats.org/officeDocument/2006/relationships/image" Target="../media/image32.png"/></Relationships>
</file>

<file path=ppt/slides/_rels/slide3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png"/><Relationship Id="rId3" Type="http://schemas.openxmlformats.org/officeDocument/2006/relationships/slideLayout" Target="../slideLayouts/slideLayout2.xml"/><Relationship Id="rId7" Type="http://schemas.openxmlformats.org/officeDocument/2006/relationships/image" Target="../media/image37.png"/><Relationship Id="rId12" Type="http://schemas.openxmlformats.org/officeDocument/2006/relationships/image" Target="../media/image18.sv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33.svg"/><Relationship Id="rId11" Type="http://schemas.openxmlformats.org/officeDocument/2006/relationships/image" Target="../media/image81.png"/><Relationship Id="rId5" Type="http://schemas.openxmlformats.org/officeDocument/2006/relationships/image" Target="../media/image32.png"/><Relationship Id="rId15" Type="http://schemas.openxmlformats.org/officeDocument/2006/relationships/image" Target="../media/image44.png"/><Relationship Id="rId10" Type="http://schemas.openxmlformats.org/officeDocument/2006/relationships/image" Target="../media/image88.svg"/><Relationship Id="rId4" Type="http://schemas.openxmlformats.org/officeDocument/2006/relationships/image" Target="../media/image7.png"/><Relationship Id="rId9" Type="http://schemas.openxmlformats.org/officeDocument/2006/relationships/image" Target="../media/image87.png"/><Relationship Id="rId14" Type="http://schemas.openxmlformats.org/officeDocument/2006/relationships/image" Target="../media/image3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22.xml"/><Relationship Id="rId13" Type="http://schemas.openxmlformats.org/officeDocument/2006/relationships/image" Target="../media/image33.svg"/><Relationship Id="rId18" Type="http://schemas.openxmlformats.org/officeDocument/2006/relationships/image" Target="../media/image90.svg"/><Relationship Id="rId3" Type="http://schemas.openxmlformats.org/officeDocument/2006/relationships/tags" Target="../tags/tag53.xml"/><Relationship Id="rId21" Type="http://schemas.openxmlformats.org/officeDocument/2006/relationships/image" Target="../media/image44.png"/><Relationship Id="rId7" Type="http://schemas.openxmlformats.org/officeDocument/2006/relationships/slideLayout" Target="../slideLayouts/slideLayout2.xml"/><Relationship Id="rId12" Type="http://schemas.openxmlformats.org/officeDocument/2006/relationships/image" Target="../media/image32.png"/><Relationship Id="rId17" Type="http://schemas.openxmlformats.org/officeDocument/2006/relationships/image" Target="../media/image89.png"/><Relationship Id="rId2" Type="http://schemas.openxmlformats.org/officeDocument/2006/relationships/tags" Target="../tags/tag52.xml"/><Relationship Id="rId16" Type="http://schemas.openxmlformats.org/officeDocument/2006/relationships/image" Target="../media/image16.svg"/><Relationship Id="rId20" Type="http://schemas.openxmlformats.org/officeDocument/2006/relationships/image" Target="../media/image92.svg"/><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8.png"/><Relationship Id="rId5" Type="http://schemas.openxmlformats.org/officeDocument/2006/relationships/tags" Target="../tags/tag55.xml"/><Relationship Id="rId15" Type="http://schemas.openxmlformats.org/officeDocument/2006/relationships/image" Target="../media/image7.png"/><Relationship Id="rId10" Type="http://schemas.openxmlformats.org/officeDocument/2006/relationships/image" Target="../media/image39.svg"/><Relationship Id="rId19" Type="http://schemas.openxmlformats.org/officeDocument/2006/relationships/image" Target="../media/image91.png"/><Relationship Id="rId4" Type="http://schemas.openxmlformats.org/officeDocument/2006/relationships/tags" Target="../tags/tag54.xml"/><Relationship Id="rId9" Type="http://schemas.openxmlformats.org/officeDocument/2006/relationships/image" Target="../media/image38.png"/><Relationship Id="rId1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hyperlink" Target="mailto:NHS-Vaccinations@sja.org.u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hshealthatwork.co.uk/login.asp?origin=covid.as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1515" y="2390115"/>
            <a:ext cx="8950100" cy="1834414"/>
          </a:xfrm>
        </p:spPr>
        <p:txBody>
          <a:bodyPr>
            <a:normAutofit/>
          </a:bodyPr>
          <a:lstStyle/>
          <a:p>
            <a:r>
              <a:rPr lang="en-GB" dirty="0"/>
              <a:t>COVID-19 vaccination programme</a:t>
            </a:r>
            <a:br>
              <a:rPr lang="en-GB" dirty="0"/>
            </a:br>
            <a:r>
              <a:rPr lang="en-GB" dirty="0"/>
              <a:t>Workforce and training toolkit:</a:t>
            </a:r>
            <a:br>
              <a:rPr lang="en-GB" dirty="0"/>
            </a:br>
            <a:endParaRPr lang="en-GB" dirty="0"/>
          </a:p>
        </p:txBody>
      </p:sp>
      <p:sp>
        <p:nvSpPr>
          <p:cNvPr id="3" name="Subtitle 2"/>
          <p:cNvSpPr>
            <a:spLocks noGrp="1"/>
          </p:cNvSpPr>
          <p:nvPr>
            <p:ph type="subTitle" idx="1"/>
          </p:nvPr>
        </p:nvSpPr>
        <p:spPr>
          <a:xfrm>
            <a:off x="1863811" y="4554254"/>
            <a:ext cx="6858000" cy="1031734"/>
          </a:xfrm>
        </p:spPr>
        <p:txBody>
          <a:bodyPr vert="horz" lIns="91440" tIns="45720" rIns="91440" bIns="45720" rtlCol="0" anchor="t">
            <a:normAutofit/>
          </a:bodyPr>
          <a:lstStyle/>
          <a:p>
            <a:r>
              <a:rPr lang="en-GB" dirty="0">
                <a:latin typeface="Arial"/>
                <a:cs typeface="Arial"/>
              </a:rPr>
              <a:t>Version 3, 23 December 2020</a:t>
            </a:r>
          </a:p>
        </p:txBody>
      </p:sp>
    </p:spTree>
    <p:extLst>
      <p:ext uri="{BB962C8B-B14F-4D97-AF65-F5344CB8AC3E}">
        <p14:creationId xmlns:p14="http://schemas.microsoft.com/office/powerpoint/2010/main" val="314411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9E51-8025-1544-93ED-874D88F3AA4E}"/>
              </a:ext>
            </a:extLst>
          </p:cNvPr>
          <p:cNvSpPr>
            <a:spLocks noGrp="1"/>
          </p:cNvSpPr>
          <p:nvPr>
            <p:ph type="title"/>
          </p:nvPr>
        </p:nvSpPr>
        <p:spPr>
          <a:xfrm>
            <a:off x="283046" y="192475"/>
            <a:ext cx="7887831" cy="611649"/>
          </a:xfrm>
        </p:spPr>
        <p:txBody>
          <a:bodyPr>
            <a:normAutofit fontScale="90000"/>
          </a:bodyPr>
          <a:lstStyle/>
          <a:p>
            <a:r>
              <a:rPr lang="en-GB" b="1" dirty="0"/>
              <a:t>1. Workforce deployment: workforce by delivery model and supplier pools</a:t>
            </a:r>
          </a:p>
        </p:txBody>
      </p:sp>
      <p:graphicFrame>
        <p:nvGraphicFramePr>
          <p:cNvPr id="5" name="Table 4">
            <a:extLst>
              <a:ext uri="{FF2B5EF4-FFF2-40B4-BE49-F238E27FC236}">
                <a16:creationId xmlns:a16="http://schemas.microsoft.com/office/drawing/2014/main" id="{0C893D16-6E52-9E4E-97AE-6FFA8FB812B9}"/>
              </a:ext>
            </a:extLst>
          </p:cNvPr>
          <p:cNvGraphicFramePr>
            <a:graphicFrameLocks/>
          </p:cNvGraphicFramePr>
          <p:nvPr/>
        </p:nvGraphicFramePr>
        <p:xfrm>
          <a:off x="292792" y="1053368"/>
          <a:ext cx="7094584" cy="3287640"/>
        </p:xfrm>
        <a:graphic>
          <a:graphicData uri="http://schemas.openxmlformats.org/drawingml/2006/table">
            <a:tbl>
              <a:tblPr firstRow="1" bandRow="1">
                <a:tableStyleId>{69012ECD-51FC-41F1-AA8D-1B2483CD663E}</a:tableStyleId>
              </a:tblPr>
              <a:tblGrid>
                <a:gridCol w="1309765">
                  <a:extLst>
                    <a:ext uri="{9D8B030D-6E8A-4147-A177-3AD203B41FA5}">
                      <a16:colId xmlns:a16="http://schemas.microsoft.com/office/drawing/2014/main" val="2605647982"/>
                    </a:ext>
                  </a:extLst>
                </a:gridCol>
                <a:gridCol w="1920291">
                  <a:extLst>
                    <a:ext uri="{9D8B030D-6E8A-4147-A177-3AD203B41FA5}">
                      <a16:colId xmlns:a16="http://schemas.microsoft.com/office/drawing/2014/main" val="3418793108"/>
                    </a:ext>
                  </a:extLst>
                </a:gridCol>
                <a:gridCol w="547955">
                  <a:extLst>
                    <a:ext uri="{9D8B030D-6E8A-4147-A177-3AD203B41FA5}">
                      <a16:colId xmlns:a16="http://schemas.microsoft.com/office/drawing/2014/main" val="3565622841"/>
                    </a:ext>
                  </a:extLst>
                </a:gridCol>
                <a:gridCol w="519115">
                  <a:extLst>
                    <a:ext uri="{9D8B030D-6E8A-4147-A177-3AD203B41FA5}">
                      <a16:colId xmlns:a16="http://schemas.microsoft.com/office/drawing/2014/main" val="57321985"/>
                    </a:ext>
                  </a:extLst>
                </a:gridCol>
                <a:gridCol w="447226">
                  <a:extLst>
                    <a:ext uri="{9D8B030D-6E8A-4147-A177-3AD203B41FA5}">
                      <a16:colId xmlns:a16="http://schemas.microsoft.com/office/drawing/2014/main" val="874356121"/>
                    </a:ext>
                  </a:extLst>
                </a:gridCol>
                <a:gridCol w="392695">
                  <a:extLst>
                    <a:ext uri="{9D8B030D-6E8A-4147-A177-3AD203B41FA5}">
                      <a16:colId xmlns:a16="http://schemas.microsoft.com/office/drawing/2014/main" val="3443574403"/>
                    </a:ext>
                  </a:extLst>
                </a:gridCol>
                <a:gridCol w="1957537">
                  <a:extLst>
                    <a:ext uri="{9D8B030D-6E8A-4147-A177-3AD203B41FA5}">
                      <a16:colId xmlns:a16="http://schemas.microsoft.com/office/drawing/2014/main" val="879372625"/>
                    </a:ext>
                  </a:extLst>
                </a:gridCol>
              </a:tblGrid>
              <a:tr h="106214">
                <a:tc>
                  <a:txBody>
                    <a:bodyPr/>
                    <a:lstStyle/>
                    <a:p>
                      <a:pPr algn="ctr"/>
                      <a:r>
                        <a:rPr lang="en-GB" sz="700" noProof="0">
                          <a:latin typeface="Arial" panose="020B0604020202020204" pitchFamily="34" charset="0"/>
                          <a:cs typeface="Arial" panose="020B0604020202020204" pitchFamily="34" charset="0"/>
                        </a:rPr>
                        <a:t>Delivery Model</a:t>
                      </a:r>
                    </a:p>
                  </a:txBody>
                  <a:tcPr marL="36000" marR="36000" marT="36000" marB="36000" anchor="ctr">
                    <a:lnL w="12700" cap="flat" cmpd="sng" algn="ctr">
                      <a:solidFill>
                        <a:schemeClr val="bg2">
                          <a:lumMod val="65000"/>
                        </a:schemeClr>
                      </a:solidFill>
                      <a:prstDash val="solid"/>
                      <a:round/>
                      <a:headEnd type="none" w="med" len="med"/>
                      <a:tailEnd type="none" w="med" len="med"/>
                    </a:lnL>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tx2"/>
                    </a:solidFill>
                  </a:tcPr>
                </a:tc>
                <a:tc>
                  <a:txBody>
                    <a:bodyPr/>
                    <a:lstStyle/>
                    <a:p>
                      <a:pPr algn="ctr"/>
                      <a:r>
                        <a:rPr lang="en-GB" sz="700" noProof="0">
                          <a:latin typeface="Arial" panose="020B0604020202020204" pitchFamily="34" charset="0"/>
                          <a:cs typeface="Arial" panose="020B0604020202020204" pitchFamily="34" charset="0"/>
                        </a:rPr>
                        <a:t>Role</a:t>
                      </a:r>
                    </a:p>
                  </a:txBody>
                  <a:tcPr marL="36000" marR="36000" marT="36000" marB="36000" anchor="ct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tx2"/>
                    </a:solidFill>
                  </a:tcPr>
                </a:tc>
                <a:tc>
                  <a:txBody>
                    <a:bodyPr/>
                    <a:lstStyle/>
                    <a:p>
                      <a:pPr algn="ctr"/>
                      <a:r>
                        <a:rPr lang="en-GB" sz="700" noProof="0">
                          <a:latin typeface="Arial" panose="020B0604020202020204" pitchFamily="34" charset="0"/>
                          <a:cs typeface="Arial" panose="020B0604020202020204" pitchFamily="34" charset="0"/>
                        </a:rPr>
                        <a:t>Pay Band</a:t>
                      </a:r>
                    </a:p>
                  </a:txBody>
                  <a:tcPr marL="36000" marR="36000" marT="36000" marB="36000" anchor="ct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tx2"/>
                    </a:solidFill>
                  </a:tcPr>
                </a:tc>
                <a:tc>
                  <a:txBody>
                    <a:bodyPr/>
                    <a:lstStyle/>
                    <a:p>
                      <a:pPr marL="0" algn="ctr" defTabSz="914400" rtl="0" eaLnBrk="1" fontAlgn="b" latinLnBrk="0" hangingPunct="1"/>
                      <a:r>
                        <a:rPr lang="en-GB" sz="700" b="1" kern="1200">
                          <a:solidFill>
                            <a:schemeClr val="bg1"/>
                          </a:solidFill>
                          <a:latin typeface="Arial" panose="020B0604020202020204" pitchFamily="34" charset="0"/>
                          <a:ea typeface="+mn-ea"/>
                          <a:cs typeface="Arial" panose="020B0604020202020204" pitchFamily="34" charset="0"/>
                        </a:rPr>
                        <a:t>No./pod*</a:t>
                      </a:r>
                    </a:p>
                  </a:txBody>
                  <a:tcPr marL="36000" marR="36000" marT="36000" marB="36000" anchor="ct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tx2"/>
                    </a:solidFill>
                  </a:tcPr>
                </a:tc>
                <a:tc>
                  <a:txBody>
                    <a:bodyPr/>
                    <a:lstStyle/>
                    <a:p>
                      <a:pPr marL="0" algn="ctr" defTabSz="914400" rtl="0" eaLnBrk="1" fontAlgn="b" latinLnBrk="0" hangingPunct="1"/>
                      <a:r>
                        <a:rPr lang="en-GB" sz="700" b="1" kern="1200">
                          <a:solidFill>
                            <a:schemeClr val="bg1"/>
                          </a:solidFill>
                          <a:latin typeface="Arial" panose="020B0604020202020204" pitchFamily="34" charset="0"/>
                          <a:ea typeface="+mn-ea"/>
                          <a:cs typeface="Arial" panose="020B0604020202020204" pitchFamily="34" charset="0"/>
                        </a:rPr>
                        <a:t>No./site</a:t>
                      </a:r>
                    </a:p>
                  </a:txBody>
                  <a:tcPr marL="36000" marR="36000" marT="36000" marB="36000" anchor="ct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tx2"/>
                    </a:solidFill>
                  </a:tcPr>
                </a:tc>
                <a:tc>
                  <a:txBody>
                    <a:bodyPr/>
                    <a:lstStyle/>
                    <a:p>
                      <a:pPr marL="0" algn="ctr" defTabSz="914400" rtl="0" eaLnBrk="1" fontAlgn="b" latinLnBrk="0" hangingPunct="1"/>
                      <a:r>
                        <a:rPr lang="en-GB" sz="700" b="1" kern="1200">
                          <a:solidFill>
                            <a:schemeClr val="bg1"/>
                          </a:solidFill>
                          <a:latin typeface="Arial" panose="020B0604020202020204" pitchFamily="34" charset="0"/>
                          <a:ea typeface="+mn-ea"/>
                          <a:cs typeface="Arial" panose="020B0604020202020204" pitchFamily="34" charset="0"/>
                        </a:rPr>
                        <a:t>Total</a:t>
                      </a:r>
                    </a:p>
                  </a:txBody>
                  <a:tcPr marL="36000" marR="36000" marT="36000" marB="36000" anchor="ct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tx2"/>
                    </a:solidFill>
                  </a:tcPr>
                </a:tc>
                <a:tc>
                  <a:txBody>
                    <a:bodyPr/>
                    <a:lstStyle/>
                    <a:p>
                      <a:pPr marL="0" algn="ctr" defTabSz="914400" rtl="0" eaLnBrk="1" fontAlgn="b" latinLnBrk="0" hangingPunct="1"/>
                      <a:r>
                        <a:rPr lang="en-GB" sz="700" b="1" kern="1200">
                          <a:solidFill>
                            <a:schemeClr val="bg1"/>
                          </a:solidFill>
                          <a:latin typeface="Arial" panose="020B0604020202020204" pitchFamily="34" charset="0"/>
                          <a:ea typeface="+mn-ea"/>
                          <a:cs typeface="Arial" panose="020B0604020202020204" pitchFamily="34" charset="0"/>
                        </a:rPr>
                        <a:t>Supplier pool</a:t>
                      </a:r>
                    </a:p>
                  </a:txBody>
                  <a:tcPr marL="36000" marR="36000" marT="36000" marB="36000" anchor="ctr">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804112509"/>
                  </a:ext>
                </a:extLst>
              </a:tr>
              <a:tr h="106214">
                <a:tc rowSpan="14">
                  <a:txBody>
                    <a:bodyPr/>
                    <a:lstStyle/>
                    <a:p>
                      <a:pPr marL="0" algn="l" defTabSz="914400" rtl="0" eaLnBrk="1" latinLnBrk="0" hangingPunct="1"/>
                      <a:r>
                        <a:rPr lang="en-GB" sz="900" b="1" kern="1200" dirty="0">
                          <a:solidFill>
                            <a:schemeClr val="tx2"/>
                          </a:solidFill>
                          <a:latin typeface="+mj-lt"/>
                          <a:ea typeface="+mn-ea"/>
                          <a:cs typeface="Arial" panose="020B0604020202020204" pitchFamily="34" charset="0"/>
                        </a:rPr>
                        <a:t>Vaccination Centre Delivery Model</a:t>
                      </a:r>
                    </a:p>
                    <a:p>
                      <a:pPr marL="0" algn="l" defTabSz="914400" rtl="0" eaLnBrk="1" latinLnBrk="0" hangingPunct="1"/>
                      <a:endParaRPr lang="en-GB" sz="900" b="1" kern="1200" dirty="0">
                        <a:solidFill>
                          <a:schemeClr val="tx2"/>
                        </a:solidFill>
                        <a:latin typeface="+mj-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j-lt"/>
                          <a:ea typeface="+mn-ea"/>
                          <a:cs typeface="Arial" panose="020B0604020202020204" pitchFamily="34" charset="0"/>
                        </a:rPr>
                        <a:t>A single location, capable of supporting safe provision of vaccinations over an extended period to large numbers of people in a predominantly indoor setting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kern="1200" dirty="0">
                        <a:solidFill>
                          <a:schemeClr val="tx1"/>
                        </a:solidFill>
                        <a:latin typeface="+mj-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j-lt"/>
                          <a:ea typeface="+mn-ea"/>
                          <a:cs typeface="Arial" panose="020B0604020202020204" pitchFamily="34" charset="0"/>
                        </a:rPr>
                        <a:t>This table shows the total workforce required for a 5-pod site, which can be scaled up and down based on local requirements </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chemeClr val="tx2"/>
                          </a:solidFill>
                          <a:latin typeface="Arial" panose="020B0604020202020204" pitchFamily="34" charset="0"/>
                          <a:ea typeface="+mn-ea"/>
                          <a:cs typeface="Arial" panose="020B0604020202020204" pitchFamily="34" charset="0"/>
                        </a:rPr>
                        <a:t>Vaccinator*</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a:solidFill>
                            <a:schemeClr val="tx2"/>
                          </a:solidFill>
                          <a:latin typeface="Arial" panose="020B0604020202020204" pitchFamily="34" charset="0"/>
                          <a:ea typeface="+mn-ea"/>
                          <a:cs typeface="Arial" panose="020B0604020202020204" pitchFamily="34" charset="0"/>
                        </a:rPr>
                        <a:t>3</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a:solidFill>
                            <a:schemeClr val="tx2"/>
                          </a:solidFill>
                          <a:latin typeface="Arial"/>
                          <a:ea typeface="+mn-ea"/>
                          <a:cs typeface="Arial"/>
                        </a:rPr>
                        <a:t>2</a:t>
                      </a:r>
                      <a:endParaRPr lang="en-GB" sz="800" kern="120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a:solidFill>
                            <a:schemeClr val="tx2"/>
                          </a:solidFill>
                          <a:latin typeface="Arial" panose="020B0604020202020204" pitchFamily="34" charset="0"/>
                          <a:ea typeface="+mn-ea"/>
                          <a:cs typeface="Arial" panose="020B0604020202020204" pitchFamily="34" charset="0"/>
                        </a:rPr>
                        <a:t>10</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rowSpan="14">
                  <a:txBody>
                    <a:bodyPr/>
                    <a:lstStyle/>
                    <a:p>
                      <a:pPr marL="0" indent="0" algn="ctr">
                        <a:buFont typeface="Arial" panose="020B0604020202020204" pitchFamily="34" charset="0"/>
                        <a:buNone/>
                      </a:pPr>
                      <a:r>
                        <a:rPr lang="en-GB" sz="800" b="1" kern="1200" dirty="0">
                          <a:solidFill>
                            <a:schemeClr val="tx2"/>
                          </a:solidFill>
                          <a:latin typeface="Arial" panose="020B0604020202020204" pitchFamily="34" charset="0"/>
                          <a:ea typeface="+mn-ea"/>
                          <a:cs typeface="Arial" panose="020B0604020202020204" pitchFamily="34" charset="0"/>
                        </a:rPr>
                        <a:t>141</a:t>
                      </a:r>
                    </a:p>
                    <a:p>
                      <a:pPr marL="0" indent="0" algn="ctr">
                        <a:buFont typeface="Arial" panose="020B0604020202020204" pitchFamily="34" charset="0"/>
                        <a:buNone/>
                      </a:pPr>
                      <a:r>
                        <a:rPr lang="en-GB" sz="800" b="0" kern="1200" dirty="0">
                          <a:solidFill>
                            <a:schemeClr val="tx2"/>
                          </a:solidFill>
                          <a:latin typeface="Arial" panose="020B0604020202020204" pitchFamily="34" charset="0"/>
                          <a:ea typeface="+mn-ea"/>
                          <a:cs typeface="Arial" panose="020B0604020202020204" pitchFamily="34" charset="0"/>
                        </a:rPr>
                        <a:t>(all bands &amp; volunteers)</a:t>
                      </a:r>
                      <a:endParaRPr lang="en-GB" sz="800" b="1" kern="1200" dirty="0">
                        <a:solidFill>
                          <a:schemeClr val="tx2"/>
                        </a:solidFill>
                        <a:latin typeface="Arial" panose="020B0604020202020204" pitchFamily="34" charset="0"/>
                        <a:ea typeface="+mn-ea"/>
                        <a:cs typeface="Arial" panose="020B0604020202020204" pitchFamily="34" charset="0"/>
                      </a:endParaRPr>
                    </a:p>
                    <a:p>
                      <a:pPr marL="171450" indent="-171450" algn="ctr">
                        <a:buFont typeface="Arial" panose="020B0604020202020204" pitchFamily="34" charset="0"/>
                        <a:buChar char="•"/>
                      </a:pPr>
                      <a:endParaRPr lang="en-GB" sz="800" kern="1200" dirty="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a:solidFill>
                            <a:schemeClr val="tx2"/>
                          </a:solidFill>
                          <a:latin typeface="Arial" panose="020B0604020202020204" pitchFamily="34" charset="0"/>
                          <a:ea typeface="+mn-ea"/>
                          <a:cs typeface="Arial" panose="020B0604020202020204" pitchFamily="34" charset="0"/>
                        </a:rPr>
                        <a:t>NHSP, SJA</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2892981347"/>
                  </a:ext>
                </a:extLst>
              </a:tr>
              <a:tr h="10621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a:solidFill>
                            <a:schemeClr val="tx2"/>
                          </a:solidFill>
                          <a:latin typeface="Arial" panose="020B0604020202020204" pitchFamily="34" charset="0"/>
                          <a:ea typeface="+mn-ea"/>
                          <a:cs typeface="Arial" panose="020B0604020202020204" pitchFamily="34" charset="0"/>
                        </a:rPr>
                        <a:t>RHCP – Draw-up &amp; Clinical Assessment</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2"/>
                          </a:solidFill>
                          <a:latin typeface="Arial" panose="020B0604020202020204" pitchFamily="34" charset="0"/>
                          <a:ea typeface="+mn-ea"/>
                          <a:cs typeface="Arial" panose="020B0604020202020204" pitchFamily="34" charset="0"/>
                        </a:rPr>
                        <a:t>5</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a:ea typeface="+mn-ea"/>
                          <a:cs typeface="Arial"/>
                        </a:rPr>
                        <a:t>6</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30</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171450" indent="-171450" algn="ctr">
                        <a:buFont typeface="Arial" panose="020B0604020202020204" pitchFamily="34" charset="0"/>
                        <a:buChar char="•"/>
                      </a:pPr>
                      <a:endParaRPr lang="en-GB" sz="700" kern="120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a:solidFill>
                            <a:schemeClr val="tx2"/>
                          </a:solidFill>
                          <a:latin typeface="Arial" panose="020B0604020202020204" pitchFamily="34" charset="0"/>
                          <a:ea typeface="+mn-ea"/>
                          <a:cs typeface="Arial" panose="020B0604020202020204" pitchFamily="34" charset="0"/>
                        </a:rPr>
                        <a:t>Staff Sharing, Secondment, BBS, NHSP</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4148986431"/>
                  </a:ext>
                </a:extLst>
              </a:tr>
              <a:tr h="106214">
                <a:tc vMerge="1">
                  <a:txBody>
                    <a:bodyPr/>
                    <a:lstStyle/>
                    <a:p>
                      <a:endParaRPr lang="en-GB"/>
                    </a:p>
                  </a:txBody>
                  <a:tcPr>
                    <a:lnT w="12700" cap="flat" cmpd="sng" algn="ctr">
                      <a:solidFill>
                        <a:schemeClr val="tx2"/>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chemeClr val="tx2"/>
                          </a:solidFill>
                          <a:latin typeface="Arial" panose="020B0604020202020204" pitchFamily="34" charset="0"/>
                          <a:ea typeface="+mn-ea"/>
                          <a:cs typeface="Arial" panose="020B0604020202020204" pitchFamily="34" charset="0"/>
                        </a:rPr>
                        <a:t>Registered HCP – Supervisor**</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2"/>
                          </a:solidFill>
                          <a:latin typeface="Arial" panose="020B0604020202020204" pitchFamily="34" charset="0"/>
                          <a:ea typeface="+mn-ea"/>
                          <a:cs typeface="Arial" panose="020B0604020202020204" pitchFamily="34" charset="0"/>
                        </a:rPr>
                        <a:t>6</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1 + 1/ 3x pod</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7</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171450" indent="-171450" algn="ctr">
                        <a:buFont typeface="Arial" panose="020B0604020202020204" pitchFamily="34" charset="0"/>
                        <a:buChar char="•"/>
                      </a:pPr>
                      <a:endParaRPr lang="en-GB" sz="700" kern="120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a:solidFill>
                            <a:schemeClr val="tx2"/>
                          </a:solidFill>
                          <a:latin typeface="Arial" panose="020B0604020202020204" pitchFamily="34" charset="0"/>
                          <a:ea typeface="+mn-ea"/>
                          <a:cs typeface="Arial" panose="020B0604020202020204" pitchFamily="34" charset="0"/>
                        </a:rPr>
                        <a:t>Staff Sharing, Secondment, BBS, NHSP</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2563051636"/>
                  </a:ext>
                </a:extLst>
              </a:tr>
              <a:tr h="10621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chemeClr val="tx2"/>
                          </a:solidFill>
                          <a:latin typeface="Arial" panose="020B0604020202020204" pitchFamily="34" charset="0"/>
                          <a:ea typeface="+mn-ea"/>
                          <a:cs typeface="Arial" panose="020B0604020202020204" pitchFamily="34" charset="0"/>
                        </a:rPr>
                        <a:t>HCA</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2"/>
                          </a:solidFill>
                          <a:latin typeface="Arial" panose="020B0604020202020204" pitchFamily="34" charset="0"/>
                          <a:ea typeface="+mn-ea"/>
                          <a:cs typeface="Arial" panose="020B0604020202020204" pitchFamily="34" charset="0"/>
                        </a:rPr>
                        <a:t>3</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a:solidFill>
                            <a:schemeClr val="tx2"/>
                          </a:solidFill>
                          <a:latin typeface="Arial" panose="020B0604020202020204" pitchFamily="34" charset="0"/>
                          <a:ea typeface="+mn-ea"/>
                          <a:cs typeface="Arial" panose="020B0604020202020204" pitchFamily="34" charset="0"/>
                        </a:rPr>
                        <a:t>1</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a:solidFill>
                            <a:schemeClr val="tx2"/>
                          </a:solidFill>
                          <a:latin typeface="Arial" panose="020B0604020202020204" pitchFamily="34" charset="0"/>
                          <a:ea typeface="+mn-ea"/>
                          <a:cs typeface="Arial" panose="020B0604020202020204" pitchFamily="34" charset="0"/>
                        </a:rPr>
                        <a:t>5</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171450" indent="-171450" algn="ctr">
                        <a:buFont typeface="Arial" panose="020B0604020202020204" pitchFamily="34" charset="0"/>
                        <a:buChar char="•"/>
                      </a:pPr>
                      <a:endParaRPr lang="en-GB" sz="700" kern="120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Staff Sharing, Secondment, NHSP</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4264924270"/>
                  </a:ext>
                </a:extLst>
              </a:tr>
              <a:tr h="10621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chemeClr val="tx2"/>
                          </a:solidFill>
                          <a:latin typeface="Arial" panose="020B0604020202020204" pitchFamily="34" charset="0"/>
                          <a:ea typeface="+mn-ea"/>
                          <a:cs typeface="Arial" panose="020B0604020202020204" pitchFamily="34" charset="0"/>
                        </a:rPr>
                        <a:t>Vaccination Admin Support </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2"/>
                          </a:solidFill>
                          <a:latin typeface="Arial" panose="020B0604020202020204" pitchFamily="34" charset="0"/>
                          <a:ea typeface="+mn-ea"/>
                          <a:cs typeface="Arial" panose="020B0604020202020204" pitchFamily="34" charset="0"/>
                        </a:rPr>
                        <a:t>3</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a:solidFill>
                            <a:schemeClr val="tx2"/>
                          </a:solidFill>
                          <a:latin typeface="Arial" panose="020B0604020202020204" pitchFamily="34" charset="0"/>
                          <a:ea typeface="+mn-ea"/>
                          <a:cs typeface="Arial" panose="020B0604020202020204" pitchFamily="34" charset="0"/>
                        </a:rPr>
                        <a:t>2</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a:solidFill>
                            <a:schemeClr val="tx2"/>
                          </a:solidFill>
                          <a:latin typeface="Arial" panose="020B0604020202020204" pitchFamily="34" charset="0"/>
                          <a:ea typeface="+mn-ea"/>
                          <a:cs typeface="Arial" panose="020B0604020202020204" pitchFamily="34" charset="0"/>
                        </a:rPr>
                        <a:t>10</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171450" indent="-171450" algn="ctr">
                        <a:buFont typeface="Arial" panose="020B0604020202020204" pitchFamily="34" charset="0"/>
                        <a:buChar char="•"/>
                      </a:pPr>
                      <a:endParaRPr lang="en-GB" sz="700" kern="120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Staff Sharing, Secondment, NHSP</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2838419165"/>
                  </a:ext>
                </a:extLst>
              </a:tr>
              <a:tr h="10621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chemeClr val="tx2"/>
                          </a:solidFill>
                          <a:latin typeface="Arial" panose="020B0604020202020204" pitchFamily="34" charset="0"/>
                          <a:ea typeface="+mn-ea"/>
                          <a:cs typeface="Arial" panose="020B0604020202020204" pitchFamily="34" charset="0"/>
                        </a:rPr>
                        <a:t>Post-vaccination Observation &amp; BLS</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a:solidFill>
                            <a:schemeClr val="tx2"/>
                          </a:solidFill>
                          <a:latin typeface="Arial" panose="020B0604020202020204" pitchFamily="34" charset="0"/>
                          <a:ea typeface="+mn-ea"/>
                          <a:cs typeface="Arial" panose="020B0604020202020204" pitchFamily="34" charset="0"/>
                        </a:rPr>
                        <a:t>SJA</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2</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10</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endParaRPr lang="en-GB"/>
                    </a:p>
                  </a:txBody>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SJA</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1375158949"/>
                  </a:ext>
                </a:extLst>
              </a:tr>
              <a:tr h="10621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chemeClr val="tx2"/>
                          </a:solidFill>
                          <a:latin typeface="Arial" panose="020B0604020202020204" pitchFamily="34" charset="0"/>
                          <a:ea typeface="+mn-ea"/>
                          <a:cs typeface="Arial" panose="020B0604020202020204" pitchFamily="34" charset="0"/>
                        </a:rPr>
                        <a:t>Marshal – Volunteer non-clinical support</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2"/>
                          </a:solidFill>
                          <a:latin typeface="Arial" panose="020B0604020202020204" pitchFamily="34" charset="0"/>
                          <a:ea typeface="+mn-ea"/>
                          <a:cs typeface="Arial" panose="020B0604020202020204" pitchFamily="34" charset="0"/>
                        </a:rPr>
                        <a:t>NHSV</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a:solidFill>
                            <a:schemeClr val="tx2"/>
                          </a:solidFill>
                          <a:latin typeface="Arial" panose="020B0604020202020204" pitchFamily="34" charset="0"/>
                          <a:ea typeface="+mn-ea"/>
                          <a:cs typeface="Arial" panose="020B0604020202020204" pitchFamily="34" charset="0"/>
                        </a:rPr>
                        <a:t>5</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a:solidFill>
                            <a:schemeClr val="tx2"/>
                          </a:solidFill>
                          <a:latin typeface="Arial" panose="020B0604020202020204" pitchFamily="34" charset="0"/>
                          <a:ea typeface="+mn-ea"/>
                          <a:cs typeface="Arial" panose="020B0604020202020204" pitchFamily="34" charset="0"/>
                        </a:rPr>
                        <a:t>50***</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171450" indent="-171450" algn="ctr">
                        <a:buFont typeface="Arial" panose="020B0604020202020204" pitchFamily="34" charset="0"/>
                        <a:buChar char="•"/>
                      </a:pPr>
                      <a:endParaRPr lang="en-GB" sz="700" kern="120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NHSV</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3239691710"/>
                  </a:ext>
                </a:extLst>
              </a:tr>
              <a:tr h="10621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a:solidFill>
                            <a:schemeClr val="tx2"/>
                          </a:solidFill>
                          <a:latin typeface="Arial" panose="020B0604020202020204" pitchFamily="34" charset="0"/>
                          <a:ea typeface="+mn-ea"/>
                          <a:cs typeface="Arial" panose="020B0604020202020204" pitchFamily="34" charset="0"/>
                        </a:rPr>
                        <a:t>Patient Advocate – Patient Interaction</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2"/>
                          </a:solidFill>
                          <a:latin typeface="Arial" panose="020B0604020202020204" pitchFamily="34" charset="0"/>
                          <a:ea typeface="+mn-ea"/>
                          <a:cs typeface="Arial" panose="020B0604020202020204" pitchFamily="34" charset="0"/>
                        </a:rPr>
                        <a:t>SJA</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a:solidFill>
                            <a:schemeClr val="tx2"/>
                          </a:solidFill>
                          <a:latin typeface="Arial" panose="020B0604020202020204" pitchFamily="34" charset="0"/>
                          <a:ea typeface="+mn-ea"/>
                          <a:cs typeface="Arial" panose="020B0604020202020204" pitchFamily="34" charset="0"/>
                        </a:rPr>
                        <a:t>1</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a:solidFill>
                            <a:schemeClr val="tx2"/>
                          </a:solidFill>
                          <a:latin typeface="Arial" panose="020B0604020202020204" pitchFamily="34" charset="0"/>
                          <a:ea typeface="+mn-ea"/>
                          <a:cs typeface="Arial" panose="020B0604020202020204" pitchFamily="34" charset="0"/>
                        </a:rPr>
                        <a:t>5</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171450" indent="-171450" algn="ctr">
                        <a:buFont typeface="Arial" panose="020B0604020202020204" pitchFamily="34" charset="0"/>
                        <a:buChar char="•"/>
                      </a:pPr>
                      <a:endParaRPr lang="en-GB" sz="700" kern="120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a:solidFill>
                            <a:schemeClr val="tx2"/>
                          </a:solidFill>
                          <a:latin typeface="Arial" panose="020B0604020202020204" pitchFamily="34" charset="0"/>
                          <a:ea typeface="+mn-ea"/>
                          <a:cs typeface="Arial" panose="020B0604020202020204" pitchFamily="34" charset="0"/>
                        </a:rPr>
                        <a:t>SJA, NHSP</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1166740936"/>
                  </a:ext>
                </a:extLst>
              </a:tr>
              <a:tr h="106214">
                <a:tc vMerge="1">
                  <a:txBody>
                    <a:bodyPr/>
                    <a:lstStyle/>
                    <a:p>
                      <a:endParaRPr lang="en-GB"/>
                    </a:p>
                  </a:txBody>
                  <a:tcPr>
                    <a:lnT w="12700" cap="flat" cmpd="sng" algn="ctr">
                      <a:solidFill>
                        <a:schemeClr val="bg2">
                          <a:lumMod val="65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chemeClr val="tx2"/>
                          </a:solidFill>
                          <a:latin typeface="Arial" panose="020B0604020202020204" pitchFamily="34" charset="0"/>
                          <a:ea typeface="+mn-ea"/>
                          <a:cs typeface="Arial" panose="020B0604020202020204" pitchFamily="34" charset="0"/>
                        </a:rPr>
                        <a:t>Front of House / Reception</a:t>
                      </a:r>
                    </a:p>
                  </a:txBody>
                  <a:tcPr marL="36000" marR="36000" marT="36000" marB="36000">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2"/>
                          </a:solidFill>
                          <a:latin typeface="Arial" panose="020B0604020202020204" pitchFamily="34" charset="0"/>
                          <a:ea typeface="+mn-ea"/>
                          <a:cs typeface="Arial" panose="020B0604020202020204" pitchFamily="34" charset="0"/>
                        </a:rPr>
                        <a:t>2</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a:solidFill>
                            <a:schemeClr val="tx2"/>
                          </a:solidFill>
                          <a:latin typeface="Arial" panose="020B0604020202020204" pitchFamily="34" charset="0"/>
                          <a:ea typeface="+mn-ea"/>
                          <a:cs typeface="Arial" panose="020B0604020202020204" pitchFamily="34" charset="0"/>
                        </a:rPr>
                        <a:t>2</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a:solidFill>
                            <a:schemeClr val="tx2"/>
                          </a:solidFill>
                          <a:latin typeface="Arial" panose="020B0604020202020204" pitchFamily="34" charset="0"/>
                          <a:ea typeface="+mn-ea"/>
                          <a:cs typeface="Arial" panose="020B0604020202020204" pitchFamily="34" charset="0"/>
                        </a:rPr>
                        <a:t>10</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171450" indent="-171450" algn="ctr">
                        <a:buFont typeface="Arial" panose="020B0604020202020204" pitchFamily="34" charset="0"/>
                        <a:buChar char="•"/>
                      </a:pPr>
                      <a:endParaRPr lang="en-GB" sz="700" kern="120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a:solidFill>
                            <a:schemeClr val="tx2"/>
                          </a:solidFill>
                          <a:latin typeface="Arial" panose="020B0604020202020204" pitchFamily="34" charset="0"/>
                          <a:ea typeface="+mn-ea"/>
                          <a:cs typeface="Arial" panose="020B0604020202020204" pitchFamily="34" charset="0"/>
                        </a:rPr>
                        <a:t>Existing workforce bank, NHSP</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2817953272"/>
                  </a:ext>
                </a:extLst>
              </a:tr>
              <a:tr h="10621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a:solidFill>
                            <a:schemeClr val="tx2"/>
                          </a:solidFill>
                          <a:latin typeface="Arial" panose="020B0604020202020204" pitchFamily="34" charset="0"/>
                          <a:ea typeface="+mn-ea"/>
                          <a:cs typeface="Arial" panose="020B0604020202020204" pitchFamily="34" charset="0"/>
                        </a:rPr>
                        <a:t>Nursing Manager</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2"/>
                          </a:solidFill>
                          <a:latin typeface="Arial" panose="020B0604020202020204" pitchFamily="34" charset="0"/>
                          <a:ea typeface="+mn-ea"/>
                          <a:cs typeface="Arial" panose="020B0604020202020204" pitchFamily="34" charset="0"/>
                        </a:rPr>
                        <a:t>8a</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1 / max 3 pods</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a:solidFill>
                            <a:schemeClr val="tx2"/>
                          </a:solidFill>
                          <a:latin typeface="Arial" panose="020B0604020202020204" pitchFamily="34" charset="0"/>
                          <a:ea typeface="+mn-ea"/>
                          <a:cs typeface="Arial" panose="020B0604020202020204" pitchFamily="34" charset="0"/>
                        </a:rPr>
                        <a:t>2</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171450" indent="-171450" algn="ctr">
                        <a:buFont typeface="Arial" panose="020B0604020202020204" pitchFamily="34" charset="0"/>
                        <a:buChar char="•"/>
                      </a:pPr>
                      <a:endParaRPr lang="en-GB" sz="700" kern="120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a:solidFill>
                            <a:schemeClr val="tx2"/>
                          </a:solidFill>
                          <a:latin typeface="Arial" panose="020B0604020202020204" pitchFamily="34" charset="0"/>
                          <a:ea typeface="+mn-ea"/>
                          <a:cs typeface="Arial" panose="020B0604020202020204" pitchFamily="34" charset="0"/>
                        </a:rPr>
                        <a:t>Staff Sharing &amp; Secondment</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360205719"/>
                  </a:ext>
                </a:extLst>
              </a:tr>
              <a:tr h="10621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a:solidFill>
                            <a:schemeClr val="tx2"/>
                          </a:solidFill>
                          <a:latin typeface="Arial" panose="020B0604020202020204" pitchFamily="34" charset="0"/>
                          <a:ea typeface="+mn-ea"/>
                          <a:cs typeface="Arial" panose="020B0604020202020204" pitchFamily="34" charset="0"/>
                        </a:rPr>
                        <a:t>Medical Director</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2"/>
                          </a:solidFill>
                          <a:latin typeface="Arial" panose="020B0604020202020204" pitchFamily="34" charset="0"/>
                          <a:ea typeface="+mn-ea"/>
                          <a:cs typeface="Arial" panose="020B0604020202020204" pitchFamily="34" charset="0"/>
                        </a:rPr>
                        <a:t>Med Gr</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1 / site</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a:solidFill>
                            <a:schemeClr val="tx2"/>
                          </a:solidFill>
                          <a:latin typeface="Arial" panose="020B0604020202020204" pitchFamily="34" charset="0"/>
                          <a:ea typeface="+mn-ea"/>
                          <a:cs typeface="Arial" panose="020B0604020202020204" pitchFamily="34" charset="0"/>
                        </a:rPr>
                        <a:t>1</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171450" indent="-171450" algn="ctr">
                        <a:buFont typeface="Arial" panose="020B0604020202020204" pitchFamily="34" charset="0"/>
                        <a:buChar char="•"/>
                      </a:pPr>
                      <a:endParaRPr lang="en-GB" sz="700" kern="120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a:solidFill>
                            <a:schemeClr val="tx2"/>
                          </a:solidFill>
                          <a:latin typeface="Arial" panose="020B0604020202020204" pitchFamily="34" charset="0"/>
                          <a:ea typeface="+mn-ea"/>
                          <a:cs typeface="Arial" panose="020B0604020202020204" pitchFamily="34" charset="0"/>
                        </a:rPr>
                        <a:t>Staff Sharing &amp; Secondment</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2554131155"/>
                  </a:ext>
                </a:extLst>
              </a:tr>
              <a:tr h="10621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chemeClr val="tx2"/>
                          </a:solidFill>
                          <a:latin typeface="Arial" panose="020B0604020202020204" pitchFamily="34" charset="0"/>
                          <a:ea typeface="+mn-ea"/>
                          <a:cs typeface="Arial" panose="020B0604020202020204" pitchFamily="34" charset="0"/>
                        </a:rPr>
                        <a:t>Operations Director</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2"/>
                          </a:solidFill>
                          <a:latin typeface="Arial" panose="020B0604020202020204" pitchFamily="34" charset="0"/>
                          <a:ea typeface="+mn-ea"/>
                          <a:cs typeface="Arial" panose="020B0604020202020204" pitchFamily="34" charset="0"/>
                        </a:rPr>
                        <a:t>Gr/ESM</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1 / site</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a:solidFill>
                            <a:schemeClr val="tx2"/>
                          </a:solidFill>
                          <a:latin typeface="Arial" panose="020B0604020202020204" pitchFamily="34" charset="0"/>
                          <a:ea typeface="+mn-ea"/>
                          <a:cs typeface="Arial" panose="020B0604020202020204" pitchFamily="34" charset="0"/>
                        </a:rPr>
                        <a:t>1</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171450" indent="-171450" algn="ctr">
                        <a:buFont typeface="Arial" panose="020B0604020202020204" pitchFamily="34" charset="0"/>
                        <a:buChar char="•"/>
                      </a:pPr>
                      <a:endParaRPr lang="en-GB" sz="700" kern="120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a:solidFill>
                            <a:schemeClr val="tx2"/>
                          </a:solidFill>
                          <a:latin typeface="Arial" panose="020B0604020202020204" pitchFamily="34" charset="0"/>
                          <a:ea typeface="+mn-ea"/>
                          <a:cs typeface="Arial" panose="020B0604020202020204" pitchFamily="34" charset="0"/>
                        </a:rPr>
                        <a:t>Staff Sharing &amp; Secondment</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3515226249"/>
                  </a:ext>
                </a:extLst>
              </a:tr>
              <a:tr h="10621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kern="1200" dirty="0">
                          <a:solidFill>
                            <a:schemeClr val="tx2"/>
                          </a:solidFill>
                          <a:latin typeface="Arial" panose="020B0604020202020204" pitchFamily="34" charset="0"/>
                          <a:ea typeface="+mn-ea"/>
                          <a:cs typeface="Arial" panose="020B0604020202020204" pitchFamily="34" charset="0"/>
                        </a:rPr>
                        <a:t>Senior Manager </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0" kern="1200" dirty="0">
                          <a:solidFill>
                            <a:schemeClr val="tx2"/>
                          </a:solidFill>
                          <a:latin typeface="Arial" panose="020B0604020202020204" pitchFamily="34" charset="0"/>
                          <a:ea typeface="+mn-ea"/>
                          <a:cs typeface="Arial" panose="020B0604020202020204" pitchFamily="34" charset="0"/>
                        </a:rPr>
                        <a:t>8b-8c</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i="0" kern="1200" dirty="0">
                          <a:solidFill>
                            <a:schemeClr val="tx2"/>
                          </a:solidFill>
                          <a:latin typeface="Arial" panose="020B0604020202020204" pitchFamily="34" charset="0"/>
                          <a:ea typeface="+mn-ea"/>
                          <a:cs typeface="Arial" panose="020B0604020202020204" pitchFamily="34" charset="0"/>
                        </a:rPr>
                        <a:t>1/one pod site</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i="0" kern="1200" dirty="0">
                          <a:solidFill>
                            <a:schemeClr val="tx2"/>
                          </a:solidFill>
                          <a:latin typeface="Arial" panose="020B0604020202020204" pitchFamily="34" charset="0"/>
                          <a:ea typeface="+mn-ea"/>
                          <a:cs typeface="Arial" panose="020B0604020202020204" pitchFamily="34" charset="0"/>
                        </a:rPr>
                        <a:t>0</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171450" indent="-171450" algn="ctr">
                        <a:buFont typeface="Arial" panose="020B0604020202020204" pitchFamily="34" charset="0"/>
                        <a:buChar char="•"/>
                      </a:pPr>
                      <a:endParaRPr lang="en-GB" sz="700" kern="120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a:solidFill>
                            <a:schemeClr val="tx2"/>
                          </a:solidFill>
                          <a:latin typeface="Arial" panose="020B0604020202020204" pitchFamily="34" charset="0"/>
                          <a:ea typeface="+mn-ea"/>
                          <a:cs typeface="Arial" panose="020B0604020202020204" pitchFamily="34" charset="0"/>
                        </a:rPr>
                        <a:t>Staff Sharing &amp; Secondment</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1584612421"/>
                  </a:ext>
                </a:extLst>
              </a:tr>
              <a:tr h="106214">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kern="1200" dirty="0">
                        <a:solidFill>
                          <a:schemeClr val="tx1"/>
                        </a:solidFill>
                        <a:latin typeface="+mn-lt"/>
                        <a:ea typeface="+mn-ea"/>
                        <a:cs typeface="Arial" panose="020B0604020202020204" pitchFamily="34" charset="0"/>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kern="1200" dirty="0">
                          <a:solidFill>
                            <a:schemeClr val="tx2"/>
                          </a:solidFill>
                          <a:latin typeface="Arial" panose="020B0604020202020204" pitchFamily="34" charset="0"/>
                          <a:ea typeface="+mn-ea"/>
                          <a:cs typeface="Arial" panose="020B0604020202020204" pitchFamily="34" charset="0"/>
                        </a:rPr>
                        <a:t>Pharmacy Team</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0" kern="1200" dirty="0">
                          <a:solidFill>
                            <a:schemeClr val="tx2"/>
                          </a:solidFill>
                          <a:latin typeface="Arial" panose="020B0604020202020204" pitchFamily="34" charset="0"/>
                          <a:ea typeface="+mn-ea"/>
                          <a:cs typeface="Arial" panose="020B0604020202020204" pitchFamily="34" charset="0"/>
                        </a:rPr>
                        <a:t>-</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gridSpan="2">
                  <a:txBody>
                    <a:bodyPr/>
                    <a:lstStyle/>
                    <a:p>
                      <a:pPr marL="0" indent="0" algn="ctr">
                        <a:buFont typeface="Arial" panose="020B0604020202020204" pitchFamily="34" charset="0"/>
                        <a:buNone/>
                      </a:pPr>
                      <a:r>
                        <a:rPr lang="en-GB" sz="800" i="0" kern="1200" dirty="0">
                          <a:solidFill>
                            <a:schemeClr val="tx2"/>
                          </a:solidFill>
                          <a:latin typeface="Arial" panose="020B0604020202020204" pitchFamily="34" charset="0"/>
                          <a:ea typeface="+mn-ea"/>
                          <a:cs typeface="Arial" panose="020B0604020202020204" pitchFamily="34" charset="0"/>
                        </a:rPr>
                        <a:t>Required</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hMerge="1">
                  <a:txBody>
                    <a:bodyPr/>
                    <a:lstStyle/>
                    <a:p>
                      <a:pPr marL="0" indent="0" algn="ctr">
                        <a:buFont typeface="Arial" panose="020B0604020202020204" pitchFamily="34" charset="0"/>
                        <a:buNone/>
                      </a:pPr>
                      <a:endParaRPr lang="en-GB" sz="700" i="1" kern="1200" dirty="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171450" indent="-171450" algn="ctr">
                        <a:buFont typeface="Arial" panose="020B0604020202020204" pitchFamily="34" charset="0"/>
                        <a:buChar char="•"/>
                      </a:pPr>
                      <a:endParaRPr lang="en-GB" sz="700" kern="1200" dirty="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645308656"/>
                  </a:ext>
                </a:extLst>
              </a:tr>
            </a:tbl>
          </a:graphicData>
        </a:graphic>
      </p:graphicFrame>
      <p:sp>
        <p:nvSpPr>
          <p:cNvPr id="4" name="Rectangle 3">
            <a:extLst>
              <a:ext uri="{FF2B5EF4-FFF2-40B4-BE49-F238E27FC236}">
                <a16:creationId xmlns:a16="http://schemas.microsoft.com/office/drawing/2014/main" id="{28C882F5-E5A1-45E9-9321-DCA6BED023E3}"/>
              </a:ext>
            </a:extLst>
          </p:cNvPr>
          <p:cNvSpPr/>
          <p:nvPr/>
        </p:nvSpPr>
        <p:spPr>
          <a:xfrm>
            <a:off x="7522590" y="1053367"/>
            <a:ext cx="4468306" cy="5234271"/>
          </a:xfrm>
          <a:prstGeom prst="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r>
              <a:rPr lang="en-GB" altLang="en-US" sz="1100" dirty="0">
                <a:solidFill>
                  <a:schemeClr val="tx1"/>
                </a:solidFill>
                <a:latin typeface="+mj-lt"/>
              </a:rPr>
              <a:t>*Vaccination centre delivery model: The vaccinator figures are showed for the hand-washing only requirement post each vaccination. If full PPE change is required, a higher number of vaccinators will be needed per pod. The model assumes 5 pods per site.</a:t>
            </a:r>
          </a:p>
          <a:p>
            <a:pPr lvl="0"/>
            <a:endParaRPr lang="en-GB" altLang="en-US" sz="1100" dirty="0">
              <a:solidFill>
                <a:schemeClr val="tx1"/>
              </a:solidFill>
              <a:latin typeface="+mj-lt"/>
            </a:endParaRPr>
          </a:p>
          <a:p>
            <a:pPr lvl="0"/>
            <a:r>
              <a:rPr lang="en-GB" altLang="en-US" sz="1100" dirty="0">
                <a:solidFill>
                  <a:schemeClr val="tx1"/>
                </a:solidFill>
                <a:latin typeface="+mj-lt"/>
              </a:rPr>
              <a:t>**This role does not include the potential Supervisor needed to oversee the Clinical Assessment activity which may be required in large-scale sites.</a:t>
            </a:r>
          </a:p>
          <a:p>
            <a:pPr lvl="0"/>
            <a:endParaRPr lang="en-GB" altLang="en-US" sz="1100" dirty="0">
              <a:solidFill>
                <a:schemeClr val="tx1"/>
              </a:solidFill>
              <a:latin typeface="+mj-lt"/>
            </a:endParaRPr>
          </a:p>
          <a:p>
            <a:pPr lvl="0"/>
            <a:r>
              <a:rPr lang="en-GB" altLang="en-US" sz="1100" dirty="0">
                <a:solidFill>
                  <a:schemeClr val="tx1"/>
                </a:solidFill>
                <a:latin typeface="+mj-lt"/>
              </a:rPr>
              <a:t>*** Marshal numbers have been calculated for a one pod site and may be scaled down in large sites.  </a:t>
            </a:r>
          </a:p>
          <a:p>
            <a:pPr marL="72000" lvl="0" indent="-72000">
              <a:buFont typeface="Arial" panose="020B0604020202020204" pitchFamily="34" charset="0"/>
              <a:buChar char="•"/>
            </a:pPr>
            <a:endParaRPr lang="en-GB" sz="1100" dirty="0">
              <a:solidFill>
                <a:schemeClr val="tx1"/>
              </a:solidFill>
              <a:latin typeface="+mj-lt"/>
            </a:endParaRPr>
          </a:p>
          <a:p>
            <a:pPr lvl="0"/>
            <a:endParaRPr lang="en-GB" sz="1100" dirty="0">
              <a:solidFill>
                <a:schemeClr val="tx1"/>
              </a:solidFill>
              <a:latin typeface="+mj-lt"/>
            </a:endParaRPr>
          </a:p>
          <a:p>
            <a:pPr marL="72000" lvl="0" indent="-72000">
              <a:buFont typeface="Arial" panose="020B0604020202020204" pitchFamily="34" charset="0"/>
              <a:buChar char="•"/>
            </a:pPr>
            <a:r>
              <a:rPr lang="en-GB" sz="1100" dirty="0">
                <a:solidFill>
                  <a:schemeClr val="tx1"/>
                </a:solidFill>
                <a:latin typeface="+mj-lt"/>
              </a:rPr>
              <a:t>The expected workforce requirements by role and band are set out in the tables alongside the likely draw-down process from existing staffing pools.</a:t>
            </a:r>
          </a:p>
          <a:p>
            <a:pPr lvl="0"/>
            <a:endParaRPr lang="en-GB" sz="1100" dirty="0">
              <a:solidFill>
                <a:schemeClr val="tx1"/>
              </a:solidFill>
              <a:latin typeface="+mj-lt"/>
            </a:endParaRPr>
          </a:p>
          <a:p>
            <a:pPr marL="72000" indent="-72000">
              <a:buFont typeface="Arial" panose="020B0604020202020204" pitchFamily="34" charset="0"/>
              <a:buChar char="•"/>
            </a:pPr>
            <a:r>
              <a:rPr lang="en-GB" altLang="en-US" sz="1100" dirty="0">
                <a:solidFill>
                  <a:schemeClr val="tx1"/>
                </a:solidFill>
                <a:latin typeface="+mj-lt"/>
              </a:rPr>
              <a:t>The figures assume that 1.0 FTE provides 0.78 FTE of delivery time, accounting for leave, sickness, training etc. vaccinations take 3 min at fixed and mobile mass sites (exclude pre/post </a:t>
            </a:r>
            <a:r>
              <a:rPr lang="en-GB" altLang="en-US" sz="1100" dirty="0" err="1">
                <a:solidFill>
                  <a:schemeClr val="tx1"/>
                </a:solidFill>
                <a:latin typeface="+mj-lt"/>
              </a:rPr>
              <a:t>vacc</a:t>
            </a:r>
            <a:r>
              <a:rPr lang="en-GB" altLang="en-US" sz="1100" dirty="0">
                <a:solidFill>
                  <a:schemeClr val="tx1"/>
                </a:solidFill>
                <a:latin typeface="+mj-lt"/>
              </a:rPr>
              <a:t> checks), 10 min at acute sites, 60 min at households (including travel) and 15 mins per residential and detained estates.</a:t>
            </a:r>
          </a:p>
          <a:p>
            <a:endParaRPr lang="en-GB" altLang="en-US" sz="1100" dirty="0">
              <a:solidFill>
                <a:schemeClr val="tx1"/>
              </a:solidFill>
              <a:latin typeface="+mj-lt"/>
            </a:endParaRPr>
          </a:p>
          <a:p>
            <a:pPr marL="72000" indent="-72000">
              <a:buFont typeface="Arial" panose="020B0604020202020204" pitchFamily="34" charset="0"/>
              <a:buChar char="•"/>
            </a:pPr>
            <a:r>
              <a:rPr lang="en-GB" altLang="en-US" sz="1100" i="1" dirty="0">
                <a:solidFill>
                  <a:schemeClr val="tx1"/>
                </a:solidFill>
                <a:latin typeface="+mj-lt"/>
              </a:rPr>
              <a:t>Acronyms: SJA (St. John Ambulance), NHSP (NHS Professionals), NHSV (NHS Volunteers), BBS (Bringing Back Scheme), RHCP (Registered Healthcare Professional). </a:t>
            </a:r>
          </a:p>
        </p:txBody>
      </p:sp>
      <p:sp>
        <p:nvSpPr>
          <p:cNvPr id="12" name="Rectangle 11">
            <a:extLst>
              <a:ext uri="{FF2B5EF4-FFF2-40B4-BE49-F238E27FC236}">
                <a16:creationId xmlns:a16="http://schemas.microsoft.com/office/drawing/2014/main" id="{C004CAA4-36A6-4B4F-B27A-4212944966C3}"/>
              </a:ext>
            </a:extLst>
          </p:cNvPr>
          <p:cNvSpPr/>
          <p:nvPr/>
        </p:nvSpPr>
        <p:spPr>
          <a:xfrm>
            <a:off x="283046" y="5919972"/>
            <a:ext cx="11395117" cy="402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endParaRPr lang="en-GB" altLang="en-US" sz="800" i="1" dirty="0">
              <a:solidFill>
                <a:schemeClr val="tx1"/>
              </a:solidFill>
              <a:latin typeface="Arial" panose="020B0604020202020204"/>
            </a:endParaRPr>
          </a:p>
        </p:txBody>
      </p:sp>
      <p:sp>
        <p:nvSpPr>
          <p:cNvPr id="14" name="Rectangle 13">
            <a:extLst>
              <a:ext uri="{FF2B5EF4-FFF2-40B4-BE49-F238E27FC236}">
                <a16:creationId xmlns:a16="http://schemas.microsoft.com/office/drawing/2014/main" id="{9A38F8E5-5438-4D98-B6C7-54150A259B12}"/>
              </a:ext>
            </a:extLst>
          </p:cNvPr>
          <p:cNvSpPr/>
          <p:nvPr/>
        </p:nvSpPr>
        <p:spPr>
          <a:xfrm>
            <a:off x="283046" y="6169216"/>
            <a:ext cx="10689766" cy="4023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endParaRPr lang="en-GB" altLang="en-US" sz="800" i="1">
              <a:solidFill>
                <a:schemeClr val="tx1"/>
              </a:solidFill>
              <a:latin typeface="Arial" panose="020B0604020202020204"/>
            </a:endParaRPr>
          </a:p>
        </p:txBody>
      </p:sp>
      <p:graphicFrame>
        <p:nvGraphicFramePr>
          <p:cNvPr id="42" name="Table 41">
            <a:extLst>
              <a:ext uri="{FF2B5EF4-FFF2-40B4-BE49-F238E27FC236}">
                <a16:creationId xmlns:a16="http://schemas.microsoft.com/office/drawing/2014/main" id="{52B7E73A-2201-4FCD-B4AC-752920B5D3CC}"/>
              </a:ext>
            </a:extLst>
          </p:cNvPr>
          <p:cNvGraphicFramePr>
            <a:graphicFrameLocks/>
          </p:cNvGraphicFramePr>
          <p:nvPr>
            <p:extLst>
              <p:ext uri="{D42A27DB-BD31-4B8C-83A1-F6EECF244321}">
                <p14:modId xmlns:p14="http://schemas.microsoft.com/office/powerpoint/2010/main" val="3409462628"/>
              </p:ext>
            </p:extLst>
          </p:nvPr>
        </p:nvGraphicFramePr>
        <p:xfrm>
          <a:off x="283046" y="4402078"/>
          <a:ext cx="7094582" cy="1885560"/>
        </p:xfrm>
        <a:graphic>
          <a:graphicData uri="http://schemas.openxmlformats.org/drawingml/2006/table">
            <a:tbl>
              <a:tblPr firstRow="1" bandRow="1">
                <a:tableStyleId>{69012ECD-51FC-41F1-AA8D-1B2483CD663E}</a:tableStyleId>
              </a:tblPr>
              <a:tblGrid>
                <a:gridCol w="1536327">
                  <a:extLst>
                    <a:ext uri="{9D8B030D-6E8A-4147-A177-3AD203B41FA5}">
                      <a16:colId xmlns:a16="http://schemas.microsoft.com/office/drawing/2014/main" val="2605647982"/>
                    </a:ext>
                  </a:extLst>
                </a:gridCol>
                <a:gridCol w="1979629">
                  <a:extLst>
                    <a:ext uri="{9D8B030D-6E8A-4147-A177-3AD203B41FA5}">
                      <a16:colId xmlns:a16="http://schemas.microsoft.com/office/drawing/2014/main" val="3418793108"/>
                    </a:ext>
                  </a:extLst>
                </a:gridCol>
                <a:gridCol w="452487">
                  <a:extLst>
                    <a:ext uri="{9D8B030D-6E8A-4147-A177-3AD203B41FA5}">
                      <a16:colId xmlns:a16="http://schemas.microsoft.com/office/drawing/2014/main" val="3565622841"/>
                    </a:ext>
                  </a:extLst>
                </a:gridCol>
                <a:gridCol w="546754">
                  <a:extLst>
                    <a:ext uri="{9D8B030D-6E8A-4147-A177-3AD203B41FA5}">
                      <a16:colId xmlns:a16="http://schemas.microsoft.com/office/drawing/2014/main" val="57321985"/>
                    </a:ext>
                  </a:extLst>
                </a:gridCol>
                <a:gridCol w="603316">
                  <a:extLst>
                    <a:ext uri="{9D8B030D-6E8A-4147-A177-3AD203B41FA5}">
                      <a16:colId xmlns:a16="http://schemas.microsoft.com/office/drawing/2014/main" val="210876974"/>
                    </a:ext>
                  </a:extLst>
                </a:gridCol>
                <a:gridCol w="1976069">
                  <a:extLst>
                    <a:ext uri="{9D8B030D-6E8A-4147-A177-3AD203B41FA5}">
                      <a16:colId xmlns:a16="http://schemas.microsoft.com/office/drawing/2014/main" val="879372625"/>
                    </a:ext>
                  </a:extLst>
                </a:gridCol>
              </a:tblGrid>
              <a:tr h="106214">
                <a:tc>
                  <a:txBody>
                    <a:bodyPr/>
                    <a:lstStyle/>
                    <a:p>
                      <a:pPr algn="ctr"/>
                      <a:r>
                        <a:rPr lang="en-GB" sz="700" noProof="0" dirty="0">
                          <a:latin typeface="Arial" panose="020B0604020202020204" pitchFamily="34" charset="0"/>
                          <a:cs typeface="Arial" panose="020B0604020202020204" pitchFamily="34" charset="0"/>
                        </a:rPr>
                        <a:t>Delivery Model</a:t>
                      </a:r>
                    </a:p>
                  </a:txBody>
                  <a:tcPr marL="36000" marR="36000" marT="36000" marB="36000" anchor="ctr">
                    <a:lnL w="12700" cap="flat" cmpd="sng" algn="ctr">
                      <a:solidFill>
                        <a:schemeClr val="bg2">
                          <a:lumMod val="65000"/>
                        </a:schemeClr>
                      </a:solidFill>
                      <a:prstDash val="solid"/>
                      <a:round/>
                      <a:headEnd type="none" w="med" len="med"/>
                      <a:tailEnd type="none" w="med" len="med"/>
                    </a:lnL>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tx2"/>
                    </a:solidFill>
                  </a:tcPr>
                </a:tc>
                <a:tc>
                  <a:txBody>
                    <a:bodyPr/>
                    <a:lstStyle/>
                    <a:p>
                      <a:pPr algn="ctr"/>
                      <a:r>
                        <a:rPr lang="en-GB" sz="700" noProof="0" dirty="0">
                          <a:latin typeface="Arial" panose="020B0604020202020204" pitchFamily="34" charset="0"/>
                          <a:cs typeface="Arial" panose="020B0604020202020204" pitchFamily="34" charset="0"/>
                        </a:rPr>
                        <a:t>Role</a:t>
                      </a:r>
                    </a:p>
                  </a:txBody>
                  <a:tcPr marL="36000" marR="36000" marT="36000" marB="36000" anchor="ct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tx2"/>
                    </a:solidFill>
                  </a:tcPr>
                </a:tc>
                <a:tc>
                  <a:txBody>
                    <a:bodyPr/>
                    <a:lstStyle/>
                    <a:p>
                      <a:pPr algn="ctr"/>
                      <a:r>
                        <a:rPr lang="en-GB" sz="700" noProof="0" dirty="0">
                          <a:latin typeface="Arial" panose="020B0604020202020204" pitchFamily="34" charset="0"/>
                          <a:cs typeface="Arial" panose="020B0604020202020204" pitchFamily="34" charset="0"/>
                        </a:rPr>
                        <a:t>Pay Band</a:t>
                      </a:r>
                    </a:p>
                  </a:txBody>
                  <a:tcPr marL="36000" marR="36000" marT="36000" marB="36000" anchor="ct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tx2"/>
                    </a:solidFill>
                  </a:tcPr>
                </a:tc>
                <a:tc>
                  <a:txBody>
                    <a:bodyPr/>
                    <a:lstStyle/>
                    <a:p>
                      <a:pPr marL="0" algn="ctr" defTabSz="914400" rtl="0" eaLnBrk="1" fontAlgn="b" latinLnBrk="0" hangingPunct="1"/>
                      <a:r>
                        <a:rPr lang="en-GB" sz="700" b="1" kern="1200">
                          <a:solidFill>
                            <a:schemeClr val="bg1"/>
                          </a:solidFill>
                          <a:latin typeface="Arial" panose="020B0604020202020204" pitchFamily="34" charset="0"/>
                          <a:ea typeface="+mn-ea"/>
                          <a:cs typeface="Arial" panose="020B0604020202020204" pitchFamily="34" charset="0"/>
                        </a:rPr>
                        <a:t>No./pod*</a:t>
                      </a:r>
                    </a:p>
                  </a:txBody>
                  <a:tcPr marL="36000" marR="36000" marT="36000" marB="36000" anchor="ct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tx2"/>
                    </a:solidFill>
                  </a:tcPr>
                </a:tc>
                <a:tc>
                  <a:txBody>
                    <a:bodyPr/>
                    <a:lstStyle/>
                    <a:p>
                      <a:pPr marL="0" algn="ctr" defTabSz="914400" rtl="0" eaLnBrk="1" fontAlgn="b" latinLnBrk="0" hangingPunct="1"/>
                      <a:r>
                        <a:rPr lang="en-GB" sz="700" b="1" kern="1200" dirty="0">
                          <a:solidFill>
                            <a:schemeClr val="bg1"/>
                          </a:solidFill>
                          <a:latin typeface="Arial" panose="020B0604020202020204" pitchFamily="34" charset="0"/>
                          <a:ea typeface="+mn-ea"/>
                          <a:cs typeface="Arial" panose="020B0604020202020204" pitchFamily="34" charset="0"/>
                        </a:rPr>
                        <a:t>Total</a:t>
                      </a:r>
                    </a:p>
                  </a:txBody>
                  <a:tcPr marL="36000" marR="36000" marT="36000" marB="36000" anchor="ct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tx2"/>
                    </a:solidFill>
                  </a:tcPr>
                </a:tc>
                <a:tc>
                  <a:txBody>
                    <a:bodyPr/>
                    <a:lstStyle/>
                    <a:p>
                      <a:pPr marL="0" algn="ctr" defTabSz="914400" rtl="0" eaLnBrk="1" fontAlgn="b" latinLnBrk="0" hangingPunct="1"/>
                      <a:r>
                        <a:rPr lang="en-GB" sz="700" b="1" kern="1200" dirty="0">
                          <a:solidFill>
                            <a:schemeClr val="bg1"/>
                          </a:solidFill>
                          <a:latin typeface="Arial" panose="020B0604020202020204" pitchFamily="34" charset="0"/>
                          <a:ea typeface="+mn-ea"/>
                          <a:cs typeface="Arial" panose="020B0604020202020204" pitchFamily="34" charset="0"/>
                        </a:rPr>
                        <a:t>Supplier pool</a:t>
                      </a:r>
                    </a:p>
                  </a:txBody>
                  <a:tcPr marL="36000" marR="36000" marT="36000" marB="36000" anchor="ctr">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2804112509"/>
                  </a:ext>
                </a:extLst>
              </a:tr>
              <a:tr h="106214">
                <a:tc rowSpan="8">
                  <a:txBody>
                    <a:bodyPr/>
                    <a:lstStyle/>
                    <a:p>
                      <a:pPr marL="0" algn="l" defTabSz="914400" rtl="0" eaLnBrk="1" latinLnBrk="0" hangingPunct="1"/>
                      <a:r>
                        <a:rPr lang="en-GB" sz="900" b="1" kern="1200" dirty="0">
                          <a:solidFill>
                            <a:schemeClr val="tx2"/>
                          </a:solidFill>
                          <a:latin typeface="+mj-lt"/>
                          <a:ea typeface="+mn-ea"/>
                          <a:cs typeface="Arial" panose="020B0604020202020204" pitchFamily="34" charset="0"/>
                        </a:rPr>
                        <a:t>Hospital Hub Delivery Model</a:t>
                      </a:r>
                    </a:p>
                    <a:p>
                      <a:pPr marL="0" algn="l" defTabSz="914400" rtl="0" eaLnBrk="1" latinLnBrk="0" hangingPunct="1"/>
                      <a:endParaRPr lang="en-GB" sz="900" b="1" kern="1200" dirty="0">
                        <a:solidFill>
                          <a:schemeClr val="tx2"/>
                        </a:solidFill>
                        <a:latin typeface="+mj-lt"/>
                        <a:ea typeface="+mn-ea"/>
                        <a:cs typeface="Arial" panose="020B0604020202020204" pitchFamily="34" charset="0"/>
                      </a:endParaRPr>
                    </a:p>
                    <a:p>
                      <a:pPr marL="171450" indent="-171450" fontAlgn="t">
                        <a:buFont typeface="Arial" panose="020B0604020202020204" pitchFamily="34" charset="0"/>
                        <a:buChar char="•"/>
                      </a:pPr>
                      <a:r>
                        <a:rPr lang="en-GB" sz="900" dirty="0">
                          <a:solidFill>
                            <a:schemeClr val="tx1"/>
                          </a:solidFill>
                          <a:latin typeface="+mj-lt"/>
                          <a:cs typeface="Arial" panose="020B0604020202020204" pitchFamily="34" charset="0"/>
                        </a:rPr>
                        <a:t>Delivery of vaccination to the citizens in hospital hubs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900" kern="1200" dirty="0">
                        <a:solidFill>
                          <a:schemeClr val="tx1"/>
                        </a:solidFill>
                        <a:latin typeface="+mj-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kern="1200" dirty="0">
                          <a:solidFill>
                            <a:schemeClr val="tx1"/>
                          </a:solidFill>
                          <a:latin typeface="+mj-lt"/>
                          <a:ea typeface="+mn-ea"/>
                          <a:cs typeface="Arial" panose="020B0604020202020204" pitchFamily="34" charset="0"/>
                        </a:rPr>
                        <a:t>This table shows the total workforce required for a two single lane pod</a:t>
                      </a: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chemeClr val="tx2"/>
                          </a:solidFill>
                          <a:latin typeface="Arial" panose="020B0604020202020204" pitchFamily="34" charset="0"/>
                          <a:ea typeface="+mn-ea"/>
                          <a:cs typeface="Arial" panose="020B0604020202020204" pitchFamily="34" charset="0"/>
                        </a:rPr>
                        <a:t>Vaccinator*</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a:solidFill>
                            <a:schemeClr val="tx2"/>
                          </a:solidFill>
                          <a:latin typeface="Arial" panose="020B0604020202020204" pitchFamily="34" charset="0"/>
                          <a:ea typeface="+mn-ea"/>
                          <a:cs typeface="Arial" panose="020B0604020202020204" pitchFamily="34" charset="0"/>
                        </a:rPr>
                        <a:t>3</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a:ea typeface="+mn-ea"/>
                          <a:cs typeface="Arial"/>
                        </a:rPr>
                        <a:t>1</a:t>
                      </a:r>
                      <a:endParaRPr lang="en-GB" sz="800" kern="1200" dirty="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rowSpan="8">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14 (all bands &amp; volunteers)</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NHSP, SJA</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2892981347"/>
                  </a:ext>
                </a:extLst>
              </a:tr>
              <a:tr h="10621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chemeClr val="tx2"/>
                          </a:solidFill>
                          <a:latin typeface="Arial" panose="020B0604020202020204" pitchFamily="34" charset="0"/>
                          <a:ea typeface="+mn-ea"/>
                          <a:cs typeface="Arial" panose="020B0604020202020204" pitchFamily="34" charset="0"/>
                        </a:rPr>
                        <a:t>RHCP – Draw-up &amp; Clinical Assessment</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a:solidFill>
                            <a:schemeClr val="tx2"/>
                          </a:solidFill>
                          <a:latin typeface="Arial" panose="020B0604020202020204" pitchFamily="34" charset="0"/>
                          <a:ea typeface="+mn-ea"/>
                          <a:cs typeface="Arial" panose="020B0604020202020204" pitchFamily="34" charset="0"/>
                        </a:rPr>
                        <a:t>5</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a:ea typeface="+mn-ea"/>
                          <a:cs typeface="Arial"/>
                        </a:rPr>
                        <a:t>6</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0" indent="0" algn="ctr">
                        <a:buFont typeface="Arial" panose="020B0604020202020204" pitchFamily="34" charset="0"/>
                        <a:buNone/>
                      </a:pPr>
                      <a:endParaRPr lang="en-GB" sz="700" kern="1200" dirty="0">
                        <a:solidFill>
                          <a:schemeClr val="tx2"/>
                        </a:solidFill>
                        <a:latin typeface="Arial"/>
                        <a:ea typeface="+mn-ea"/>
                        <a:cs typeface="Arial"/>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2"/>
                          </a:solidFill>
                          <a:latin typeface="Arial" panose="020B0604020202020204" pitchFamily="34" charset="0"/>
                          <a:ea typeface="+mn-ea"/>
                          <a:cs typeface="Arial" panose="020B0604020202020204" pitchFamily="34" charset="0"/>
                        </a:rPr>
                        <a:t>Staff Sharing, Secondment, BBS, NHSP</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4148986431"/>
                  </a:ext>
                </a:extLst>
              </a:tr>
              <a:tr h="106214">
                <a:tc vMerge="1">
                  <a:txBody>
                    <a:bodyPr/>
                    <a:lstStyle/>
                    <a:p>
                      <a:endParaRPr lang="en-GB"/>
                    </a:p>
                  </a:txBody>
                  <a:tcPr>
                    <a:lnT w="12700" cap="flat" cmpd="sng" algn="ctr">
                      <a:solidFill>
                        <a:schemeClr val="tx2"/>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a:solidFill>
                            <a:schemeClr val="tx2"/>
                          </a:solidFill>
                          <a:latin typeface="Arial" panose="020B0604020202020204" pitchFamily="34" charset="0"/>
                          <a:ea typeface="+mn-ea"/>
                          <a:cs typeface="Arial" panose="020B0604020202020204" pitchFamily="34" charset="0"/>
                        </a:rPr>
                        <a:t>Registered HCP – Supervisor**</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2"/>
                          </a:solidFill>
                          <a:latin typeface="Arial" panose="020B0604020202020204" pitchFamily="34" charset="0"/>
                          <a:ea typeface="+mn-ea"/>
                          <a:cs typeface="Arial" panose="020B0604020202020204" pitchFamily="34" charset="0"/>
                        </a:rPr>
                        <a:t>6</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1</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0" indent="0" algn="ctr">
                        <a:buFont typeface="Arial" panose="020B0604020202020204" pitchFamily="34" charset="0"/>
                        <a:buNone/>
                      </a:pPr>
                      <a:endParaRPr lang="en-GB" sz="700" kern="1200" dirty="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a:solidFill>
                            <a:schemeClr val="tx2"/>
                          </a:solidFill>
                          <a:latin typeface="Arial" panose="020B0604020202020204" pitchFamily="34" charset="0"/>
                          <a:ea typeface="+mn-ea"/>
                          <a:cs typeface="Arial" panose="020B0604020202020204" pitchFamily="34" charset="0"/>
                        </a:rPr>
                        <a:t>Staff Sharing, Secondment, BBS, NHSP</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2563051636"/>
                  </a:ext>
                </a:extLst>
              </a:tr>
              <a:tr h="10621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chemeClr val="tx2"/>
                          </a:solidFill>
                          <a:latin typeface="Arial" panose="020B0604020202020204" pitchFamily="34" charset="0"/>
                          <a:ea typeface="+mn-ea"/>
                          <a:cs typeface="Arial" panose="020B0604020202020204" pitchFamily="34" charset="0"/>
                        </a:rPr>
                        <a:t>HCA</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2"/>
                          </a:solidFill>
                          <a:latin typeface="Arial" panose="020B0604020202020204" pitchFamily="34" charset="0"/>
                          <a:ea typeface="+mn-ea"/>
                          <a:cs typeface="Arial" panose="020B0604020202020204" pitchFamily="34" charset="0"/>
                        </a:rPr>
                        <a:t>3</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a:solidFill>
                            <a:schemeClr val="tx2"/>
                          </a:solidFill>
                          <a:latin typeface="Arial" panose="020B0604020202020204" pitchFamily="34" charset="0"/>
                          <a:ea typeface="+mn-ea"/>
                          <a:cs typeface="Arial" panose="020B0604020202020204" pitchFamily="34" charset="0"/>
                        </a:rPr>
                        <a:t>1</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0" indent="0" algn="ctr">
                        <a:buFont typeface="Arial" panose="020B0604020202020204" pitchFamily="34" charset="0"/>
                        <a:buNone/>
                      </a:pPr>
                      <a:endParaRPr lang="en-GB" sz="700" kern="1200" dirty="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Staff Sharing, Secondment, NHSP</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4264924270"/>
                  </a:ext>
                </a:extLst>
              </a:tr>
              <a:tr h="10621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chemeClr val="tx2"/>
                          </a:solidFill>
                          <a:latin typeface="Arial" panose="020B0604020202020204" pitchFamily="34" charset="0"/>
                          <a:ea typeface="+mn-ea"/>
                          <a:cs typeface="Arial" panose="020B0604020202020204" pitchFamily="34" charset="0"/>
                        </a:rPr>
                        <a:t>Vaccination Admin Support </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2"/>
                          </a:solidFill>
                          <a:latin typeface="Arial" panose="020B0604020202020204" pitchFamily="34" charset="0"/>
                          <a:ea typeface="+mn-ea"/>
                          <a:cs typeface="Arial" panose="020B0604020202020204" pitchFamily="34" charset="0"/>
                        </a:rPr>
                        <a:t>3</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1</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0" indent="0" algn="ctr">
                        <a:buFont typeface="Arial" panose="020B0604020202020204" pitchFamily="34" charset="0"/>
                        <a:buNone/>
                      </a:pPr>
                      <a:endParaRPr lang="en-GB" sz="700" kern="1200" dirty="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Staff Sharing, Secondment, NHSP</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2838419165"/>
                  </a:ext>
                </a:extLst>
              </a:tr>
              <a:tr h="106214">
                <a:tc vMerge="1">
                  <a:txBody>
                    <a:bodyPr/>
                    <a:lstStyle/>
                    <a:p>
                      <a:endParaRPr lang="en-GB"/>
                    </a:p>
                  </a:txBody>
                  <a:tcPr>
                    <a:lnT w="12700" cap="flat" cmpd="sng" algn="ctr">
                      <a:solidFill>
                        <a:schemeClr val="bg2">
                          <a:lumMod val="65000"/>
                        </a:schemeClr>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chemeClr val="tx2"/>
                          </a:solidFill>
                          <a:latin typeface="Arial" panose="020B0604020202020204" pitchFamily="34" charset="0"/>
                          <a:ea typeface="+mn-ea"/>
                          <a:cs typeface="Arial" panose="020B0604020202020204" pitchFamily="34" charset="0"/>
                        </a:rPr>
                        <a:t>Front of House / Reception</a:t>
                      </a:r>
                    </a:p>
                  </a:txBody>
                  <a:tcPr marL="36000" marR="36000" marT="36000" marB="36000">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2"/>
                          </a:solidFill>
                          <a:latin typeface="Arial" panose="020B0604020202020204" pitchFamily="34" charset="0"/>
                          <a:ea typeface="+mn-ea"/>
                          <a:cs typeface="Arial" panose="020B0604020202020204" pitchFamily="34" charset="0"/>
                        </a:rPr>
                        <a:t>2</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1</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0" indent="0" algn="ctr">
                        <a:buFont typeface="Arial" panose="020B0604020202020204" pitchFamily="34" charset="0"/>
                        <a:buNone/>
                      </a:pPr>
                      <a:endParaRPr lang="en-GB" sz="700" kern="1200" dirty="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a:solidFill>
                            <a:schemeClr val="tx2"/>
                          </a:solidFill>
                          <a:latin typeface="Arial" panose="020B0604020202020204" pitchFamily="34" charset="0"/>
                          <a:ea typeface="+mn-ea"/>
                          <a:cs typeface="Arial" panose="020B0604020202020204" pitchFamily="34" charset="0"/>
                        </a:rPr>
                        <a:t>Existing workforce bank, NHSP</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2817953272"/>
                  </a:ext>
                </a:extLst>
              </a:tr>
              <a:tr h="106214">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kern="1200" dirty="0">
                          <a:solidFill>
                            <a:schemeClr val="tx2"/>
                          </a:solidFill>
                          <a:latin typeface="Arial" panose="020B0604020202020204" pitchFamily="34" charset="0"/>
                          <a:ea typeface="+mn-ea"/>
                          <a:cs typeface="Arial" panose="020B0604020202020204" pitchFamily="34" charset="0"/>
                        </a:rPr>
                        <a:t>Nursing Manager</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a:solidFill>
                            <a:schemeClr val="tx2"/>
                          </a:solidFill>
                          <a:latin typeface="Arial" panose="020B0604020202020204" pitchFamily="34" charset="0"/>
                          <a:ea typeface="+mn-ea"/>
                          <a:cs typeface="Arial" panose="020B0604020202020204" pitchFamily="34" charset="0"/>
                        </a:rPr>
                        <a:t>8a</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1</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0" indent="0" algn="ctr">
                        <a:buFont typeface="Arial" panose="020B0604020202020204" pitchFamily="34" charset="0"/>
                        <a:buNone/>
                      </a:pPr>
                      <a:endParaRPr lang="en-GB" sz="700" kern="1200" dirty="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kern="1200" dirty="0">
                          <a:solidFill>
                            <a:schemeClr val="tx2"/>
                          </a:solidFill>
                          <a:latin typeface="Arial" panose="020B0604020202020204" pitchFamily="34" charset="0"/>
                          <a:ea typeface="+mn-ea"/>
                          <a:cs typeface="Arial" panose="020B0604020202020204" pitchFamily="34" charset="0"/>
                        </a:rPr>
                        <a:t>Staff Sharing &amp; Secondment</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360205719"/>
                  </a:ext>
                </a:extLst>
              </a:tr>
              <a:tr h="106214">
                <a:tc v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800" kern="1200" dirty="0">
                        <a:solidFill>
                          <a:schemeClr val="tx1"/>
                        </a:solidFill>
                        <a:latin typeface="+mn-lt"/>
                        <a:ea typeface="+mn-ea"/>
                        <a:cs typeface="Arial" panose="020B0604020202020204" pitchFamily="34" charset="0"/>
                      </a:endParaRPr>
                    </a:p>
                  </a:txBody>
                  <a:tcPr>
                    <a:lnL w="12700" cap="flat" cmpd="sng" algn="ctr">
                      <a:solidFill>
                        <a:schemeClr val="bg2">
                          <a:lumMod val="6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65000"/>
                        </a:schemeClr>
                      </a:solidFill>
                      <a:prstDash val="solid"/>
                      <a:round/>
                      <a:headEnd type="none" w="med" len="med"/>
                      <a:tailEnd type="none" w="med" len="med"/>
                    </a:lnT>
                    <a:lnB w="12700" cap="flat" cmpd="sng" algn="ctr">
                      <a:solidFill>
                        <a:schemeClr val="bg2">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i="0" kern="1200" dirty="0">
                          <a:solidFill>
                            <a:schemeClr val="tx2"/>
                          </a:solidFill>
                          <a:latin typeface="Arial" panose="020B0604020202020204" pitchFamily="34" charset="0"/>
                          <a:ea typeface="+mn-ea"/>
                          <a:cs typeface="Arial" panose="020B0604020202020204" pitchFamily="34" charset="0"/>
                        </a:rPr>
                        <a:t>Pharmacy Team</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i="0" kern="1200" dirty="0">
                          <a:solidFill>
                            <a:schemeClr val="tx2"/>
                          </a:solidFill>
                          <a:latin typeface="Arial" panose="020B0604020202020204" pitchFamily="34" charset="0"/>
                          <a:ea typeface="+mn-ea"/>
                          <a:cs typeface="Arial" panose="020B0604020202020204" pitchFamily="34" charset="0"/>
                        </a:rPr>
                        <a:t>-</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i="0" kern="1200" dirty="0">
                          <a:solidFill>
                            <a:schemeClr val="tx2"/>
                          </a:solidFill>
                          <a:latin typeface="Arial" panose="020B0604020202020204" pitchFamily="34" charset="0"/>
                          <a:ea typeface="+mn-ea"/>
                          <a:cs typeface="Arial" panose="020B0604020202020204" pitchFamily="34" charset="0"/>
                        </a:rPr>
                        <a:t>Required</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vMerge="1">
                  <a:txBody>
                    <a:bodyPr/>
                    <a:lstStyle/>
                    <a:p>
                      <a:pPr marL="0" indent="0" algn="ctr">
                        <a:buFont typeface="Arial" panose="020B0604020202020204" pitchFamily="34" charset="0"/>
                        <a:buNone/>
                      </a:pPr>
                      <a:endParaRPr lang="en-GB" sz="700" i="0" kern="1200" dirty="0">
                        <a:solidFill>
                          <a:schemeClr val="tx2"/>
                        </a:solidFill>
                        <a:latin typeface="Arial" panose="020B0604020202020204" pitchFamily="34" charset="0"/>
                        <a:ea typeface="+mn-ea"/>
                        <a:cs typeface="Arial" panose="020B0604020202020204" pitchFamily="34" charset="0"/>
                      </a:endParaRP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8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tc>
                  <a:txBody>
                    <a:bodyPr/>
                    <a:lstStyle/>
                    <a:p>
                      <a:pPr marL="0" indent="0" algn="ctr">
                        <a:buFont typeface="Arial" panose="020B0604020202020204" pitchFamily="34" charset="0"/>
                        <a:buNone/>
                      </a:pPr>
                      <a:r>
                        <a:rPr lang="en-GB" sz="800" kern="1200" dirty="0">
                          <a:solidFill>
                            <a:schemeClr val="tx2"/>
                          </a:solidFill>
                          <a:latin typeface="Arial" panose="020B0604020202020204" pitchFamily="34" charset="0"/>
                          <a:ea typeface="+mn-ea"/>
                          <a:cs typeface="Arial" panose="020B0604020202020204" pitchFamily="34" charset="0"/>
                        </a:rPr>
                        <a:t>-</a:t>
                      </a:r>
                    </a:p>
                  </a:txBody>
                  <a:tcPr marL="36000" marR="36000" marT="36000" marB="36000">
                    <a:lnL w="12700" cap="flat" cmpd="sng" algn="ctr">
                      <a:solidFill>
                        <a:schemeClr val="bg2">
                          <a:lumMod val="85000"/>
                        </a:schemeClr>
                      </a:solidFill>
                      <a:prstDash val="solid"/>
                      <a:round/>
                      <a:headEnd type="none" w="med" len="med"/>
                      <a:tailEnd type="none" w="med" len="med"/>
                    </a:lnL>
                    <a:lnR w="12700" cap="flat" cmpd="sng" algn="ctr">
                      <a:solidFill>
                        <a:schemeClr val="bg2">
                          <a:lumMod val="65000"/>
                        </a:schemeClr>
                      </a:solidFill>
                      <a:prstDash val="solid"/>
                      <a:round/>
                      <a:headEnd type="none" w="med" len="med"/>
                      <a:tailEnd type="none" w="med" len="med"/>
                    </a:lnR>
                    <a:lnT w="12700" cap="flat" cmpd="sng" algn="ctr">
                      <a:solidFill>
                        <a:schemeClr val="bg2">
                          <a:lumMod val="85000"/>
                        </a:schemeClr>
                      </a:solid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tcPr>
                </a:tc>
                <a:extLst>
                  <a:ext uri="{0D108BD9-81ED-4DB2-BD59-A6C34878D82A}">
                    <a16:rowId xmlns:a16="http://schemas.microsoft.com/office/drawing/2014/main" val="645308656"/>
                  </a:ext>
                </a:extLst>
              </a:tr>
            </a:tbl>
          </a:graphicData>
        </a:graphic>
      </p:graphicFrame>
    </p:spTree>
    <p:extLst>
      <p:ext uri="{BB962C8B-B14F-4D97-AF65-F5344CB8AC3E}">
        <p14:creationId xmlns:p14="http://schemas.microsoft.com/office/powerpoint/2010/main" val="1601914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3195E8-EB86-40DE-ABB4-74EB43BF3186}"/>
              </a:ext>
            </a:extLst>
          </p:cNvPr>
          <p:cNvSpPr>
            <a:spLocks noGrp="1"/>
          </p:cNvSpPr>
          <p:nvPr>
            <p:ph sz="quarter" idx="10"/>
          </p:nvPr>
        </p:nvSpPr>
        <p:spPr>
          <a:xfrm>
            <a:off x="288000" y="1189328"/>
            <a:ext cx="11556692" cy="4543651"/>
          </a:xfrm>
        </p:spPr>
        <p:txBody>
          <a:bodyPr>
            <a:normAutofit/>
          </a:bodyPr>
          <a:lstStyle/>
          <a:p>
            <a:pPr marL="0" indent="0">
              <a:spcBef>
                <a:spcPts val="750"/>
              </a:spcBef>
              <a:spcAft>
                <a:spcPts val="750"/>
              </a:spcAft>
              <a:buNone/>
            </a:pPr>
            <a:endParaRPr lang="en-GB" sz="1500" dirty="0">
              <a:solidFill>
                <a:schemeClr val="tx1"/>
              </a:solidFill>
              <a:ea typeface="Arial" panose="020B0604020202020204" pitchFamily="34" charset="0"/>
            </a:endParaRPr>
          </a:p>
          <a:p>
            <a:pPr marL="0" indent="0">
              <a:spcBef>
                <a:spcPts val="750"/>
              </a:spcBef>
              <a:spcAft>
                <a:spcPts val="750"/>
              </a:spcAft>
              <a:buNone/>
            </a:pPr>
            <a:r>
              <a:rPr lang="en-GB" sz="1500" dirty="0">
                <a:solidFill>
                  <a:schemeClr val="tx1"/>
                </a:solidFill>
                <a:ea typeface="Arial" panose="020B0604020202020204" pitchFamily="34" charset="0"/>
              </a:rPr>
              <a:t>As part of enabling the UK to deploy a vaccine,  the Department of Health and Social Care amended the 2012 Human Medicines Regulations. </a:t>
            </a:r>
            <a:r>
              <a:rPr lang="en-GB" sz="1500" dirty="0">
                <a:solidFill>
                  <a:schemeClr val="tx1"/>
                </a:solidFill>
              </a:rPr>
              <a:t>These amendments:</a:t>
            </a:r>
          </a:p>
          <a:p>
            <a:pPr marL="342900" indent="-342900">
              <a:buFont typeface="+mj-lt"/>
              <a:buAutoNum type="arabicPeriod"/>
            </a:pPr>
            <a:r>
              <a:rPr lang="en-GB" sz="1500" dirty="0">
                <a:solidFill>
                  <a:schemeClr val="tx1"/>
                </a:solidFill>
              </a:rPr>
              <a:t>Ensure that conditions can be attached to the temporary authorisation of an unlicensed vaccine, which allow the licensing authority to ensure that these products, where appropriate, can be treated in a similar way to products with a full marketing authorisation. </a:t>
            </a:r>
          </a:p>
          <a:p>
            <a:pPr marL="342900" indent="-342900">
              <a:buFont typeface="+mj-lt"/>
              <a:buAutoNum type="arabicPeriod"/>
            </a:pPr>
            <a:r>
              <a:rPr lang="en-GB" sz="1500" dirty="0">
                <a:solidFill>
                  <a:schemeClr val="tx1"/>
                </a:solidFill>
              </a:rPr>
              <a:t>Extend immunity from civil liability for regulation 174 so that it applies not just to manufacturers and healthcare professionals but also to the company placing the unlicensed vaccine on the market, and to clarify the consequences on immunity, should there be a breach of the conditions imposed. </a:t>
            </a:r>
          </a:p>
          <a:p>
            <a:pPr marL="342900" indent="-342900">
              <a:buFont typeface="+mj-lt"/>
              <a:buAutoNum type="arabicPeriod"/>
            </a:pPr>
            <a:r>
              <a:rPr lang="en-GB" sz="1500" dirty="0">
                <a:solidFill>
                  <a:schemeClr val="tx1"/>
                </a:solidFill>
              </a:rPr>
              <a:t>Enable the expansion of the workforce who can administer a vaccine under an NHS or Local Authority Occupational Health Scheme.</a:t>
            </a:r>
          </a:p>
          <a:p>
            <a:pPr marL="342900" indent="-342900">
              <a:buFont typeface="+mj-lt"/>
              <a:buAutoNum type="arabicPeriod"/>
            </a:pPr>
            <a:r>
              <a:rPr lang="en-GB" sz="1500" dirty="0">
                <a:solidFill>
                  <a:schemeClr val="tx1"/>
                </a:solidFill>
              </a:rPr>
              <a:t>Ensure the COVID-19 vaccine can be promoted as part of the national vaccination campaigns. </a:t>
            </a:r>
          </a:p>
          <a:p>
            <a:pPr marL="342900" indent="-342900">
              <a:buFont typeface="+mj-lt"/>
              <a:buAutoNum type="arabicPeriod"/>
            </a:pPr>
            <a:r>
              <a:rPr lang="en-GB" sz="1500" dirty="0">
                <a:solidFill>
                  <a:schemeClr val="tx1"/>
                </a:solidFill>
              </a:rPr>
              <a:t>Make provisions for wholesale dealing of the vaccines/treatments, in the case that the vaccine/treatment needs to be moved between premises at the end of the supply chain. </a:t>
            </a:r>
          </a:p>
          <a:p>
            <a:pPr marL="0" indent="0">
              <a:buNone/>
            </a:pPr>
            <a:endParaRPr lang="en-GB" sz="1800" dirty="0"/>
          </a:p>
          <a:p>
            <a:pPr marL="0" indent="0">
              <a:buNone/>
            </a:pPr>
            <a:endParaRPr lang="en-GB" dirty="0"/>
          </a:p>
        </p:txBody>
      </p:sp>
      <p:sp>
        <p:nvSpPr>
          <p:cNvPr id="2" name="Title 1">
            <a:extLst>
              <a:ext uri="{FF2B5EF4-FFF2-40B4-BE49-F238E27FC236}">
                <a16:creationId xmlns:a16="http://schemas.microsoft.com/office/drawing/2014/main" id="{2FA0BD0C-23B0-4376-8ED7-25C4C70AADDD}"/>
              </a:ext>
            </a:extLst>
          </p:cNvPr>
          <p:cNvSpPr>
            <a:spLocks noGrp="1"/>
          </p:cNvSpPr>
          <p:nvPr>
            <p:ph type="title"/>
          </p:nvPr>
        </p:nvSpPr>
        <p:spPr/>
        <p:txBody>
          <a:bodyPr>
            <a:normAutofit/>
          </a:bodyPr>
          <a:lstStyle/>
          <a:p>
            <a:r>
              <a:rPr lang="en-GB" sz="2400" b="0" dirty="0"/>
              <a:t>Legislation </a:t>
            </a:r>
          </a:p>
        </p:txBody>
      </p:sp>
    </p:spTree>
    <p:extLst>
      <p:ext uri="{BB962C8B-B14F-4D97-AF65-F5344CB8AC3E}">
        <p14:creationId xmlns:p14="http://schemas.microsoft.com/office/powerpoint/2010/main" val="5468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7D6E32-AD50-45FE-93B3-E66701DB6D50}"/>
              </a:ext>
            </a:extLst>
          </p:cNvPr>
          <p:cNvSpPr>
            <a:spLocks noGrp="1"/>
          </p:cNvSpPr>
          <p:nvPr>
            <p:ph type="title"/>
          </p:nvPr>
        </p:nvSpPr>
        <p:spPr/>
        <p:txBody>
          <a:bodyPr/>
          <a:lstStyle/>
          <a:p>
            <a:r>
              <a:rPr lang="en-GB" dirty="0"/>
              <a:t>Who can be a vaccinator? </a:t>
            </a:r>
          </a:p>
        </p:txBody>
      </p:sp>
      <p:grpSp>
        <p:nvGrpSpPr>
          <p:cNvPr id="4" name="Group 3">
            <a:extLst>
              <a:ext uri="{FF2B5EF4-FFF2-40B4-BE49-F238E27FC236}">
                <a16:creationId xmlns:a16="http://schemas.microsoft.com/office/drawing/2014/main" id="{89708210-0AC8-4D95-BDBD-00A422CF4111}"/>
              </a:ext>
            </a:extLst>
          </p:cNvPr>
          <p:cNvGrpSpPr/>
          <p:nvPr/>
        </p:nvGrpSpPr>
        <p:grpSpPr>
          <a:xfrm>
            <a:off x="366464" y="1239338"/>
            <a:ext cx="9583283" cy="4167163"/>
            <a:chOff x="304320" y="1382371"/>
            <a:chExt cx="9583283" cy="4167163"/>
          </a:xfrm>
        </p:grpSpPr>
        <p:sp>
          <p:nvSpPr>
            <p:cNvPr id="2" name="Rectangle 1">
              <a:extLst>
                <a:ext uri="{FF2B5EF4-FFF2-40B4-BE49-F238E27FC236}">
                  <a16:creationId xmlns:a16="http://schemas.microsoft.com/office/drawing/2014/main" id="{EDAC8CC4-1927-4BFC-8EA7-D3670A67C9D6}"/>
                </a:ext>
              </a:extLst>
            </p:cNvPr>
            <p:cNvSpPr/>
            <p:nvPr/>
          </p:nvSpPr>
          <p:spPr>
            <a:xfrm>
              <a:off x="1040687" y="1909227"/>
              <a:ext cx="2988000" cy="2621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Practice nurses (NMC)*</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School nurses (NMC)*</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Donor nurses (NMC) *</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Midwives (NMC)*</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Occupational Health Providers (NHS)*</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Community Pharmacists* (</a:t>
              </a:r>
              <a:r>
                <a:rPr kumimoji="0" lang="en-GB"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GPhC</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 John Ambulance* (clinical staff - paramedics)</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Dentists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(GDC) </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GPs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(GMC) </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Paramedics (HCPC)*</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Nursing Associates (NMC -require supervision)</a:t>
              </a:r>
            </a:p>
          </p:txBody>
        </p:sp>
        <p:sp>
          <p:nvSpPr>
            <p:cNvPr id="19" name="Rectangle 18">
              <a:extLst>
                <a:ext uri="{FF2B5EF4-FFF2-40B4-BE49-F238E27FC236}">
                  <a16:creationId xmlns:a16="http://schemas.microsoft.com/office/drawing/2014/main" id="{F14F72DB-B69F-4256-B032-9D74C68B8794}"/>
                </a:ext>
              </a:extLst>
            </p:cNvPr>
            <p:cNvSpPr/>
            <p:nvPr/>
          </p:nvSpPr>
          <p:spPr>
            <a:xfrm>
              <a:off x="4154534" y="1909228"/>
              <a:ext cx="2988000" cy="26211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Physiotherapists (HCPC)*</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Radiographers (HCPC)*</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Pharmacists (</a:t>
              </a:r>
              <a:r>
                <a:rPr kumimoji="0" lang="en-GB"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GphC</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[Primary Care &amp; Hospital setting] *</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Pharmacy technicians (</a:t>
              </a:r>
              <a:r>
                <a:rPr kumimoji="0" lang="en-GB"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GphC</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Chiropodists and podiatrists*</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Dental hygienist*</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Dental therapist*</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Dietitian* </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Occupational therapist*</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Optometrist*</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Orthoptist*</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Orthotist</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Prosthetist*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Speech and language therapists</a:t>
              </a:r>
              <a:endParaRPr kumimoji="0" lang="en-GB" sz="11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B035EC71-E3AD-4582-AE57-FB2EC50978D9}"/>
                </a:ext>
              </a:extLst>
            </p:cNvPr>
            <p:cNvSpPr/>
            <p:nvPr/>
          </p:nvSpPr>
          <p:spPr>
            <a:xfrm>
              <a:off x="1040686" y="4646498"/>
              <a:ext cx="2987999" cy="9030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Gp Practice HCAs</a:t>
              </a: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0417021B-3C43-4935-9F5A-49F4E0A04E68}"/>
                </a:ext>
              </a:extLst>
            </p:cNvPr>
            <p:cNvSpPr/>
            <p:nvPr/>
          </p:nvSpPr>
          <p:spPr>
            <a:xfrm>
              <a:off x="4120805" y="4657678"/>
              <a:ext cx="2988000" cy="8918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Physicians associates</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Phlebotomists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Blood &amp;Transfusion Donor carers</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HCA’s  </a:t>
              </a:r>
            </a:p>
            <a:p>
              <a:pPr marL="0" marR="0" lvl="0" indent="0" algn="l" defTabSz="45720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Medical </a:t>
              </a:r>
              <a:r>
                <a:rPr kumimoji="0" lang="en-GB" sz="11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and Nursing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a:t>
              </a:r>
            </a:p>
          </p:txBody>
        </p:sp>
        <p:grpSp>
          <p:nvGrpSpPr>
            <p:cNvPr id="5" name="Group 28">
              <a:extLst>
                <a:ext uri="{FF2B5EF4-FFF2-40B4-BE49-F238E27FC236}">
                  <a16:creationId xmlns:a16="http://schemas.microsoft.com/office/drawing/2014/main" id="{13D911C0-5CD3-495C-A0E6-1C7878AC5A82}"/>
                </a:ext>
              </a:extLst>
            </p:cNvPr>
            <p:cNvGrpSpPr/>
            <p:nvPr/>
          </p:nvGrpSpPr>
          <p:grpSpPr>
            <a:xfrm>
              <a:off x="7426040" y="1382371"/>
              <a:ext cx="2461563" cy="1371888"/>
              <a:chOff x="2342058" y="2108434"/>
              <a:chExt cx="1705222" cy="1371888"/>
            </a:xfrm>
          </p:grpSpPr>
          <p:sp>
            <p:nvSpPr>
              <p:cNvPr id="30" name="Rectangle 29">
                <a:extLst>
                  <a:ext uri="{FF2B5EF4-FFF2-40B4-BE49-F238E27FC236}">
                    <a16:creationId xmlns:a16="http://schemas.microsoft.com/office/drawing/2014/main" id="{75C8D34D-EA96-43E4-8D99-3FEE7AE3C4FF}"/>
                  </a:ext>
                </a:extLst>
              </p:cNvPr>
              <p:cNvSpPr/>
              <p:nvPr/>
            </p:nvSpPr>
            <p:spPr>
              <a:xfrm>
                <a:off x="2342058" y="2635290"/>
                <a:ext cx="1705222" cy="845032"/>
              </a:xfrm>
              <a:prstGeom prst="rect">
                <a:avLst/>
              </a:prstGeom>
              <a:solidFill>
                <a:schemeClr val="bg1"/>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defRPr/>
                </a:pPr>
                <a:r>
                  <a:rPr lang="en-GB" sz="1100" dirty="0">
                    <a:solidFill>
                      <a:schemeClr val="tx1"/>
                    </a:solidFill>
                    <a:latin typeface="Arial" panose="020B0604020202020204" pitchFamily="34" charset="0"/>
                    <a:cs typeface="Arial" panose="020B0604020202020204" pitchFamily="34" charset="0"/>
                  </a:rPr>
                  <a:t>St John Ambulance Volunteers</a:t>
                </a:r>
              </a:p>
              <a:p>
                <a:pPr>
                  <a:defRPr/>
                </a:pPr>
                <a:r>
                  <a:rPr lang="en-GB" sz="1100" dirty="0">
                    <a:solidFill>
                      <a:schemeClr val="tx1"/>
                    </a:solidFill>
                    <a:latin typeface="Arial" panose="020B0604020202020204" pitchFamily="34" charset="0"/>
                    <a:cs typeface="Arial" panose="020B0604020202020204" pitchFamily="34" charset="0"/>
                  </a:rPr>
                  <a:t>Vaccinators created to support NHS COVID-19 vaccine programme </a:t>
                </a:r>
              </a:p>
              <a:p>
                <a:pPr>
                  <a:defRPr/>
                </a:pPr>
                <a:endParaRPr lang="en-GB" sz="1100" dirty="0">
                  <a:solidFill>
                    <a:schemeClr val="accent6"/>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0FFF1990-8379-437E-874F-DF45A9674DE0}"/>
                  </a:ext>
                </a:extLst>
              </p:cNvPr>
              <p:cNvSpPr/>
              <p:nvPr/>
            </p:nvSpPr>
            <p:spPr>
              <a:xfrm>
                <a:off x="2345537" y="2108434"/>
                <a:ext cx="1658798" cy="399573"/>
              </a:xfrm>
              <a:prstGeom prst="rect">
                <a:avLst/>
              </a:prstGeom>
              <a:solidFill>
                <a:schemeClr val="accent1">
                  <a:lumMod val="50000"/>
                </a:schemeClr>
              </a:solid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Post legislative change</a:t>
                </a:r>
              </a:p>
            </p:txBody>
          </p:sp>
        </p:grpSp>
        <p:sp>
          <p:nvSpPr>
            <p:cNvPr id="34" name="Rectangle 33">
              <a:extLst>
                <a:ext uri="{FF2B5EF4-FFF2-40B4-BE49-F238E27FC236}">
                  <a16:creationId xmlns:a16="http://schemas.microsoft.com/office/drawing/2014/main" id="{18B6150A-35C5-4319-A868-93411FA3C364}"/>
                </a:ext>
              </a:extLst>
            </p:cNvPr>
            <p:cNvSpPr/>
            <p:nvPr/>
          </p:nvSpPr>
          <p:spPr>
            <a:xfrm>
              <a:off x="1040688" y="1382372"/>
              <a:ext cx="2988000" cy="399573"/>
            </a:xfrm>
            <a:prstGeom prst="rect">
              <a:avLst/>
            </a:prstGeom>
            <a:solidFill>
              <a:schemeClr val="accent1">
                <a:lumMod val="50000"/>
              </a:schemeClr>
            </a:solid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Experienced vaccinators</a:t>
              </a:r>
            </a:p>
          </p:txBody>
        </p:sp>
        <p:sp>
          <p:nvSpPr>
            <p:cNvPr id="35" name="Rectangle 34">
              <a:extLst>
                <a:ext uri="{FF2B5EF4-FFF2-40B4-BE49-F238E27FC236}">
                  <a16:creationId xmlns:a16="http://schemas.microsoft.com/office/drawing/2014/main" id="{1E919BAE-9E4F-4C7B-94C0-B098704C6B8F}"/>
                </a:ext>
              </a:extLst>
            </p:cNvPr>
            <p:cNvSpPr/>
            <p:nvPr/>
          </p:nvSpPr>
          <p:spPr>
            <a:xfrm>
              <a:off x="4154534" y="1382371"/>
              <a:ext cx="2988000" cy="399573"/>
            </a:xfrm>
            <a:prstGeom prst="rect">
              <a:avLst/>
            </a:prstGeom>
            <a:solidFill>
              <a:schemeClr val="accent1">
                <a:lumMod val="50000"/>
              </a:schemeClr>
            </a:solid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Can vaccinate with training </a:t>
              </a:r>
              <a:r>
                <a:rPr kumimoji="0" lang="en-GB" sz="1100" b="0" i="0" u="none" strike="noStrike" kern="1200" cap="none" spc="0" normalizeH="0" baseline="0" noProof="0" dirty="0">
                  <a:ln>
                    <a:noFill/>
                  </a:ln>
                  <a:solidFill>
                    <a:schemeClr val="bg1"/>
                  </a:solidFill>
                  <a:effectLst/>
                  <a:uLnTx/>
                  <a:uFillTx/>
                  <a:latin typeface="Calibri" panose="020F0502020204030204"/>
                  <a:ea typeface="+mn-ea"/>
                  <a:cs typeface="+mn-cs"/>
                </a:rPr>
                <a:t>and supervision</a:t>
              </a:r>
            </a:p>
          </p:txBody>
        </p:sp>
        <p:sp>
          <p:nvSpPr>
            <p:cNvPr id="36" name="Rectangle 35">
              <a:extLst>
                <a:ext uri="{FF2B5EF4-FFF2-40B4-BE49-F238E27FC236}">
                  <a16:creationId xmlns:a16="http://schemas.microsoft.com/office/drawing/2014/main" id="{BD70C760-09B3-4909-8005-F3C49CB13E8D}"/>
                </a:ext>
              </a:extLst>
            </p:cNvPr>
            <p:cNvSpPr/>
            <p:nvPr/>
          </p:nvSpPr>
          <p:spPr>
            <a:xfrm>
              <a:off x="304320" y="1909228"/>
              <a:ext cx="616145" cy="2621162"/>
            </a:xfrm>
            <a:prstGeom prst="rect">
              <a:avLst/>
            </a:prstGeom>
            <a:solidFill>
              <a:schemeClr val="accent1">
                <a:lumMod val="50000"/>
              </a:schemeClr>
            </a:solid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RHCP</a:t>
              </a:r>
            </a:p>
          </p:txBody>
        </p:sp>
        <p:sp>
          <p:nvSpPr>
            <p:cNvPr id="37" name="Rectangle 36">
              <a:extLst>
                <a:ext uri="{FF2B5EF4-FFF2-40B4-BE49-F238E27FC236}">
                  <a16:creationId xmlns:a16="http://schemas.microsoft.com/office/drawing/2014/main" id="{5EABC4B3-3EDA-4CB8-AAC8-416272D2D51A}"/>
                </a:ext>
              </a:extLst>
            </p:cNvPr>
            <p:cNvSpPr/>
            <p:nvPr/>
          </p:nvSpPr>
          <p:spPr>
            <a:xfrm>
              <a:off x="304320" y="4646498"/>
              <a:ext cx="616145" cy="903036"/>
            </a:xfrm>
            <a:prstGeom prst="rect">
              <a:avLst/>
            </a:prstGeom>
            <a:solidFill>
              <a:schemeClr val="accent1">
                <a:lumMod val="50000"/>
              </a:schemeClr>
            </a:solid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Calibri" panose="020F0502020204030204"/>
                  <a:ea typeface="+mn-ea"/>
                  <a:cs typeface="+mn-cs"/>
                </a:rPr>
                <a:t>Non-RHCP</a:t>
              </a:r>
            </a:p>
          </p:txBody>
        </p:sp>
        <p:cxnSp>
          <p:nvCxnSpPr>
            <p:cNvPr id="6" name="Straight Connector 5">
              <a:extLst>
                <a:ext uri="{FF2B5EF4-FFF2-40B4-BE49-F238E27FC236}">
                  <a16:creationId xmlns:a16="http://schemas.microsoft.com/office/drawing/2014/main" id="{7F09547C-3F22-4B40-8773-7C8A1EBF3E49}"/>
                </a:ext>
              </a:extLst>
            </p:cNvPr>
            <p:cNvCxnSpPr>
              <a:cxnSpLocks/>
            </p:cNvCxnSpPr>
            <p:nvPr/>
          </p:nvCxnSpPr>
          <p:spPr>
            <a:xfrm>
              <a:off x="7305457" y="1382371"/>
              <a:ext cx="0" cy="3875776"/>
            </a:xfrm>
            <a:prstGeom prst="line">
              <a:avLst/>
            </a:prstGeom>
            <a:ln w="19050">
              <a:solidFill>
                <a:schemeClr val="accent1">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8" name="Title 2">
            <a:extLst>
              <a:ext uri="{FF2B5EF4-FFF2-40B4-BE49-F238E27FC236}">
                <a16:creationId xmlns:a16="http://schemas.microsoft.com/office/drawing/2014/main" id="{276F1B95-C11B-45F5-924C-44265DB3E956}"/>
              </a:ext>
            </a:extLst>
          </p:cNvPr>
          <p:cNvSpPr txBox="1">
            <a:spLocks/>
          </p:cNvSpPr>
          <p:nvPr/>
        </p:nvSpPr>
        <p:spPr>
          <a:xfrm>
            <a:off x="950945" y="5470563"/>
            <a:ext cx="8756073" cy="611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b="0" i="1"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Healthcare professionals who can administer vaccines under PGD are highlighted with *</a:t>
            </a:r>
          </a:p>
        </p:txBody>
      </p:sp>
      <p:sp>
        <p:nvSpPr>
          <p:cNvPr id="22" name="TextBox 21">
            <a:extLst>
              <a:ext uri="{FF2B5EF4-FFF2-40B4-BE49-F238E27FC236}">
                <a16:creationId xmlns:a16="http://schemas.microsoft.com/office/drawing/2014/main" id="{5CC683A4-2843-470D-BE21-0F4E0EB27FD8}"/>
              </a:ext>
            </a:extLst>
          </p:cNvPr>
          <p:cNvSpPr txBox="1"/>
          <p:nvPr/>
        </p:nvSpPr>
        <p:spPr>
          <a:xfrm>
            <a:off x="7576380" y="2944288"/>
            <a:ext cx="4261276" cy="2462213"/>
          </a:xfrm>
          <a:prstGeom prst="rect">
            <a:avLst/>
          </a:prstGeom>
          <a:noFill/>
        </p:spPr>
        <p:txBody>
          <a:bodyPr wrap="square" rtlCol="0">
            <a:spAutoFit/>
          </a:bodyPr>
          <a:lstStyle/>
          <a:p>
            <a:pPr algn="l"/>
            <a:r>
              <a:rPr lang="en-GB" sz="1400" b="1" dirty="0"/>
              <a:t>We plan to train and deploy the workforce in three phases: </a:t>
            </a:r>
          </a:p>
          <a:p>
            <a:pPr algn="l"/>
            <a:endParaRPr lang="en-GB" sz="1400" dirty="0"/>
          </a:p>
          <a:p>
            <a:pPr marL="342900" indent="-342900" algn="l">
              <a:buFont typeface="+mj-lt"/>
              <a:buAutoNum type="arabicPeriod"/>
            </a:pPr>
            <a:r>
              <a:rPr lang="en-GB" sz="1400" dirty="0"/>
              <a:t>Train and deploy Registered Healthcare Professionals experienced in vaccinations </a:t>
            </a:r>
          </a:p>
          <a:p>
            <a:pPr marL="342900" indent="-342900" algn="l">
              <a:buFont typeface="+mj-lt"/>
              <a:buAutoNum type="arabicPeriod"/>
            </a:pPr>
            <a:r>
              <a:rPr lang="en-GB" sz="1400" dirty="0"/>
              <a:t>Train and deploy Registered Healthcare Professionals and healthcare workers inexperienced in vaccinations. </a:t>
            </a:r>
          </a:p>
          <a:p>
            <a:pPr marL="342900" indent="-342900" algn="l">
              <a:buFont typeface="+mj-lt"/>
              <a:buAutoNum type="arabicPeriod"/>
            </a:pPr>
            <a:r>
              <a:rPr lang="en-GB" sz="1400" dirty="0"/>
              <a:t>Train and deploy non healthcare workers who will be recruited through a call to action for the new vaccinator role.</a:t>
            </a:r>
            <a:endParaRPr lang="en-US" sz="1400" dirty="0"/>
          </a:p>
        </p:txBody>
      </p:sp>
    </p:spTree>
    <p:extLst>
      <p:ext uri="{BB962C8B-B14F-4D97-AF65-F5344CB8AC3E}">
        <p14:creationId xmlns:p14="http://schemas.microsoft.com/office/powerpoint/2010/main" val="2327886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0BD0C-23B0-4376-8ED7-25C4C70AADDD}"/>
              </a:ext>
            </a:extLst>
          </p:cNvPr>
          <p:cNvSpPr>
            <a:spLocks noGrp="1"/>
          </p:cNvSpPr>
          <p:nvPr>
            <p:ph type="title"/>
          </p:nvPr>
        </p:nvSpPr>
        <p:spPr>
          <a:xfrm>
            <a:off x="365024" y="121104"/>
            <a:ext cx="8756073" cy="611649"/>
          </a:xfrm>
        </p:spPr>
        <p:txBody>
          <a:bodyPr>
            <a:normAutofit fontScale="90000"/>
          </a:bodyPr>
          <a:lstStyle/>
          <a:p>
            <a:r>
              <a:rPr lang="en-GB" sz="2400" dirty="0"/>
              <a:t>3. On-boarding guidance for COVID-19 Vaccination Programme </a:t>
            </a:r>
          </a:p>
        </p:txBody>
      </p:sp>
      <p:graphicFrame>
        <p:nvGraphicFramePr>
          <p:cNvPr id="7" name="Table 6">
            <a:extLst>
              <a:ext uri="{FF2B5EF4-FFF2-40B4-BE49-F238E27FC236}">
                <a16:creationId xmlns:a16="http://schemas.microsoft.com/office/drawing/2014/main" id="{B6AA94D5-3ABA-4AC0-AADF-FB899B90BE72}"/>
              </a:ext>
            </a:extLst>
          </p:cNvPr>
          <p:cNvGraphicFramePr>
            <a:graphicFrameLocks noGrp="1"/>
          </p:cNvGraphicFramePr>
          <p:nvPr>
            <p:extLst>
              <p:ext uri="{D42A27DB-BD31-4B8C-83A1-F6EECF244321}">
                <p14:modId xmlns:p14="http://schemas.microsoft.com/office/powerpoint/2010/main" val="731109871"/>
              </p:ext>
            </p:extLst>
          </p:nvPr>
        </p:nvGraphicFramePr>
        <p:xfrm>
          <a:off x="397357" y="1305132"/>
          <a:ext cx="11429619" cy="5379720"/>
        </p:xfrm>
        <a:graphic>
          <a:graphicData uri="http://schemas.openxmlformats.org/drawingml/2006/table">
            <a:tbl>
              <a:tblPr firstRow="1">
                <a:tableStyleId>{5C22544A-7EE6-4342-B048-85BDC9FD1C3A}</a:tableStyleId>
              </a:tblPr>
              <a:tblGrid>
                <a:gridCol w="1912552">
                  <a:extLst>
                    <a:ext uri="{9D8B030D-6E8A-4147-A177-3AD203B41FA5}">
                      <a16:colId xmlns:a16="http://schemas.microsoft.com/office/drawing/2014/main" val="2632812989"/>
                    </a:ext>
                  </a:extLst>
                </a:gridCol>
                <a:gridCol w="9517067">
                  <a:extLst>
                    <a:ext uri="{9D8B030D-6E8A-4147-A177-3AD203B41FA5}">
                      <a16:colId xmlns:a16="http://schemas.microsoft.com/office/drawing/2014/main" val="1649886864"/>
                    </a:ext>
                  </a:extLst>
                </a:gridCol>
              </a:tblGrid>
              <a:tr h="160316">
                <a:tc>
                  <a:txBody>
                    <a:bodyPr/>
                    <a:lstStyle/>
                    <a:p>
                      <a:endParaRPr lang="en-GB" sz="1200" dirty="0"/>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GB" sz="1200" dirty="0"/>
                        <a:t>Guidance </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69185686"/>
                  </a:ext>
                </a:extLst>
              </a:tr>
              <a:tr h="144957">
                <a:tc>
                  <a:txBody>
                    <a:bodyPr/>
                    <a:lstStyle/>
                    <a:p>
                      <a:r>
                        <a:rPr lang="en-GB" sz="1200" b="1" dirty="0"/>
                        <a:t>Pre-employment checks </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latin typeface="+mj-lt"/>
                          <a:ea typeface="Calibri" panose="020F0502020204030204" pitchFamily="34" charset="0"/>
                        </a:rPr>
                        <a:t>Must be in compliance with the </a:t>
                      </a:r>
                      <a:r>
                        <a:rPr lang="en-GB" sz="1100" u="sng" dirty="0">
                          <a:solidFill>
                            <a:srgbClr val="0563C1"/>
                          </a:solidFill>
                          <a:latin typeface="+mj-lt"/>
                          <a:ea typeface="Calibri" panose="020F0502020204030204" pitchFamily="34" charset="0"/>
                          <a:hlinkClick r:id="rId3"/>
                        </a:rPr>
                        <a:t>temporary Covid-19 guidance</a:t>
                      </a:r>
                      <a:r>
                        <a:rPr lang="en-GB" sz="1100" dirty="0">
                          <a:latin typeface="+mj-lt"/>
                          <a:ea typeface="Calibri" panose="020F0502020204030204" pitchFamily="34" charset="0"/>
                        </a:rPr>
                        <a:t> and </a:t>
                      </a:r>
                      <a:r>
                        <a:rPr lang="en-GB" sz="1100" u="sng" dirty="0">
                          <a:solidFill>
                            <a:srgbClr val="0563C1"/>
                          </a:solidFill>
                          <a:latin typeface="+mj-lt"/>
                          <a:ea typeface="Calibri" panose="020F0502020204030204" pitchFamily="34" charset="0"/>
                          <a:hlinkClick r:id="rId4"/>
                        </a:rPr>
                        <a:t>FAQs</a:t>
                      </a:r>
                      <a:r>
                        <a:rPr lang="en-GB" sz="1100" dirty="0">
                          <a:latin typeface="+mj-lt"/>
                          <a:ea typeface="Calibri" panose="020F0502020204030204" pitchFamily="34" charset="0"/>
                        </a:rPr>
                        <a:t> issued by NHS Employers which was agreed by DHSC, Home Office, CQC and NHS England and </a:t>
                      </a:r>
                      <a:r>
                        <a:rPr lang="en-GB" sz="1100" dirty="0">
                          <a:solidFill>
                            <a:schemeClr val="tx1"/>
                          </a:solidFill>
                          <a:latin typeface="+mj-lt"/>
                          <a:ea typeface="Calibri" panose="020F0502020204030204" pitchFamily="34" charset="0"/>
                        </a:rPr>
                        <a:t>NHS Improvement back in March this year</a:t>
                      </a:r>
                      <a:r>
                        <a:rPr lang="en-GB" sz="1100" dirty="0">
                          <a:latin typeface="+mj-lt"/>
                          <a:ea typeface="Calibri" panose="020F0502020204030204" pitchFamily="34" charset="0"/>
                        </a:rPr>
                        <a:t>. </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779984425"/>
                  </a:ext>
                </a:extLst>
              </a:tr>
              <a:tr h="253998">
                <a:tc>
                  <a:txBody>
                    <a:bodyPr/>
                    <a:lstStyle/>
                    <a:p>
                      <a:r>
                        <a:rPr lang="en-GB" sz="1200" b="1" dirty="0"/>
                        <a:t>Indemnities </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marL="0" lvl="0" indent="0" algn="l" defTabSz="914400" rtl="0" eaLnBrk="1" latinLnBrk="0" hangingPunct="1">
                        <a:buFont typeface="Arial" panose="020B0604020202020204" pitchFamily="34" charset="0"/>
                        <a:buNone/>
                      </a:pPr>
                      <a:r>
                        <a:rPr lang="en-GB" sz="1100" kern="1200" dirty="0">
                          <a:solidFill>
                            <a:schemeClr val="tx1"/>
                          </a:solidFill>
                          <a:effectLst/>
                          <a:latin typeface="+mn-lt"/>
                          <a:ea typeface="+mn-ea"/>
                          <a:cs typeface="+mn-cs"/>
                        </a:rPr>
                        <a:t>The Service Provider is responsible for the clinical governance arrangements for the services provided under the terms of their commissioning contract.</a:t>
                      </a:r>
                    </a:p>
                    <a:p>
                      <a:pPr marL="0" lvl="0" indent="0" algn="l" defTabSz="914400" rtl="0" eaLnBrk="1" latinLnBrk="0" hangingPunct="1">
                        <a:buFont typeface="Arial" panose="020B0604020202020204" pitchFamily="34" charset="0"/>
                        <a:buNone/>
                      </a:pPr>
                      <a:endParaRPr lang="en-GB" sz="1100" kern="1200" dirty="0">
                        <a:solidFill>
                          <a:schemeClr val="tx1"/>
                        </a:solidFill>
                        <a:effectLst/>
                        <a:latin typeface="+mn-lt"/>
                        <a:ea typeface="+mn-ea"/>
                        <a:cs typeface="+mn-cs"/>
                      </a:endParaRPr>
                    </a:p>
                    <a:p>
                      <a:pPr marL="0" lvl="0" indent="0" algn="l" defTabSz="914400" rtl="0" eaLnBrk="1" latinLnBrk="0" hangingPunct="1">
                        <a:buFont typeface="Arial" panose="020B0604020202020204" pitchFamily="34" charset="0"/>
                        <a:buNone/>
                      </a:pPr>
                      <a:r>
                        <a:rPr lang="en-GB" sz="1100" kern="1200" dirty="0">
                          <a:solidFill>
                            <a:schemeClr val="tx1"/>
                          </a:solidFill>
                          <a:effectLst/>
                          <a:latin typeface="+mn-lt"/>
                          <a:ea typeface="+mn-ea"/>
                          <a:cs typeface="+mn-cs"/>
                        </a:rPr>
                        <a:t>For directly employed staff, cover will be provided by CNST (Statutory sector) or CNSGP (GP practice) for clinical services.</a:t>
                      </a:r>
                    </a:p>
                    <a:p>
                      <a:pPr marL="0" lvl="0" indent="0" algn="l" defTabSz="914400" rtl="0" eaLnBrk="1" latinLnBrk="0" hangingPunct="1">
                        <a:buFont typeface="Arial" panose="020B0604020202020204" pitchFamily="34" charset="0"/>
                        <a:buNone/>
                      </a:pPr>
                      <a:endParaRPr lang="en-GB" sz="1100" kern="1200" dirty="0">
                        <a:solidFill>
                          <a:schemeClr val="tx1"/>
                        </a:solidFill>
                        <a:effectLst/>
                        <a:latin typeface="+mn-lt"/>
                        <a:ea typeface="+mn-ea"/>
                        <a:cs typeface="+mn-cs"/>
                      </a:endParaRPr>
                    </a:p>
                    <a:p>
                      <a:pPr marL="0" lvl="0" indent="0" algn="l" defTabSz="914400" rtl="0" eaLnBrk="1" latinLnBrk="0" hangingPunct="1">
                        <a:buFont typeface="Arial" panose="020B0604020202020204" pitchFamily="34" charset="0"/>
                        <a:buNone/>
                      </a:pPr>
                      <a:r>
                        <a:rPr lang="en-GB" sz="1100" kern="1200" dirty="0">
                          <a:solidFill>
                            <a:schemeClr val="tx1"/>
                          </a:solidFill>
                          <a:effectLst/>
                          <a:latin typeface="+mn-lt"/>
                          <a:ea typeface="+mn-ea"/>
                          <a:cs typeface="+mn-cs"/>
                        </a:rPr>
                        <a:t>For staff from other healthcare providers or volunteers working in a provider (not directly employed), host contracts, secondment agreements and MOU agreements will be used to ensure appropriate governance (</a:t>
                      </a:r>
                      <a:r>
                        <a:rPr lang="en-GB" sz="1100" kern="1200" dirty="0" err="1">
                          <a:solidFill>
                            <a:schemeClr val="tx1"/>
                          </a:solidFill>
                          <a:effectLst/>
                          <a:latin typeface="+mn-lt"/>
                          <a:ea typeface="+mn-ea"/>
                          <a:cs typeface="+mn-cs"/>
                        </a:rPr>
                        <a:t>eg</a:t>
                      </a:r>
                      <a:r>
                        <a:rPr lang="en-GB" sz="1100" kern="1200" dirty="0">
                          <a:solidFill>
                            <a:schemeClr val="tx1"/>
                          </a:solidFill>
                          <a:effectLst/>
                          <a:latin typeface="+mn-lt"/>
                          <a:ea typeface="+mn-ea"/>
                          <a:cs typeface="+mn-cs"/>
                        </a:rPr>
                        <a:t> indemnity and data protection).</a:t>
                      </a:r>
                    </a:p>
                    <a:p>
                      <a:pPr marL="0" lvl="0" indent="0" algn="l" defTabSz="914400" rtl="0" eaLnBrk="1" latinLnBrk="0" hangingPunct="1">
                        <a:buFont typeface="Arial" panose="020B0604020202020204" pitchFamily="34" charset="0"/>
                        <a:buNone/>
                      </a:pPr>
                      <a:endParaRPr lang="en-GB" sz="1100" kern="1200" dirty="0">
                        <a:solidFill>
                          <a:schemeClr val="tx1"/>
                        </a:solidFill>
                        <a:effectLst/>
                        <a:latin typeface="+mn-lt"/>
                        <a:ea typeface="+mn-ea"/>
                        <a:cs typeface="+mn-cs"/>
                      </a:endParaRPr>
                    </a:p>
                    <a:p>
                      <a:pPr marL="0" lvl="0" indent="0" algn="l" defTabSz="914400" rtl="0" eaLnBrk="1" latinLnBrk="0" hangingPunct="1">
                        <a:buFont typeface="Arial" panose="020B0604020202020204" pitchFamily="34" charset="0"/>
                        <a:buNone/>
                      </a:pPr>
                      <a:r>
                        <a:rPr lang="en-GB" sz="1100" kern="1200" dirty="0">
                          <a:solidFill>
                            <a:schemeClr val="tx1"/>
                          </a:solidFill>
                          <a:effectLst/>
                          <a:latin typeface="+mn-lt"/>
                          <a:ea typeface="+mn-ea"/>
                          <a:cs typeface="+mn-cs"/>
                        </a:rPr>
                        <a:t>Draft MOU and host contract agreements are being completed to support the services and will be shared in due course.</a:t>
                      </a:r>
                    </a:p>
                    <a:p>
                      <a:pPr marL="0" lvl="0" indent="0" algn="l" defTabSz="914400" rtl="0" eaLnBrk="1" latinLnBrk="0" hangingPunct="1">
                        <a:buFont typeface="Arial" panose="020B0604020202020204" pitchFamily="34" charset="0"/>
                        <a:buNone/>
                      </a:pPr>
                      <a:endParaRPr lang="en-GB" sz="1100" kern="1200" dirty="0">
                        <a:solidFill>
                          <a:schemeClr val="tx1"/>
                        </a:solidFill>
                        <a:effectLst/>
                        <a:latin typeface="+mn-lt"/>
                        <a:ea typeface="+mn-ea"/>
                        <a:cs typeface="+mn-cs"/>
                      </a:endParaRPr>
                    </a:p>
                    <a:p>
                      <a:pPr marL="0" lvl="0" indent="0" algn="l" defTabSz="914400" rtl="0" eaLnBrk="1" latinLnBrk="0" hangingPunct="1">
                        <a:buFont typeface="Arial" panose="020B0604020202020204" pitchFamily="34" charset="0"/>
                        <a:buNone/>
                      </a:pPr>
                      <a:r>
                        <a:rPr lang="en-GB" sz="1100" kern="1200" dirty="0">
                          <a:solidFill>
                            <a:schemeClr val="tx1"/>
                          </a:solidFill>
                          <a:effectLst/>
                          <a:latin typeface="+mn-lt"/>
                          <a:ea typeface="+mn-ea"/>
                          <a:cs typeface="+mn-cs"/>
                        </a:rPr>
                        <a:t>Providers must also assure themselves that relevant public liability, employer’s liability and professional indemnity are in place. This is captured in the commissioned service specifications.</a:t>
                      </a:r>
                    </a:p>
                    <a:p>
                      <a:pPr marL="0" lvl="0" indent="0" algn="l" defTabSz="914400" rtl="0" eaLnBrk="1" latinLnBrk="0" hangingPunct="1">
                        <a:buFont typeface="Arial" panose="020B0604020202020204" pitchFamily="34" charset="0"/>
                        <a:buNone/>
                      </a:pPr>
                      <a:endParaRPr lang="en-GB" sz="1100" kern="1200" dirty="0">
                        <a:solidFill>
                          <a:schemeClr val="tx1"/>
                        </a:solidFill>
                        <a:effectLst/>
                        <a:latin typeface="+mn-lt"/>
                        <a:ea typeface="+mn-ea"/>
                        <a:cs typeface="+mn-cs"/>
                      </a:endParaRPr>
                    </a:p>
                    <a:p>
                      <a:pPr marL="0" lvl="0" indent="0" algn="l" defTabSz="914400" rtl="0" eaLnBrk="1" latinLnBrk="0" hangingPunct="1">
                        <a:buFont typeface="Arial" panose="020B0604020202020204" pitchFamily="34" charset="0"/>
                        <a:buNone/>
                      </a:pPr>
                      <a:r>
                        <a:rPr lang="en-GB" sz="1100" kern="1200" dirty="0">
                          <a:solidFill>
                            <a:schemeClr val="tx1"/>
                          </a:solidFill>
                          <a:effectLst/>
                          <a:latin typeface="+mn-lt"/>
                          <a:ea typeface="+mn-ea"/>
                          <a:cs typeface="+mn-cs"/>
                        </a:rPr>
                        <a:t>Further engagement is ongoing with NHS Resolution and Primary Care to finalise arrangement.</a:t>
                      </a:r>
                    </a:p>
                    <a:p>
                      <a:pPr marL="0" lvl="0" indent="0" algn="l" defTabSz="914400" rtl="0" eaLnBrk="1" latinLnBrk="0" hangingPunct="1">
                        <a:buFont typeface="Arial" panose="020B0604020202020204" pitchFamily="34" charset="0"/>
                        <a:buNone/>
                      </a:pPr>
                      <a:endParaRPr lang="en-GB" sz="1100" kern="1200" dirty="0">
                        <a:solidFill>
                          <a:schemeClr val="tx1"/>
                        </a:solidFill>
                        <a:effectLst/>
                        <a:latin typeface="+mn-lt"/>
                        <a:ea typeface="+mn-ea"/>
                        <a:cs typeface="+mn-cs"/>
                      </a:endParaRPr>
                    </a:p>
                    <a:p>
                      <a:pPr marL="0" lvl="0" indent="0" algn="l" defTabSz="914400" rtl="0" eaLnBrk="1" latinLnBrk="0" hangingPunct="1">
                        <a:buFont typeface="Arial" panose="020B0604020202020204" pitchFamily="34" charset="0"/>
                        <a:buNone/>
                      </a:pPr>
                      <a:r>
                        <a:rPr lang="en-GB" sz="1100" kern="1200" dirty="0">
                          <a:solidFill>
                            <a:schemeClr val="tx1"/>
                          </a:solidFill>
                          <a:effectLst/>
                          <a:latin typeface="+mn-lt"/>
                          <a:ea typeface="+mn-ea"/>
                          <a:cs typeface="+mn-cs"/>
                        </a:rPr>
                        <a:t>Where volunteers have been coordinated centrally through St John Ambulance with NHS England and NHS Improvement, it is the intention of St John Ambulance for these individuals to be covered (for both clinical and non-clinical vaccination activity) by the existing insurance policy of the voluntary organisation. </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877897803"/>
                  </a:ext>
                </a:extLst>
              </a:tr>
              <a:tr h="0">
                <a:tc>
                  <a:txBody>
                    <a:bodyPr/>
                    <a:lstStyle/>
                    <a:p>
                      <a:r>
                        <a:rPr lang="en-GB" sz="1200" b="1" dirty="0"/>
                        <a:t>Occupational Health requirements </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marL="0" algn="l" defTabSz="914400" rtl="0" eaLnBrk="1" latinLnBrk="0" hangingPunct="1"/>
                      <a:r>
                        <a:rPr lang="en-GB" sz="1100" b="0" kern="1200" dirty="0">
                          <a:solidFill>
                            <a:schemeClr val="dk1"/>
                          </a:solidFill>
                          <a:latin typeface="+mn-lt"/>
                          <a:ea typeface="+mn-ea"/>
                          <a:cs typeface="+mn-cs"/>
                        </a:rPr>
                        <a:t>Working assumption that minimum Occupational Health Requirements will be required by the vaccinating workforce (as per St Johns Ambulance) however, a formal decision is pending and is due w/c 23</a:t>
                      </a:r>
                      <a:r>
                        <a:rPr lang="en-GB" sz="1100" b="0" kern="1200" baseline="30000" dirty="0">
                          <a:solidFill>
                            <a:schemeClr val="dk1"/>
                          </a:solidFill>
                          <a:latin typeface="+mn-lt"/>
                          <a:ea typeface="+mn-ea"/>
                          <a:cs typeface="+mn-cs"/>
                        </a:rPr>
                        <a:t>rd</a:t>
                      </a:r>
                      <a:r>
                        <a:rPr lang="en-GB" sz="1100" b="0" kern="1200" dirty="0">
                          <a:solidFill>
                            <a:schemeClr val="dk1"/>
                          </a:solidFill>
                          <a:latin typeface="+mn-lt"/>
                          <a:ea typeface="+mn-ea"/>
                          <a:cs typeface="+mn-cs"/>
                        </a:rPr>
                        <a:t> November 2020.  </a:t>
                      </a:r>
                    </a:p>
                    <a:p>
                      <a:pPr marL="0" algn="l" defTabSz="914400" rtl="0" eaLnBrk="1" latinLnBrk="0" hangingPunct="1"/>
                      <a:endParaRPr lang="en-GB" sz="1100" b="0" kern="1200" dirty="0">
                        <a:solidFill>
                          <a:schemeClr val="dk1"/>
                        </a:solidFill>
                        <a:effectLst/>
                        <a:latin typeface="+mn-lt"/>
                        <a:ea typeface="+mn-ea"/>
                        <a:cs typeface="+mn-cs"/>
                      </a:endParaRPr>
                    </a:p>
                    <a:p>
                      <a:pPr marL="0" algn="l" defTabSz="914400" rtl="0" eaLnBrk="1" latinLnBrk="0" hangingPunct="1"/>
                      <a:r>
                        <a:rPr lang="en-GB" sz="1100" b="0" kern="1200" dirty="0">
                          <a:solidFill>
                            <a:schemeClr val="dk1"/>
                          </a:solidFill>
                          <a:effectLst/>
                          <a:latin typeface="+mn-lt"/>
                          <a:ea typeface="+mn-ea"/>
                          <a:cs typeface="+mn-cs"/>
                        </a:rPr>
                        <a:t>Please use the link below to see the Occupational Health guidance.</a:t>
                      </a:r>
                    </a:p>
                    <a:p>
                      <a:pPr marL="0" algn="l" defTabSz="914400" rtl="0" eaLnBrk="1" latinLnBrk="0" hangingPunct="1"/>
                      <a:endParaRPr lang="en-GB" sz="1100" b="0" kern="1200" dirty="0">
                        <a:solidFill>
                          <a:schemeClr val="dk1"/>
                        </a:solidFill>
                        <a:effectLst/>
                        <a:latin typeface="+mn-lt"/>
                        <a:ea typeface="+mn-ea"/>
                        <a:cs typeface="+mn-cs"/>
                      </a:endParaRPr>
                    </a:p>
                    <a:p>
                      <a:pPr marL="0" algn="l" defTabSz="914400" rtl="0" eaLnBrk="1" latinLnBrk="0" hangingPunct="1"/>
                      <a:endParaRPr lang="en-GB" sz="1100" b="0" kern="1200" dirty="0">
                        <a:solidFill>
                          <a:schemeClr val="dk1"/>
                        </a:solidFill>
                        <a:effectLst/>
                        <a:latin typeface="+mn-lt"/>
                        <a:ea typeface="+mn-ea"/>
                        <a:cs typeface="+mn-cs"/>
                      </a:endParaRPr>
                    </a:p>
                    <a:p>
                      <a:pPr marL="0" algn="l" defTabSz="914400" rtl="0" eaLnBrk="1" latinLnBrk="0" hangingPunct="1"/>
                      <a:endParaRPr lang="en-GB" sz="1100" b="0" kern="1200" dirty="0">
                        <a:solidFill>
                          <a:schemeClr val="dk1"/>
                        </a:solidFill>
                        <a:effectLst/>
                        <a:latin typeface="+mn-lt"/>
                        <a:ea typeface="+mn-ea"/>
                        <a:cs typeface="+mn-cs"/>
                      </a:endParaRPr>
                    </a:p>
                    <a:p>
                      <a:pPr marL="0" algn="l" defTabSz="914400" rtl="0" eaLnBrk="1" latinLnBrk="0" hangingPunct="1"/>
                      <a:endParaRPr lang="en-GB" sz="1100" b="0" kern="1200" dirty="0">
                        <a:solidFill>
                          <a:schemeClr val="dk1"/>
                        </a:solidFill>
                        <a:effectLst/>
                        <a:latin typeface="+mn-lt"/>
                        <a:ea typeface="+mn-ea"/>
                        <a:cs typeface="+mn-cs"/>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571764678"/>
                  </a:ext>
                </a:extLst>
              </a:tr>
              <a:tr h="195588">
                <a:tc>
                  <a:txBody>
                    <a:bodyPr/>
                    <a:lstStyle/>
                    <a:p>
                      <a:r>
                        <a:rPr lang="en-GB" sz="1200" b="1" dirty="0"/>
                        <a:t>DBS checks </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marL="0" lvl="0" indent="0">
                        <a:buFont typeface="Arial" panose="020B0604020202020204" pitchFamily="34" charset="0"/>
                        <a:buNone/>
                      </a:pPr>
                      <a:r>
                        <a:rPr lang="en-GB" sz="1100" kern="1200" dirty="0">
                          <a:solidFill>
                            <a:schemeClr val="dk1"/>
                          </a:solidFill>
                          <a:effectLst/>
                          <a:latin typeface="+mn-lt"/>
                          <a:ea typeface="+mn-ea"/>
                          <a:cs typeface="+mn-cs"/>
                        </a:rPr>
                        <a:t>Please see next slide for details </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579644119"/>
                  </a:ext>
                </a:extLst>
              </a:tr>
            </a:tbl>
          </a:graphicData>
        </a:graphic>
      </p:graphicFrame>
      <p:sp>
        <p:nvSpPr>
          <p:cNvPr id="4" name="Rectangle 3">
            <a:extLst>
              <a:ext uri="{FF2B5EF4-FFF2-40B4-BE49-F238E27FC236}">
                <a16:creationId xmlns:a16="http://schemas.microsoft.com/office/drawing/2014/main" id="{7CE9AB4B-1447-4C66-9D3A-4C17DEC5C47E}"/>
              </a:ext>
            </a:extLst>
          </p:cNvPr>
          <p:cNvSpPr/>
          <p:nvPr/>
        </p:nvSpPr>
        <p:spPr>
          <a:xfrm>
            <a:off x="365024" y="812835"/>
            <a:ext cx="11445784" cy="523220"/>
          </a:xfrm>
          <a:prstGeom prst="rect">
            <a:avLst/>
          </a:prstGeom>
        </p:spPr>
        <p:txBody>
          <a:bodyPr wrap="square">
            <a:spAutoFit/>
          </a:bodyPr>
          <a:lstStyle/>
          <a:p>
            <a:pPr>
              <a:spcBef>
                <a:spcPts val="750"/>
              </a:spcBef>
              <a:spcAft>
                <a:spcPts val="750"/>
              </a:spcAft>
            </a:pPr>
            <a:r>
              <a:rPr lang="en-GB" sz="1400" dirty="0">
                <a:solidFill>
                  <a:srgbClr val="231F20"/>
                </a:solidFill>
                <a:ea typeface="Arial" panose="020B0604020202020204" pitchFamily="34" charset="0"/>
              </a:rPr>
              <a:t>Guidance for effective onboarding of the new workforce is set out below and gives details of the requirements expected to be met for efficient operations of the Covid-19 Vaccination programme delivery models: </a:t>
            </a:r>
            <a:endParaRPr lang="en-GB" sz="1400" dirty="0">
              <a:solidFill>
                <a:srgbClr val="231F20"/>
              </a:solidFill>
              <a:ea typeface="Arial" panose="020B060402020202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A0E6314B-782B-43B1-AF9E-8E24AE70B60F}"/>
              </a:ext>
            </a:extLst>
          </p:cNvPr>
          <p:cNvGrpSpPr/>
          <p:nvPr/>
        </p:nvGrpSpPr>
        <p:grpSpPr>
          <a:xfrm>
            <a:off x="2580628" y="5769225"/>
            <a:ext cx="906463" cy="787400"/>
            <a:chOff x="2580628" y="5769225"/>
            <a:chExt cx="906463" cy="787400"/>
          </a:xfrm>
        </p:grpSpPr>
        <p:graphicFrame>
          <p:nvGraphicFramePr>
            <p:cNvPr id="3" name="Object 2">
              <a:extLst>
                <a:ext uri="{FF2B5EF4-FFF2-40B4-BE49-F238E27FC236}">
                  <a16:creationId xmlns:a16="http://schemas.microsoft.com/office/drawing/2014/main" id="{B9A7D9D0-7367-47C0-BD58-84E0482CCFF1}"/>
                </a:ext>
              </a:extLst>
            </p:cNvPr>
            <p:cNvGraphicFramePr>
              <a:graphicFrameLocks noChangeAspect="1"/>
            </p:cNvGraphicFramePr>
            <p:nvPr>
              <p:extLst>
                <p:ext uri="{D42A27DB-BD31-4B8C-83A1-F6EECF244321}">
                  <p14:modId xmlns:p14="http://schemas.microsoft.com/office/powerpoint/2010/main" val="1270498101"/>
                </p:ext>
              </p:extLst>
            </p:nvPr>
          </p:nvGraphicFramePr>
          <p:xfrm>
            <a:off x="2580628" y="5769225"/>
            <a:ext cx="906463" cy="787400"/>
          </p:xfrm>
          <a:graphic>
            <a:graphicData uri="http://schemas.openxmlformats.org/presentationml/2006/ole">
              <mc:AlternateContent xmlns:mc="http://schemas.openxmlformats.org/markup-compatibility/2006">
                <mc:Choice xmlns:v="urn:schemas-microsoft-com:vml" Requires="v">
                  <p:oleObj spid="_x0000_s3101" name="Acrobat Document" showAsIcon="1" r:id="rId5" imgW="906480" imgH="787320" progId="AcroExch.Document.DC">
                    <p:embed/>
                  </p:oleObj>
                </mc:Choice>
                <mc:Fallback>
                  <p:oleObj name="Acrobat Document" showAsIcon="1" r:id="rId5" imgW="906480" imgH="787320" progId="AcroExch.Document.DC">
                    <p:embed/>
                    <p:pic>
                      <p:nvPicPr>
                        <p:cNvPr id="3" name="Object 2">
                          <a:extLst>
                            <a:ext uri="{FF2B5EF4-FFF2-40B4-BE49-F238E27FC236}">
                              <a16:creationId xmlns:a16="http://schemas.microsoft.com/office/drawing/2014/main" id="{B9A7D9D0-7367-47C0-BD58-84E0482CCFF1}"/>
                            </a:ext>
                          </a:extLst>
                        </p:cNvPr>
                        <p:cNvPicPr/>
                        <p:nvPr/>
                      </p:nvPicPr>
                      <p:blipFill>
                        <a:blip r:embed="rId6"/>
                        <a:stretch>
                          <a:fillRect/>
                        </a:stretch>
                      </p:blipFill>
                      <p:spPr>
                        <a:xfrm>
                          <a:off x="2580628" y="5769225"/>
                          <a:ext cx="906463" cy="7874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0601333-8D78-4EE9-94DB-53CB7114DD36}"/>
                </a:ext>
              </a:extLst>
            </p:cNvPr>
            <p:cNvSpPr txBox="1"/>
            <p:nvPr/>
          </p:nvSpPr>
          <p:spPr>
            <a:xfrm>
              <a:off x="2580628" y="6073158"/>
              <a:ext cx="906462" cy="307777"/>
            </a:xfrm>
            <a:prstGeom prst="rect">
              <a:avLst/>
            </a:prstGeom>
            <a:solidFill>
              <a:schemeClr val="bg1"/>
            </a:solidFill>
          </p:spPr>
          <p:txBody>
            <a:bodyPr wrap="square" rtlCol="0">
              <a:spAutoFit/>
            </a:bodyPr>
            <a:lstStyle/>
            <a:p>
              <a:pPr algn="ctr"/>
              <a:r>
                <a:rPr lang="en-GB" sz="700" dirty="0"/>
                <a:t>Occupational Health guidance</a:t>
              </a:r>
            </a:p>
          </p:txBody>
        </p:sp>
      </p:grpSp>
    </p:spTree>
    <p:extLst>
      <p:ext uri="{BB962C8B-B14F-4D97-AF65-F5344CB8AC3E}">
        <p14:creationId xmlns:p14="http://schemas.microsoft.com/office/powerpoint/2010/main" val="2092330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0BD0C-23B0-4376-8ED7-25C4C70AADDD}"/>
              </a:ext>
            </a:extLst>
          </p:cNvPr>
          <p:cNvSpPr>
            <a:spLocks noGrp="1"/>
          </p:cNvSpPr>
          <p:nvPr>
            <p:ph type="title"/>
          </p:nvPr>
        </p:nvSpPr>
        <p:spPr>
          <a:xfrm>
            <a:off x="295376" y="232044"/>
            <a:ext cx="9537367" cy="611649"/>
          </a:xfrm>
        </p:spPr>
        <p:txBody>
          <a:bodyPr/>
          <a:lstStyle/>
          <a:p>
            <a:r>
              <a:rPr lang="en-GB" dirty="0"/>
              <a:t>Disclosure and Baring Service checks  </a:t>
            </a:r>
          </a:p>
        </p:txBody>
      </p:sp>
      <p:graphicFrame>
        <p:nvGraphicFramePr>
          <p:cNvPr id="7" name="Table 6">
            <a:extLst>
              <a:ext uri="{FF2B5EF4-FFF2-40B4-BE49-F238E27FC236}">
                <a16:creationId xmlns:a16="http://schemas.microsoft.com/office/drawing/2014/main" id="{B6AA94D5-3ABA-4AC0-AADF-FB899B90BE72}"/>
              </a:ext>
            </a:extLst>
          </p:cNvPr>
          <p:cNvGraphicFramePr>
            <a:graphicFrameLocks noGrp="1"/>
          </p:cNvGraphicFramePr>
          <p:nvPr>
            <p:extLst>
              <p:ext uri="{D42A27DB-BD31-4B8C-83A1-F6EECF244321}">
                <p14:modId xmlns:p14="http://schemas.microsoft.com/office/powerpoint/2010/main" val="2620362394"/>
              </p:ext>
            </p:extLst>
          </p:nvPr>
        </p:nvGraphicFramePr>
        <p:xfrm>
          <a:off x="418929" y="1906528"/>
          <a:ext cx="11429619" cy="4282440"/>
        </p:xfrm>
        <a:graphic>
          <a:graphicData uri="http://schemas.openxmlformats.org/drawingml/2006/table">
            <a:tbl>
              <a:tblPr firstRow="1">
                <a:tableStyleId>{5C22544A-7EE6-4342-B048-85BDC9FD1C3A}</a:tableStyleId>
              </a:tblPr>
              <a:tblGrid>
                <a:gridCol w="1912552">
                  <a:extLst>
                    <a:ext uri="{9D8B030D-6E8A-4147-A177-3AD203B41FA5}">
                      <a16:colId xmlns:a16="http://schemas.microsoft.com/office/drawing/2014/main" val="2632812989"/>
                    </a:ext>
                  </a:extLst>
                </a:gridCol>
                <a:gridCol w="9517067">
                  <a:extLst>
                    <a:ext uri="{9D8B030D-6E8A-4147-A177-3AD203B41FA5}">
                      <a16:colId xmlns:a16="http://schemas.microsoft.com/office/drawing/2014/main" val="1649886864"/>
                    </a:ext>
                  </a:extLst>
                </a:gridCol>
              </a:tblGrid>
              <a:tr h="160316">
                <a:tc>
                  <a:txBody>
                    <a:bodyPr/>
                    <a:lstStyle/>
                    <a:p>
                      <a:r>
                        <a:rPr lang="en-GB" sz="1200" dirty="0"/>
                        <a:t>Workforce </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r>
                        <a:rPr lang="en-GB" sz="1200" dirty="0"/>
                        <a:t>DBS guidance </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69185686"/>
                  </a:ext>
                </a:extLst>
              </a:tr>
              <a:tr h="144957">
                <a:tc>
                  <a:txBody>
                    <a:bodyPr/>
                    <a:lstStyle/>
                    <a:p>
                      <a:r>
                        <a:rPr lang="en-GB" sz="1200" b="1" dirty="0"/>
                        <a:t>Healthcare workers already working in the NHS </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marL="171450" lvl="0" indent="-171450" algn="l" defTabSz="914400" rtl="0" eaLnBrk="1" latinLnBrk="0" hangingPunct="1">
                        <a:buFont typeface="Arial" panose="020B0604020202020204" pitchFamily="34" charset="0"/>
                        <a:buChar char="•"/>
                      </a:pPr>
                      <a:r>
                        <a:rPr lang="en-GB" sz="1100" kern="1200" dirty="0">
                          <a:solidFill>
                            <a:schemeClr val="tx1"/>
                          </a:solidFill>
                          <a:effectLst/>
                          <a:latin typeface="+mn-lt"/>
                          <a:ea typeface="+mn-ea"/>
                          <a:cs typeface="+mn-cs"/>
                        </a:rPr>
                        <a:t>Staff who have had a DBS check within the last three years, or are subscribed to the DBS Update Service, do not need to rechecked. </a:t>
                      </a:r>
                    </a:p>
                    <a:p>
                      <a:pPr marL="171450" lvl="0" indent="-171450" algn="l" defTabSz="914400" rtl="0" eaLnBrk="1" latinLnBrk="0" hangingPunct="1">
                        <a:buFont typeface="Arial" panose="020B0604020202020204" pitchFamily="34" charset="0"/>
                        <a:buChar char="•"/>
                      </a:pPr>
                      <a:r>
                        <a:rPr lang="en-GB" sz="1100" kern="1200" dirty="0">
                          <a:solidFill>
                            <a:schemeClr val="tx1"/>
                          </a:solidFill>
                          <a:effectLst/>
                          <a:latin typeface="+mn-lt"/>
                          <a:ea typeface="+mn-ea"/>
                          <a:cs typeface="+mn-cs"/>
                        </a:rPr>
                        <a:t>Where this is not the case, </a:t>
                      </a:r>
                      <a:r>
                        <a:rPr lang="en-GB" sz="1100" kern="1200" dirty="0" err="1">
                          <a:solidFill>
                            <a:schemeClr val="tx1"/>
                          </a:solidFill>
                          <a:effectLst/>
                          <a:latin typeface="+mn-lt"/>
                          <a:ea typeface="+mn-ea"/>
                          <a:cs typeface="+mn-cs"/>
                        </a:rPr>
                        <a:t>eg</a:t>
                      </a:r>
                      <a:r>
                        <a:rPr lang="en-GB" sz="1100" kern="1200" dirty="0">
                          <a:solidFill>
                            <a:schemeClr val="tx1"/>
                          </a:solidFill>
                          <a:effectLst/>
                          <a:latin typeface="+mn-lt"/>
                          <a:ea typeface="+mn-ea"/>
                          <a:cs typeface="+mn-cs"/>
                        </a:rPr>
                        <a:t> the DBS check was carried out more than three years ago, or their original disclosure showed offences that might need to be considered, then consideration must be given as to whether a new check would be required. </a:t>
                      </a:r>
                    </a:p>
                    <a:p>
                      <a:pPr marL="171450" lvl="0" indent="-171450" algn="l" defTabSz="914400" rtl="0" eaLnBrk="1" latinLnBrk="0" hangingPunct="1">
                        <a:buFont typeface="Arial" panose="020B0604020202020204" pitchFamily="34" charset="0"/>
                        <a:buChar char="•"/>
                      </a:pPr>
                      <a:r>
                        <a:rPr lang="en-GB" sz="1100" kern="1200" dirty="0">
                          <a:solidFill>
                            <a:schemeClr val="tx1"/>
                          </a:solidFill>
                          <a:effectLst/>
                          <a:latin typeface="+mn-lt"/>
                          <a:ea typeface="+mn-ea"/>
                          <a:cs typeface="+mn-cs"/>
                        </a:rPr>
                        <a:t>Those newly recruited to the NHS to work in regulated activity will be eligible for a free and fast track check.  </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779984425"/>
                  </a:ext>
                </a:extLst>
              </a:tr>
              <a:tr h="293075">
                <a:tc>
                  <a:txBody>
                    <a:bodyPr/>
                    <a:lstStyle/>
                    <a:p>
                      <a:r>
                        <a:rPr lang="en-GB" sz="1200" b="1" dirty="0"/>
                        <a:t>Deploying individuals through BBS scheme</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marL="171450" lvl="0" indent="-171450" algn="l" defTabSz="914400" rtl="0" eaLnBrk="1" latinLnBrk="0" hangingPunct="1">
                        <a:buFont typeface="Arial" panose="020B0604020202020204" pitchFamily="34" charset="0"/>
                        <a:buChar char="•"/>
                      </a:pPr>
                      <a:r>
                        <a:rPr lang="en-GB" sz="1100" kern="1200" dirty="0">
                          <a:solidFill>
                            <a:schemeClr val="tx1"/>
                          </a:solidFill>
                          <a:effectLst/>
                          <a:latin typeface="+mn-lt"/>
                          <a:ea typeface="+mn-ea"/>
                          <a:cs typeface="+mn-cs"/>
                        </a:rPr>
                        <a:t>Staff from the Bringing Back Scheme who can present a letter issued through the relevant regional team confirming clearances obtained, do not need to be rechecked.   </a:t>
                      </a:r>
                    </a:p>
                    <a:p>
                      <a:pPr marL="171450" lvl="0" indent="-171450" algn="l" defTabSz="914400" rtl="0" eaLnBrk="1" latinLnBrk="0" hangingPunct="1">
                        <a:buFont typeface="Arial" panose="020B0604020202020204" pitchFamily="34" charset="0"/>
                        <a:buChar char="•"/>
                      </a:pPr>
                      <a:r>
                        <a:rPr lang="en-GB" sz="1100" kern="1200" dirty="0">
                          <a:solidFill>
                            <a:schemeClr val="tx1"/>
                          </a:solidFill>
                          <a:effectLst/>
                          <a:latin typeface="+mn-lt"/>
                          <a:ea typeface="+mn-ea"/>
                          <a:cs typeface="+mn-cs"/>
                        </a:rPr>
                        <a:t>DBS clearances must be at the correct level for the work being undertaken. If no criminal record information was declared in their original disclosure, then a further check should not be necessary. </a:t>
                      </a:r>
                    </a:p>
                    <a:p>
                      <a:pPr marL="171450" lvl="0" indent="-171450" algn="l" defTabSz="914400" rtl="0" eaLnBrk="1" latinLnBrk="0" hangingPunct="1">
                        <a:buFont typeface="Arial" panose="020B0604020202020204" pitchFamily="34" charset="0"/>
                        <a:buChar char="•"/>
                      </a:pPr>
                      <a:r>
                        <a:rPr lang="en-GB" sz="1100" kern="1200" dirty="0">
                          <a:solidFill>
                            <a:schemeClr val="tx1"/>
                          </a:solidFill>
                          <a:effectLst/>
                          <a:latin typeface="+mn-lt"/>
                          <a:ea typeface="+mn-ea"/>
                          <a:cs typeface="+mn-cs"/>
                        </a:rPr>
                        <a:t>If there is a trigger for a new check and the staff member will be undertaking regulated activity, they are eligible for a free and fast track check. Other levels of check may be required for different support roles (see note on non-regulated activity below)</a:t>
                      </a:r>
                    </a:p>
                    <a:p>
                      <a:pPr marL="171450" lvl="0" indent="-171450" algn="l" defTabSz="914400" rtl="0" eaLnBrk="1" latinLnBrk="0" hangingPunct="1">
                        <a:buFont typeface="Arial" panose="020B0604020202020204" pitchFamily="34" charset="0"/>
                        <a:buChar char="•"/>
                      </a:pPr>
                      <a:r>
                        <a:rPr lang="en-GB" sz="1100" kern="1200" dirty="0">
                          <a:solidFill>
                            <a:schemeClr val="tx1"/>
                          </a:solidFill>
                          <a:effectLst/>
                          <a:latin typeface="+mn-lt"/>
                          <a:ea typeface="+mn-ea"/>
                          <a:cs typeface="+mn-cs"/>
                        </a:rPr>
                        <a:t>Local trusts may require other pre-employment checks such as requiring individuals to show photographic ID on their first day. This will be clarified locally.  </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065051814"/>
                  </a:ext>
                </a:extLst>
              </a:tr>
              <a:tr h="253998">
                <a:tc>
                  <a:txBody>
                    <a:bodyPr/>
                    <a:lstStyle/>
                    <a:p>
                      <a:r>
                        <a:rPr lang="en-GB" sz="1200" b="1" dirty="0"/>
                        <a:t>Support roles (non-regulated activity) </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marL="171450" lvl="0" indent="-171450" algn="l" defTabSz="914400" rtl="0" eaLnBrk="1" latinLnBrk="0" hangingPunct="1">
                        <a:buFont typeface="Arial" panose="020B0604020202020204" pitchFamily="34" charset="0"/>
                        <a:buChar char="•"/>
                      </a:pPr>
                      <a:r>
                        <a:rPr lang="en-GB" sz="1100" kern="1200" dirty="0">
                          <a:solidFill>
                            <a:schemeClr val="tx1"/>
                          </a:solidFill>
                          <a:effectLst/>
                          <a:latin typeface="+mn-lt"/>
                          <a:ea typeface="+mn-ea"/>
                          <a:cs typeface="+mn-cs"/>
                        </a:rPr>
                        <a:t>Recruitment to non-regulated role may require DBS check. </a:t>
                      </a:r>
                    </a:p>
                    <a:p>
                      <a:pPr marL="171450" lvl="0" indent="-171450" algn="l" defTabSz="914400" rtl="0" eaLnBrk="1" latinLnBrk="0" hangingPunct="1">
                        <a:buFont typeface="Arial" panose="020B0604020202020204" pitchFamily="34" charset="0"/>
                        <a:buChar char="•"/>
                      </a:pPr>
                      <a:r>
                        <a:rPr lang="en-GB" sz="1100" kern="1200" dirty="0">
                          <a:solidFill>
                            <a:schemeClr val="tx1"/>
                          </a:solidFill>
                          <a:effectLst/>
                          <a:latin typeface="+mn-lt"/>
                          <a:ea typeface="+mn-ea"/>
                          <a:cs typeface="+mn-cs"/>
                        </a:rPr>
                        <a:t>Although there is no equivalent fast track service for support roles, provisions are in place to enable them to start work or volunteer under supervision, until their disclosure is received (in line with lead employer processes).</a:t>
                      </a:r>
                    </a:p>
                    <a:p>
                      <a:pPr marL="171450" lvl="0" indent="-171450" algn="l" defTabSz="914400" rtl="0" eaLnBrk="1" latinLnBrk="0" hangingPunct="1">
                        <a:buFont typeface="Arial" panose="020B0604020202020204" pitchFamily="34" charset="0"/>
                        <a:buChar char="•"/>
                      </a:pPr>
                      <a:r>
                        <a:rPr lang="en-GB" sz="1100" kern="1200" dirty="0">
                          <a:solidFill>
                            <a:schemeClr val="tx1"/>
                          </a:solidFill>
                          <a:effectLst/>
                          <a:latin typeface="+mn-lt"/>
                          <a:ea typeface="+mn-ea"/>
                          <a:cs typeface="+mn-cs"/>
                        </a:rPr>
                        <a:t>NHS Employers has produced a guide outlining a range of </a:t>
                      </a:r>
                      <a:r>
                        <a:rPr lang="en-GB" sz="110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role based scenarios</a:t>
                      </a:r>
                      <a:r>
                        <a:rPr lang="en-GB" sz="1100" kern="1200" dirty="0">
                          <a:solidFill>
                            <a:schemeClr val="tx1"/>
                          </a:solidFill>
                          <a:effectLst/>
                          <a:latin typeface="+mn-lt"/>
                          <a:ea typeface="+mn-ea"/>
                          <a:cs typeface="+mn-cs"/>
                        </a:rPr>
                        <a:t> and eligibility for different levels of check.</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877897803"/>
                  </a:ext>
                </a:extLst>
              </a:tr>
              <a:tr h="0">
                <a:tc>
                  <a:txBody>
                    <a:bodyPr/>
                    <a:lstStyle/>
                    <a:p>
                      <a:r>
                        <a:rPr lang="en-GB" sz="1200" b="1" dirty="0"/>
                        <a:t>Recruitment through NHS Professionals </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marL="171450" lvl="0" indent="-171450" algn="l" defTabSz="914400" rtl="0" eaLnBrk="1" latinLnBrk="0" hangingPunct="1">
                        <a:buFont typeface="Arial" panose="020B0604020202020204" pitchFamily="34" charset="0"/>
                        <a:buChar char="•"/>
                      </a:pPr>
                      <a:r>
                        <a:rPr lang="en-GB" sz="1100" kern="1200" dirty="0">
                          <a:solidFill>
                            <a:schemeClr val="tx1"/>
                          </a:solidFill>
                          <a:effectLst/>
                          <a:latin typeface="+mn-lt"/>
                          <a:ea typeface="+mn-ea"/>
                          <a:cs typeface="+mn-cs"/>
                        </a:rPr>
                        <a:t>The national contract requires that all staff and workers recruited by NHS</a:t>
                      </a:r>
                      <a:r>
                        <a:rPr lang="en-GB" sz="1100" kern="1200" baseline="0" dirty="0">
                          <a:solidFill>
                            <a:schemeClr val="tx1"/>
                          </a:solidFill>
                          <a:effectLst/>
                          <a:latin typeface="+mn-lt"/>
                          <a:ea typeface="+mn-ea"/>
                          <a:cs typeface="+mn-cs"/>
                        </a:rPr>
                        <a:t> Professionals will be DBS checked.</a:t>
                      </a:r>
                      <a:endParaRPr lang="en-GB" sz="1100" kern="1200" dirty="0">
                        <a:solidFill>
                          <a:schemeClr val="tx1"/>
                        </a:solidFill>
                        <a:effectLst/>
                        <a:latin typeface="+mn-lt"/>
                        <a:ea typeface="+mn-ea"/>
                        <a:cs typeface="+mn-cs"/>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571764678"/>
                  </a:ext>
                </a:extLst>
              </a:tr>
              <a:tr h="293075">
                <a:tc>
                  <a:txBody>
                    <a:bodyPr/>
                    <a:lstStyle/>
                    <a:p>
                      <a:r>
                        <a:rPr lang="en-GB" sz="1200" b="1" dirty="0"/>
                        <a:t>Volunteers</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tc>
                  <a:txBody>
                    <a:bodyPr/>
                    <a:lstStyle/>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Royal Voluntary Service volunteers</a:t>
                      </a:r>
                      <a:r>
                        <a:rPr lang="en-GB" sz="1100" kern="1200" baseline="0" dirty="0">
                          <a:solidFill>
                            <a:schemeClr val="tx1"/>
                          </a:solidFill>
                          <a:effectLst/>
                          <a:latin typeface="+mn-lt"/>
                          <a:ea typeface="+mn-ea"/>
                          <a:cs typeface="+mn-cs"/>
                        </a:rPr>
                        <a:t> will not be conducting regulated activity and will not be subject to a DBS check.</a:t>
                      </a:r>
                      <a:endParaRPr lang="en-GB"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100" kern="1200" dirty="0">
                          <a:solidFill>
                            <a:schemeClr val="tx1"/>
                          </a:solidFill>
                          <a:effectLst/>
                          <a:latin typeface="+mn-lt"/>
                          <a:ea typeface="+mn-ea"/>
                          <a:cs typeface="+mn-cs"/>
                        </a:rPr>
                        <a:t>St John Ambulance and the Red Cross are likely to have had DBS clearances but assurance will be required.  SJA is contracted to DBS to check their staff.</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579644119"/>
                  </a:ext>
                </a:extLst>
              </a:tr>
            </a:tbl>
          </a:graphicData>
        </a:graphic>
      </p:graphicFrame>
      <p:sp>
        <p:nvSpPr>
          <p:cNvPr id="8" name="Rectangle 7">
            <a:extLst>
              <a:ext uri="{FF2B5EF4-FFF2-40B4-BE49-F238E27FC236}">
                <a16:creationId xmlns:a16="http://schemas.microsoft.com/office/drawing/2014/main" id="{1D460EA1-E518-4835-9369-6C5B7A2EE7AA}"/>
              </a:ext>
            </a:extLst>
          </p:cNvPr>
          <p:cNvSpPr/>
          <p:nvPr/>
        </p:nvSpPr>
        <p:spPr>
          <a:xfrm>
            <a:off x="333113" y="562316"/>
            <a:ext cx="11515435" cy="1169551"/>
          </a:xfrm>
          <a:prstGeom prst="rect">
            <a:avLst/>
          </a:prstGeom>
        </p:spPr>
        <p:txBody>
          <a:bodyPr wrap="square">
            <a:spAutoFit/>
          </a:bodyPr>
          <a:lstStyle/>
          <a:p>
            <a:pPr>
              <a:spcAft>
                <a:spcPts val="0"/>
              </a:spcAft>
            </a:pPr>
            <a:endParaRPr lang="en-GB" sz="1400" b="1" dirty="0">
              <a:latin typeface="Arial" panose="020B0604020202020204" pitchFamily="34" charset="0"/>
              <a:ea typeface="Calibri" panose="020F0502020204030204" pitchFamily="34" charset="0"/>
              <a:cs typeface="Arial" panose="020B0604020202020204" pitchFamily="34" charset="0"/>
            </a:endParaRPr>
          </a:p>
          <a:p>
            <a:r>
              <a:rPr lang="en-GB" sz="1400" dirty="0">
                <a:latin typeface="Arial" panose="020B0604020202020204" pitchFamily="34" charset="0"/>
                <a:ea typeface="Calibri" panose="020F0502020204030204" pitchFamily="34" charset="0"/>
                <a:cs typeface="Arial" panose="020B0604020202020204" pitchFamily="34" charset="0"/>
              </a:rPr>
              <a:t>The DBS free and fast track service is strictly limited to regulated activity and where healthcare is being delivered by a registered healthcare professional, or under the direction or supervision of a registered healthcare professional. Latest advice suggests those administering the vaccine would fall under this definition and would therefore be eligible for a free and fast track DBS. However, the need to obtain a check is dependent on the factors outlined below: </a:t>
            </a:r>
          </a:p>
        </p:txBody>
      </p:sp>
      <p:sp>
        <p:nvSpPr>
          <p:cNvPr id="3" name="Rectangle 2">
            <a:extLst>
              <a:ext uri="{FF2B5EF4-FFF2-40B4-BE49-F238E27FC236}">
                <a16:creationId xmlns:a16="http://schemas.microsoft.com/office/drawing/2014/main" id="{162241BC-F2F5-4773-B314-64FFB6EC2B80}"/>
              </a:ext>
            </a:extLst>
          </p:cNvPr>
          <p:cNvSpPr/>
          <p:nvPr/>
        </p:nvSpPr>
        <p:spPr>
          <a:xfrm>
            <a:off x="295376" y="6014307"/>
            <a:ext cx="11515434" cy="523220"/>
          </a:xfrm>
          <a:prstGeom prst="rect">
            <a:avLst/>
          </a:prstGeom>
        </p:spPr>
        <p:txBody>
          <a:bodyPr wrap="square">
            <a:spAutoFit/>
          </a:bodyPr>
          <a:lstStyle/>
          <a:p>
            <a:pPr>
              <a:spcAft>
                <a:spcPts val="0"/>
              </a:spcAft>
            </a:pPr>
            <a:endParaRPr lang="en-GB" sz="1400"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1400" dirty="0">
                <a:latin typeface="Arial" panose="020B0604020202020204" pitchFamily="34" charset="0"/>
                <a:cs typeface="Arial" panose="020B0604020202020204" pitchFamily="34" charset="0"/>
              </a:rPr>
              <a:t>DBS guidance on COVID-19 </a:t>
            </a:r>
            <a:r>
              <a:rPr lang="en-GB" sz="1400" dirty="0">
                <a:latin typeface="Arial" panose="020B0604020202020204" pitchFamily="34" charset="0"/>
                <a:ea typeface="Calibri" panose="020F0502020204030204" pitchFamily="34" charset="0"/>
                <a:cs typeface="Arial" panose="020B0604020202020204" pitchFamily="34" charset="0"/>
              </a:rPr>
              <a:t>roles which would be eligible for this type of check can be found on </a:t>
            </a:r>
            <a:r>
              <a:rPr lang="en-GB" sz="1400" dirty="0">
                <a:latin typeface="Arial" panose="020B0604020202020204" pitchFamily="34" charset="0"/>
                <a:ea typeface="Calibri" panose="020F0502020204030204" pitchFamily="34" charset="0"/>
                <a:cs typeface="Arial" panose="020B0604020202020204" pitchFamily="34" charset="0"/>
                <a:hlinkClick r:id="rId4"/>
              </a:rPr>
              <a:t>gov.uk</a:t>
            </a:r>
            <a:r>
              <a:rPr lang="en-GB" sz="1400"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481405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5F51CB7-4ACD-4D01-8584-4A0EBEE72480}"/>
              </a:ext>
            </a:extLst>
          </p:cNvPr>
          <p:cNvSpPr/>
          <p:nvPr/>
        </p:nvSpPr>
        <p:spPr>
          <a:xfrm>
            <a:off x="1410329" y="687122"/>
            <a:ext cx="8139112" cy="434204"/>
          </a:xfrm>
          <a:prstGeom prst="rect">
            <a:avLst/>
          </a:prstGeom>
          <a:solidFill>
            <a:srgbClr val="A5A5A5">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0" cap="none" spc="0" normalizeH="0" baseline="0" noProof="0" dirty="0">
                <a:ln>
                  <a:noFill/>
                </a:ln>
                <a:solidFill>
                  <a:prstClr val="white"/>
                </a:solidFill>
                <a:effectLst/>
                <a:uLnTx/>
                <a:uFillTx/>
                <a:ea typeface="+mn-ea"/>
                <a:cs typeface="+mn-cs"/>
              </a:rPr>
              <a:t>National programme</a:t>
            </a:r>
          </a:p>
        </p:txBody>
      </p:sp>
      <p:sp>
        <p:nvSpPr>
          <p:cNvPr id="10" name="Rectangle 9">
            <a:extLst>
              <a:ext uri="{FF2B5EF4-FFF2-40B4-BE49-F238E27FC236}">
                <a16:creationId xmlns:a16="http://schemas.microsoft.com/office/drawing/2014/main" id="{1AF59BAE-C24C-4934-BF8D-768623B8A384}"/>
              </a:ext>
            </a:extLst>
          </p:cNvPr>
          <p:cNvSpPr/>
          <p:nvPr/>
        </p:nvSpPr>
        <p:spPr>
          <a:xfrm>
            <a:off x="1428634" y="5147035"/>
            <a:ext cx="4243935" cy="1616751"/>
          </a:xfrm>
          <a:prstGeom prst="rect">
            <a:avLst/>
          </a:prstGeom>
          <a:noFill/>
          <a:ln w="12700" cap="flat" cmpd="sng" algn="ctr">
            <a:solidFill>
              <a:schemeClr val="accent1">
                <a:shade val="50000"/>
              </a:schemeClr>
            </a:solid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0" dirty="0">
                <a:solidFill>
                  <a:prstClr val="black"/>
                </a:solidFill>
              </a:rPr>
              <a:t>Via MCO contracts</a:t>
            </a:r>
            <a:r>
              <a:rPr kumimoji="0" lang="en-GB" sz="1000" b="1" i="0" u="none" strike="noStrike" kern="0" cap="none" spc="0" normalizeH="0" baseline="0" noProof="0" dirty="0">
                <a:ln>
                  <a:noFill/>
                </a:ln>
                <a:solidFill>
                  <a:prstClr val="black"/>
                </a:solidFill>
                <a:effectLst/>
                <a:uLnTx/>
                <a:uFillTx/>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prstClr val="black"/>
                </a:solidFill>
              </a:rPr>
              <a:t>Anticipate same organisation contracted as both MCO and Lead Employer in each system geography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prstClr val="black"/>
                </a:solidFill>
              </a:rPr>
              <a:t>Two distinct contracts drive different accountabilities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dirty="0">
                <a:solidFill>
                  <a:prstClr val="black"/>
                </a:solidFill>
              </a:rPr>
              <a:t>MCO operates </a:t>
            </a:r>
            <a:r>
              <a:rPr kumimoji="0" lang="en-GB" sz="1000" b="0" i="0" u="sng" strike="noStrike" kern="1200" cap="none" spc="0" normalizeH="0" baseline="0" noProof="0" dirty="0">
                <a:ln>
                  <a:noFill/>
                </a:ln>
                <a:solidFill>
                  <a:prstClr val="black"/>
                </a:solidFill>
                <a:effectLst/>
                <a:uLnTx/>
                <a:uFillTx/>
                <a:ea typeface="+mn-ea"/>
                <a:cs typeface="+mn-cs"/>
              </a:rPr>
              <a:t>Local Workforce Operational Planning Cell</a:t>
            </a:r>
          </a:p>
          <a:p>
            <a:pPr marL="285750" indent="-285750" defTabSz="914400">
              <a:buFont typeface="Arial" panose="020B0604020202020204" pitchFamily="34" charset="0"/>
              <a:buChar char="•"/>
              <a:defRPr/>
            </a:pPr>
            <a:r>
              <a:rPr lang="en-GB" sz="1000" dirty="0">
                <a:solidFill>
                  <a:prstClr val="black"/>
                </a:solidFill>
              </a:rPr>
              <a:t>Seven day a week service centre to be provided for local providers </a:t>
            </a:r>
            <a:endParaRPr kumimoji="0" lang="en-GB" sz="1000" b="0" i="0" strike="noStrike" kern="0" cap="none" spc="0" normalizeH="0" baseline="0" noProof="0" dirty="0">
              <a:ln>
                <a:noFill/>
              </a:ln>
              <a:solidFill>
                <a:prstClr val="black"/>
              </a:solidFill>
              <a:effectLst/>
              <a:uLnTx/>
              <a:uFillTx/>
              <a:ea typeface="+mn-ea"/>
              <a:cs typeface="+mn-cs"/>
            </a:endParaRPr>
          </a:p>
          <a:p>
            <a:pPr marL="285750" lvl="0" indent="-285750" defTabSz="914400">
              <a:buFont typeface="Arial" panose="020B0604020202020204" pitchFamily="34" charset="0"/>
              <a:buChar char="•"/>
              <a:defRPr/>
            </a:pPr>
            <a:r>
              <a:rPr lang="en-GB" sz="1000" kern="0" dirty="0">
                <a:solidFill>
                  <a:prstClr val="black"/>
                </a:solidFill>
              </a:rPr>
              <a:t>Responsible for draw down from national supply chain, invoicing and workforce contracts at system geography level (unless alternative arrangements agreed locally)</a:t>
            </a:r>
          </a:p>
          <a:p>
            <a:pPr marL="285750" indent="-285750" defTabSz="914400">
              <a:buFont typeface="Arial" panose="020B0604020202020204" pitchFamily="34" charset="0"/>
              <a:buChar char="•"/>
              <a:defRPr/>
            </a:pPr>
            <a:r>
              <a:rPr lang="en-GB" sz="1000" kern="0" dirty="0">
                <a:solidFill>
                  <a:prstClr val="black"/>
                </a:solidFill>
              </a:rPr>
              <a:t>Performance reporting across the system and to NHSE&amp;I VOC</a:t>
            </a:r>
          </a:p>
          <a:p>
            <a:pPr marL="285750" lvl="0" indent="-285750" defTabSz="914400">
              <a:buFont typeface="Arial" panose="020B0604020202020204" pitchFamily="34" charset="0"/>
              <a:buChar char="•"/>
              <a:defRPr/>
            </a:pPr>
            <a:endParaRPr kumimoji="0" lang="en-GB" sz="1000" b="0" i="0" u="none" strike="noStrike" kern="0" cap="none" spc="0" normalizeH="0" baseline="0" noProof="0" dirty="0">
              <a:ln>
                <a:noFill/>
              </a:ln>
              <a:solidFill>
                <a:prstClr val="black"/>
              </a:solidFill>
              <a:effectLst/>
              <a:uLnTx/>
              <a:uFillTx/>
              <a:ea typeface="+mn-ea"/>
              <a:cs typeface="+mn-cs"/>
            </a:endParaRPr>
          </a:p>
        </p:txBody>
      </p:sp>
      <p:sp>
        <p:nvSpPr>
          <p:cNvPr id="11" name="Rectangle: Rounded Corners 10">
            <a:extLst>
              <a:ext uri="{FF2B5EF4-FFF2-40B4-BE49-F238E27FC236}">
                <a16:creationId xmlns:a16="http://schemas.microsoft.com/office/drawing/2014/main" id="{46B05921-05EB-45F0-AE3D-43780019CC2D}"/>
              </a:ext>
            </a:extLst>
          </p:cNvPr>
          <p:cNvSpPr/>
          <p:nvPr/>
        </p:nvSpPr>
        <p:spPr>
          <a:xfrm>
            <a:off x="1579463" y="3486976"/>
            <a:ext cx="1403469" cy="737014"/>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ea typeface="+mn-ea"/>
                <a:cs typeface="+mn-cs"/>
              </a:rPr>
              <a:t>Lead Employer</a:t>
            </a:r>
          </a:p>
        </p:txBody>
      </p:sp>
      <p:sp>
        <p:nvSpPr>
          <p:cNvPr id="12" name="Rectangle: Rounded Corners 11">
            <a:extLst>
              <a:ext uri="{FF2B5EF4-FFF2-40B4-BE49-F238E27FC236}">
                <a16:creationId xmlns:a16="http://schemas.microsoft.com/office/drawing/2014/main" id="{D2C0FEAF-32AF-4F0D-9796-855374E22637}"/>
              </a:ext>
            </a:extLst>
          </p:cNvPr>
          <p:cNvSpPr/>
          <p:nvPr/>
        </p:nvSpPr>
        <p:spPr>
          <a:xfrm>
            <a:off x="3617441" y="3486976"/>
            <a:ext cx="1403469" cy="737014"/>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ea typeface="+mn-ea"/>
                <a:cs typeface="+mn-cs"/>
              </a:rPr>
              <a:t>Lead Employer</a:t>
            </a:r>
          </a:p>
        </p:txBody>
      </p:sp>
      <p:sp>
        <p:nvSpPr>
          <p:cNvPr id="13" name="Rectangle: Rounded Corners 12">
            <a:extLst>
              <a:ext uri="{FF2B5EF4-FFF2-40B4-BE49-F238E27FC236}">
                <a16:creationId xmlns:a16="http://schemas.microsoft.com/office/drawing/2014/main" id="{6A5B0C0B-DEF9-4572-841B-DC7E579396A5}"/>
              </a:ext>
            </a:extLst>
          </p:cNvPr>
          <p:cNvSpPr/>
          <p:nvPr/>
        </p:nvSpPr>
        <p:spPr>
          <a:xfrm>
            <a:off x="5655419" y="3486976"/>
            <a:ext cx="1403469" cy="737014"/>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ea typeface="+mn-ea"/>
                <a:cs typeface="+mn-cs"/>
              </a:rPr>
              <a:t>Lead Employer</a:t>
            </a:r>
          </a:p>
        </p:txBody>
      </p:sp>
      <p:sp>
        <p:nvSpPr>
          <p:cNvPr id="14" name="Rectangle: Rounded Corners 13">
            <a:extLst>
              <a:ext uri="{FF2B5EF4-FFF2-40B4-BE49-F238E27FC236}">
                <a16:creationId xmlns:a16="http://schemas.microsoft.com/office/drawing/2014/main" id="{36A40CC8-DC98-4B7E-B608-7B37AEC75C16}"/>
              </a:ext>
            </a:extLst>
          </p:cNvPr>
          <p:cNvSpPr/>
          <p:nvPr/>
        </p:nvSpPr>
        <p:spPr>
          <a:xfrm>
            <a:off x="7693397" y="3486976"/>
            <a:ext cx="1403469" cy="737014"/>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ea typeface="+mn-ea"/>
                <a:cs typeface="+mn-cs"/>
              </a:rPr>
              <a:t>Lead Employer</a:t>
            </a:r>
          </a:p>
        </p:txBody>
      </p:sp>
      <p:sp>
        <p:nvSpPr>
          <p:cNvPr id="22" name="Rectangle 21">
            <a:extLst>
              <a:ext uri="{FF2B5EF4-FFF2-40B4-BE49-F238E27FC236}">
                <a16:creationId xmlns:a16="http://schemas.microsoft.com/office/drawing/2014/main" id="{97095231-2FDA-4A64-B7BF-DB9708A79B74}"/>
              </a:ext>
            </a:extLst>
          </p:cNvPr>
          <p:cNvSpPr/>
          <p:nvPr/>
        </p:nvSpPr>
        <p:spPr>
          <a:xfrm>
            <a:off x="207390" y="2102178"/>
            <a:ext cx="1149890" cy="11936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4546A"/>
                </a:solidFill>
                <a:effectLst/>
                <a:uLnTx/>
                <a:uFillTx/>
                <a:ea typeface="+mn-ea"/>
                <a:cs typeface="+mn-cs"/>
              </a:rPr>
              <a:t>Population accountability – System geography</a:t>
            </a:r>
          </a:p>
        </p:txBody>
      </p:sp>
      <p:sp>
        <p:nvSpPr>
          <p:cNvPr id="23" name="Rectangle 22">
            <a:extLst>
              <a:ext uri="{FF2B5EF4-FFF2-40B4-BE49-F238E27FC236}">
                <a16:creationId xmlns:a16="http://schemas.microsoft.com/office/drawing/2014/main" id="{0CDD14FE-6E6C-4542-B2F5-66475FC994AE}"/>
              </a:ext>
            </a:extLst>
          </p:cNvPr>
          <p:cNvSpPr/>
          <p:nvPr/>
        </p:nvSpPr>
        <p:spPr>
          <a:xfrm>
            <a:off x="207390" y="3486974"/>
            <a:ext cx="1081486" cy="16600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4546A"/>
                </a:solidFill>
              </a:rPr>
              <a:t>Service d</a:t>
            </a:r>
            <a:r>
              <a:rPr kumimoji="0" lang="en-GB" sz="1200" b="0" i="0" u="none" strike="noStrike" kern="1200" cap="none" spc="0" normalizeH="0" baseline="0" noProof="0" dirty="0" err="1">
                <a:ln>
                  <a:noFill/>
                </a:ln>
                <a:solidFill>
                  <a:srgbClr val="44546A"/>
                </a:solidFill>
                <a:effectLst/>
                <a:uLnTx/>
                <a:uFillTx/>
                <a:ea typeface="+mn-ea"/>
                <a:cs typeface="+mn-cs"/>
              </a:rPr>
              <a:t>elivery</a:t>
            </a:r>
            <a:r>
              <a:rPr kumimoji="0" lang="en-GB" sz="1200" b="0" i="0" u="none" strike="noStrike" kern="1200" cap="none" spc="0" normalizeH="0" baseline="0" noProof="0" dirty="0">
                <a:ln>
                  <a:noFill/>
                </a:ln>
                <a:solidFill>
                  <a:srgbClr val="44546A"/>
                </a:solidFill>
                <a:effectLst/>
                <a:uLnTx/>
                <a:uFillTx/>
                <a:ea typeface="+mn-ea"/>
                <a:cs typeface="+mn-cs"/>
              </a:rPr>
              <a:t> </a:t>
            </a:r>
          </a:p>
        </p:txBody>
      </p:sp>
      <p:sp>
        <p:nvSpPr>
          <p:cNvPr id="24" name="Rectangle 23">
            <a:extLst>
              <a:ext uri="{FF2B5EF4-FFF2-40B4-BE49-F238E27FC236}">
                <a16:creationId xmlns:a16="http://schemas.microsoft.com/office/drawing/2014/main" id="{BF0E6328-7DC5-4A60-A6FD-B922073B18E0}"/>
              </a:ext>
            </a:extLst>
          </p:cNvPr>
          <p:cNvSpPr/>
          <p:nvPr/>
        </p:nvSpPr>
        <p:spPr>
          <a:xfrm>
            <a:off x="207390" y="977682"/>
            <a:ext cx="1081486" cy="4430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4546A"/>
                </a:solidFill>
                <a:effectLst/>
                <a:uLnTx/>
                <a:uFillTx/>
                <a:ea typeface="+mn-ea"/>
                <a:cs typeface="+mn-cs"/>
              </a:rPr>
              <a:t>National level</a:t>
            </a:r>
          </a:p>
        </p:txBody>
      </p:sp>
      <p:sp>
        <p:nvSpPr>
          <p:cNvPr id="2" name="Rectangle 1">
            <a:extLst>
              <a:ext uri="{FF2B5EF4-FFF2-40B4-BE49-F238E27FC236}">
                <a16:creationId xmlns:a16="http://schemas.microsoft.com/office/drawing/2014/main" id="{9464E0C3-A010-4DDA-B44F-C9B55B293B20}"/>
              </a:ext>
            </a:extLst>
          </p:cNvPr>
          <p:cNvSpPr/>
          <p:nvPr/>
        </p:nvSpPr>
        <p:spPr>
          <a:xfrm>
            <a:off x="9567749" y="667062"/>
            <a:ext cx="2179084" cy="454263"/>
          </a:xfrm>
          <a:prstGeom prst="rect">
            <a:avLst/>
          </a:prstGeom>
          <a:solidFill>
            <a:srgbClr val="A5A5A5">
              <a:lumMod val="75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0" cap="none" spc="0" normalizeH="0" baseline="0" noProof="0" dirty="0">
                <a:ln>
                  <a:noFill/>
                </a:ln>
                <a:solidFill>
                  <a:prstClr val="white"/>
                </a:solidFill>
                <a:effectLst/>
                <a:uLnTx/>
                <a:uFillTx/>
                <a:ea typeface="+mn-ea"/>
                <a:cs typeface="+mn-cs"/>
              </a:rPr>
              <a:t>Primary Care programme</a:t>
            </a:r>
          </a:p>
        </p:txBody>
      </p:sp>
      <p:sp>
        <p:nvSpPr>
          <p:cNvPr id="3" name="Rectangle: Rounded Corners 2">
            <a:extLst>
              <a:ext uri="{FF2B5EF4-FFF2-40B4-BE49-F238E27FC236}">
                <a16:creationId xmlns:a16="http://schemas.microsoft.com/office/drawing/2014/main" id="{A16B7D26-52EE-4CCC-9484-32999BDF4542}"/>
              </a:ext>
            </a:extLst>
          </p:cNvPr>
          <p:cNvSpPr/>
          <p:nvPr/>
        </p:nvSpPr>
        <p:spPr>
          <a:xfrm>
            <a:off x="1579462" y="2163519"/>
            <a:ext cx="1403469" cy="1193683"/>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ea typeface="+mn-ea"/>
                <a:cs typeface="+mn-cs"/>
              </a:rPr>
              <a:t>Management and Coordination Organisation (MCO)</a:t>
            </a:r>
          </a:p>
        </p:txBody>
      </p:sp>
      <p:sp>
        <p:nvSpPr>
          <p:cNvPr id="4" name="Rectangle 3">
            <a:extLst>
              <a:ext uri="{FF2B5EF4-FFF2-40B4-BE49-F238E27FC236}">
                <a16:creationId xmlns:a16="http://schemas.microsoft.com/office/drawing/2014/main" id="{C124D3E5-79D6-4075-AD47-34ABF3A65ED1}"/>
              </a:ext>
            </a:extLst>
          </p:cNvPr>
          <p:cNvSpPr/>
          <p:nvPr/>
        </p:nvSpPr>
        <p:spPr>
          <a:xfrm>
            <a:off x="207390" y="1485202"/>
            <a:ext cx="1081486" cy="4430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4546A"/>
                </a:solidFill>
                <a:effectLst/>
                <a:uLnTx/>
                <a:uFillTx/>
                <a:ea typeface="+mn-ea"/>
                <a:cs typeface="+mn-cs"/>
              </a:rPr>
              <a:t>Regional level</a:t>
            </a:r>
          </a:p>
        </p:txBody>
      </p:sp>
      <p:sp>
        <p:nvSpPr>
          <p:cNvPr id="5" name="Rectangle: Rounded Corners 4">
            <a:extLst>
              <a:ext uri="{FF2B5EF4-FFF2-40B4-BE49-F238E27FC236}">
                <a16:creationId xmlns:a16="http://schemas.microsoft.com/office/drawing/2014/main" id="{F52669BB-FE7F-41FD-BAEF-43FE81A39B96}"/>
              </a:ext>
            </a:extLst>
          </p:cNvPr>
          <p:cNvSpPr/>
          <p:nvPr/>
        </p:nvSpPr>
        <p:spPr>
          <a:xfrm>
            <a:off x="3617441" y="2160871"/>
            <a:ext cx="1403469" cy="1193683"/>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ea typeface="+mn-ea"/>
                <a:cs typeface="+mn-cs"/>
              </a:rPr>
              <a:t>Management and Coordination Organisation (MCO)</a:t>
            </a:r>
          </a:p>
        </p:txBody>
      </p:sp>
      <p:sp>
        <p:nvSpPr>
          <p:cNvPr id="8" name="Rectangle: Rounded Corners 7">
            <a:extLst>
              <a:ext uri="{FF2B5EF4-FFF2-40B4-BE49-F238E27FC236}">
                <a16:creationId xmlns:a16="http://schemas.microsoft.com/office/drawing/2014/main" id="{C9D6DA45-B159-4CF0-B3E1-EC7A71F584C2}"/>
              </a:ext>
            </a:extLst>
          </p:cNvPr>
          <p:cNvSpPr/>
          <p:nvPr/>
        </p:nvSpPr>
        <p:spPr>
          <a:xfrm>
            <a:off x="5672569" y="2160870"/>
            <a:ext cx="1403469" cy="1193683"/>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ea typeface="+mn-ea"/>
                <a:cs typeface="+mn-cs"/>
              </a:rPr>
              <a:t>Management and Coordination Organisation (MCO)</a:t>
            </a:r>
          </a:p>
        </p:txBody>
      </p:sp>
      <p:sp>
        <p:nvSpPr>
          <p:cNvPr id="9" name="Rectangle: Rounded Corners 8">
            <a:extLst>
              <a:ext uri="{FF2B5EF4-FFF2-40B4-BE49-F238E27FC236}">
                <a16:creationId xmlns:a16="http://schemas.microsoft.com/office/drawing/2014/main" id="{4C9AC2FD-6983-49E6-A598-036F1431EABE}"/>
              </a:ext>
            </a:extLst>
          </p:cNvPr>
          <p:cNvSpPr/>
          <p:nvPr/>
        </p:nvSpPr>
        <p:spPr>
          <a:xfrm>
            <a:off x="7693396" y="2138245"/>
            <a:ext cx="1403469" cy="1193683"/>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ea typeface="+mn-ea"/>
                <a:cs typeface="+mn-cs"/>
              </a:rPr>
              <a:t>Management and Coordination Organisation (MCO)</a:t>
            </a:r>
          </a:p>
        </p:txBody>
      </p:sp>
      <p:sp>
        <p:nvSpPr>
          <p:cNvPr id="15" name="Rectangle: Rounded Corners 14">
            <a:extLst>
              <a:ext uri="{FF2B5EF4-FFF2-40B4-BE49-F238E27FC236}">
                <a16:creationId xmlns:a16="http://schemas.microsoft.com/office/drawing/2014/main" id="{4CCAB691-750B-4962-81C6-EE26E37DF5BD}"/>
              </a:ext>
            </a:extLst>
          </p:cNvPr>
          <p:cNvSpPr/>
          <p:nvPr/>
        </p:nvSpPr>
        <p:spPr>
          <a:xfrm>
            <a:off x="1470403" y="2050258"/>
            <a:ext cx="1625651" cy="235613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31B0F4E2-9116-4D33-A88F-BA9919631E50}"/>
              </a:ext>
            </a:extLst>
          </p:cNvPr>
          <p:cNvSpPr/>
          <p:nvPr/>
        </p:nvSpPr>
        <p:spPr>
          <a:xfrm>
            <a:off x="3506349" y="2040831"/>
            <a:ext cx="1625651" cy="235613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94B95EF1-86BF-43DF-B4AB-5B07803A8B88}"/>
              </a:ext>
            </a:extLst>
          </p:cNvPr>
          <p:cNvSpPr/>
          <p:nvPr/>
        </p:nvSpPr>
        <p:spPr>
          <a:xfrm>
            <a:off x="5561477" y="2040831"/>
            <a:ext cx="1625651" cy="235613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FF1981B2-3167-4FB7-B968-3F7C10A03B00}"/>
              </a:ext>
            </a:extLst>
          </p:cNvPr>
          <p:cNvSpPr/>
          <p:nvPr/>
        </p:nvSpPr>
        <p:spPr>
          <a:xfrm>
            <a:off x="7582304" y="2040831"/>
            <a:ext cx="1625651" cy="2356132"/>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8BA5B333-1B40-41C6-981E-13BAB4CCF5B6}"/>
              </a:ext>
            </a:extLst>
          </p:cNvPr>
          <p:cNvSpPr/>
          <p:nvPr/>
        </p:nvSpPr>
        <p:spPr>
          <a:xfrm>
            <a:off x="3438114" y="4460443"/>
            <a:ext cx="602795" cy="50419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ea typeface="+mn-ea"/>
                <a:cs typeface="+mn-cs"/>
              </a:rPr>
              <a:t>PCN community site</a:t>
            </a:r>
          </a:p>
        </p:txBody>
      </p:sp>
      <p:sp>
        <p:nvSpPr>
          <p:cNvPr id="46" name="Rectangle: Rounded Corners 45">
            <a:extLst>
              <a:ext uri="{FF2B5EF4-FFF2-40B4-BE49-F238E27FC236}">
                <a16:creationId xmlns:a16="http://schemas.microsoft.com/office/drawing/2014/main" id="{9AA15020-DFA0-4E7D-8DF2-FB7CE2507010}"/>
              </a:ext>
            </a:extLst>
          </p:cNvPr>
          <p:cNvSpPr/>
          <p:nvPr/>
        </p:nvSpPr>
        <p:spPr>
          <a:xfrm>
            <a:off x="4077613" y="4460443"/>
            <a:ext cx="602795" cy="50419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ea typeface="+mn-ea"/>
                <a:cs typeface="+mn-cs"/>
              </a:rPr>
              <a:t>PCN community site</a:t>
            </a:r>
          </a:p>
        </p:txBody>
      </p:sp>
      <p:sp>
        <p:nvSpPr>
          <p:cNvPr id="48" name="Rectangle: Rounded Corners 47">
            <a:extLst>
              <a:ext uri="{FF2B5EF4-FFF2-40B4-BE49-F238E27FC236}">
                <a16:creationId xmlns:a16="http://schemas.microsoft.com/office/drawing/2014/main" id="{8312D65D-B94B-4985-93AD-0B8C84715C8F}"/>
              </a:ext>
            </a:extLst>
          </p:cNvPr>
          <p:cNvSpPr/>
          <p:nvPr/>
        </p:nvSpPr>
        <p:spPr>
          <a:xfrm>
            <a:off x="4719512" y="4443910"/>
            <a:ext cx="602795" cy="50419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ea typeface="+mn-ea"/>
                <a:cs typeface="+mn-cs"/>
              </a:rPr>
              <a:t>PCN community site</a:t>
            </a:r>
          </a:p>
        </p:txBody>
      </p:sp>
      <p:sp>
        <p:nvSpPr>
          <p:cNvPr id="52" name="Rectangle: Rounded Corners 51">
            <a:extLst>
              <a:ext uri="{FF2B5EF4-FFF2-40B4-BE49-F238E27FC236}">
                <a16:creationId xmlns:a16="http://schemas.microsoft.com/office/drawing/2014/main" id="{2A1EA23D-B329-4045-B129-D966B9C258C4}"/>
              </a:ext>
            </a:extLst>
          </p:cNvPr>
          <p:cNvSpPr/>
          <p:nvPr/>
        </p:nvSpPr>
        <p:spPr>
          <a:xfrm>
            <a:off x="5476092" y="4433555"/>
            <a:ext cx="602795" cy="50419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ea typeface="+mn-ea"/>
                <a:cs typeface="+mn-cs"/>
              </a:rPr>
              <a:t>PCN community site</a:t>
            </a:r>
          </a:p>
        </p:txBody>
      </p:sp>
      <p:sp>
        <p:nvSpPr>
          <p:cNvPr id="54" name="Rectangle: Rounded Corners 53">
            <a:extLst>
              <a:ext uri="{FF2B5EF4-FFF2-40B4-BE49-F238E27FC236}">
                <a16:creationId xmlns:a16="http://schemas.microsoft.com/office/drawing/2014/main" id="{21236676-019C-41FA-88C5-C4917480F422}"/>
              </a:ext>
            </a:extLst>
          </p:cNvPr>
          <p:cNvSpPr/>
          <p:nvPr/>
        </p:nvSpPr>
        <p:spPr>
          <a:xfrm>
            <a:off x="6115591" y="4433555"/>
            <a:ext cx="602795" cy="50419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ea typeface="+mn-ea"/>
                <a:cs typeface="+mn-cs"/>
              </a:rPr>
              <a:t>PCN community site</a:t>
            </a:r>
          </a:p>
        </p:txBody>
      </p:sp>
      <p:sp>
        <p:nvSpPr>
          <p:cNvPr id="56" name="Rectangle: Rounded Corners 55">
            <a:extLst>
              <a:ext uri="{FF2B5EF4-FFF2-40B4-BE49-F238E27FC236}">
                <a16:creationId xmlns:a16="http://schemas.microsoft.com/office/drawing/2014/main" id="{422D0638-E8CE-4549-95A1-560E466546AE}"/>
              </a:ext>
            </a:extLst>
          </p:cNvPr>
          <p:cNvSpPr/>
          <p:nvPr/>
        </p:nvSpPr>
        <p:spPr>
          <a:xfrm>
            <a:off x="6757490" y="4417022"/>
            <a:ext cx="602795" cy="50419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ea typeface="+mn-ea"/>
                <a:cs typeface="+mn-cs"/>
              </a:rPr>
              <a:t>PCN community site</a:t>
            </a:r>
          </a:p>
        </p:txBody>
      </p:sp>
      <p:sp>
        <p:nvSpPr>
          <p:cNvPr id="58" name="Rectangle: Rounded Corners 57">
            <a:extLst>
              <a:ext uri="{FF2B5EF4-FFF2-40B4-BE49-F238E27FC236}">
                <a16:creationId xmlns:a16="http://schemas.microsoft.com/office/drawing/2014/main" id="{194FB0AB-8047-44F8-B945-EC639E736E2D}"/>
              </a:ext>
            </a:extLst>
          </p:cNvPr>
          <p:cNvSpPr/>
          <p:nvPr/>
        </p:nvSpPr>
        <p:spPr>
          <a:xfrm>
            <a:off x="7519075" y="4417022"/>
            <a:ext cx="602795" cy="50419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ea typeface="+mn-ea"/>
                <a:cs typeface="+mn-cs"/>
              </a:rPr>
              <a:t>PCN community site</a:t>
            </a:r>
          </a:p>
        </p:txBody>
      </p:sp>
      <p:sp>
        <p:nvSpPr>
          <p:cNvPr id="60" name="Rectangle: Rounded Corners 59">
            <a:extLst>
              <a:ext uri="{FF2B5EF4-FFF2-40B4-BE49-F238E27FC236}">
                <a16:creationId xmlns:a16="http://schemas.microsoft.com/office/drawing/2014/main" id="{FC9C4A0E-27BB-4CF0-8E67-165D9AEC6A6A}"/>
              </a:ext>
            </a:extLst>
          </p:cNvPr>
          <p:cNvSpPr/>
          <p:nvPr/>
        </p:nvSpPr>
        <p:spPr>
          <a:xfrm>
            <a:off x="8158574" y="4417022"/>
            <a:ext cx="602795" cy="50419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ea typeface="+mn-ea"/>
                <a:cs typeface="+mn-cs"/>
              </a:rPr>
              <a:t>PCN community site</a:t>
            </a:r>
          </a:p>
        </p:txBody>
      </p:sp>
      <p:sp>
        <p:nvSpPr>
          <p:cNvPr id="62" name="Rectangle: Rounded Corners 61">
            <a:extLst>
              <a:ext uri="{FF2B5EF4-FFF2-40B4-BE49-F238E27FC236}">
                <a16:creationId xmlns:a16="http://schemas.microsoft.com/office/drawing/2014/main" id="{D9963CB6-A1C0-4C5D-8B59-40302927CACD}"/>
              </a:ext>
            </a:extLst>
          </p:cNvPr>
          <p:cNvSpPr/>
          <p:nvPr/>
        </p:nvSpPr>
        <p:spPr>
          <a:xfrm>
            <a:off x="8800473" y="4400489"/>
            <a:ext cx="602795" cy="50419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ea typeface="+mn-ea"/>
                <a:cs typeface="+mn-cs"/>
              </a:rPr>
              <a:t>PCN community site</a:t>
            </a:r>
          </a:p>
        </p:txBody>
      </p:sp>
      <p:sp>
        <p:nvSpPr>
          <p:cNvPr id="64" name="Rectangle: Rounded Corners 63">
            <a:extLst>
              <a:ext uri="{FF2B5EF4-FFF2-40B4-BE49-F238E27FC236}">
                <a16:creationId xmlns:a16="http://schemas.microsoft.com/office/drawing/2014/main" id="{4A0A9BAC-6C65-4B28-9EED-1F1DCD9A26B7}"/>
              </a:ext>
            </a:extLst>
          </p:cNvPr>
          <p:cNvSpPr/>
          <p:nvPr/>
        </p:nvSpPr>
        <p:spPr>
          <a:xfrm>
            <a:off x="1364684" y="4482758"/>
            <a:ext cx="602795" cy="50419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ea typeface="+mn-ea"/>
                <a:cs typeface="+mn-cs"/>
              </a:rPr>
              <a:t>PCN community site</a:t>
            </a:r>
          </a:p>
        </p:txBody>
      </p:sp>
      <p:sp>
        <p:nvSpPr>
          <p:cNvPr id="66" name="Rectangle: Rounded Corners 65">
            <a:extLst>
              <a:ext uri="{FF2B5EF4-FFF2-40B4-BE49-F238E27FC236}">
                <a16:creationId xmlns:a16="http://schemas.microsoft.com/office/drawing/2014/main" id="{7DD02B04-A759-46E7-90BE-C26D586A7661}"/>
              </a:ext>
            </a:extLst>
          </p:cNvPr>
          <p:cNvSpPr/>
          <p:nvPr/>
        </p:nvSpPr>
        <p:spPr>
          <a:xfrm>
            <a:off x="2004183" y="4482758"/>
            <a:ext cx="602795" cy="50419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ea typeface="+mn-ea"/>
                <a:cs typeface="+mn-cs"/>
              </a:rPr>
              <a:t>PCN community site</a:t>
            </a:r>
          </a:p>
        </p:txBody>
      </p:sp>
      <p:sp>
        <p:nvSpPr>
          <p:cNvPr id="68" name="Rectangle: Rounded Corners 67">
            <a:extLst>
              <a:ext uri="{FF2B5EF4-FFF2-40B4-BE49-F238E27FC236}">
                <a16:creationId xmlns:a16="http://schemas.microsoft.com/office/drawing/2014/main" id="{4066123E-9196-4165-A7E4-1A78CAF961EE}"/>
              </a:ext>
            </a:extLst>
          </p:cNvPr>
          <p:cNvSpPr/>
          <p:nvPr/>
        </p:nvSpPr>
        <p:spPr>
          <a:xfrm>
            <a:off x="2646082" y="4466225"/>
            <a:ext cx="602795" cy="504192"/>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ea typeface="+mn-ea"/>
                <a:cs typeface="+mn-cs"/>
              </a:rPr>
              <a:t>PCN community site</a:t>
            </a:r>
          </a:p>
        </p:txBody>
      </p:sp>
      <p:cxnSp>
        <p:nvCxnSpPr>
          <p:cNvPr id="70" name="Straight Connector 69">
            <a:extLst>
              <a:ext uri="{FF2B5EF4-FFF2-40B4-BE49-F238E27FC236}">
                <a16:creationId xmlns:a16="http://schemas.microsoft.com/office/drawing/2014/main" id="{F3FA330A-41D3-4E37-91C5-1F06B9562CE9}"/>
              </a:ext>
            </a:extLst>
          </p:cNvPr>
          <p:cNvCxnSpPr>
            <a:cxnSpLocks/>
          </p:cNvCxnSpPr>
          <p:nvPr/>
        </p:nvCxnSpPr>
        <p:spPr>
          <a:xfrm>
            <a:off x="11746833" y="1309547"/>
            <a:ext cx="0" cy="3425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AB00E5F4-8C08-4EBD-BB11-FD903F0C9B9D}"/>
              </a:ext>
            </a:extLst>
          </p:cNvPr>
          <p:cNvCxnSpPr>
            <a:cxnSpLocks/>
          </p:cNvCxnSpPr>
          <p:nvPr/>
        </p:nvCxnSpPr>
        <p:spPr>
          <a:xfrm flipH="1">
            <a:off x="9545918" y="4733474"/>
            <a:ext cx="2179087" cy="13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436ED30F-FEA7-44FA-861F-174D64790C7C}"/>
              </a:ext>
            </a:extLst>
          </p:cNvPr>
          <p:cNvSpPr/>
          <p:nvPr/>
        </p:nvSpPr>
        <p:spPr>
          <a:xfrm>
            <a:off x="9668109" y="1252406"/>
            <a:ext cx="1965601" cy="3059695"/>
          </a:xfrm>
          <a:prstGeom prst="rect">
            <a:avLst/>
          </a:prstGeom>
          <a:noFill/>
          <a:ln w="12700" cap="flat" cmpd="sng" algn="ctr">
            <a:solidFill>
              <a:schemeClr val="accent1">
                <a:shade val="50000"/>
              </a:schemeClr>
            </a:solid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ea typeface="+mn-ea"/>
                <a:cs typeface="+mn-cs"/>
              </a:rPr>
              <a:t>Via PCN DES sign up</a:t>
            </a:r>
          </a:p>
          <a:p>
            <a:pPr marL="171450" indent="-171450" defTabSz="914400">
              <a:buFont typeface="Arial" panose="020B0604020202020204" pitchFamily="34" charset="0"/>
              <a:buChar char="•"/>
              <a:defRPr/>
            </a:pPr>
            <a:r>
              <a:rPr kumimoji="0" lang="en-GB" sz="900" b="0" i="0" u="none" strike="noStrike" kern="0" cap="none" spc="0" normalizeH="0" baseline="0" noProof="0" dirty="0">
                <a:ln>
                  <a:noFill/>
                </a:ln>
                <a:solidFill>
                  <a:prstClr val="black"/>
                </a:solidFill>
                <a:effectLst/>
                <a:uLnTx/>
                <a:uFillTx/>
                <a:ea typeface="+mn-ea"/>
                <a:cs typeface="+mn-cs"/>
              </a:rPr>
              <a:t>Legal entity (</a:t>
            </a:r>
            <a:r>
              <a:rPr kumimoji="0" lang="en-GB" sz="900" b="0" i="0" u="none" strike="noStrike" kern="0" cap="none" spc="0" normalizeH="0" baseline="0" noProof="0" dirty="0" err="1">
                <a:ln>
                  <a:noFill/>
                </a:ln>
                <a:solidFill>
                  <a:prstClr val="black"/>
                </a:solidFill>
                <a:effectLst/>
                <a:uLnTx/>
                <a:uFillTx/>
                <a:ea typeface="+mn-ea"/>
                <a:cs typeface="+mn-cs"/>
              </a:rPr>
              <a:t>ie</a:t>
            </a:r>
            <a:r>
              <a:rPr kumimoji="0" lang="en-GB" sz="900" b="0" i="0" u="none" strike="noStrike" kern="0" cap="none" spc="0" normalizeH="0" baseline="0" noProof="0" dirty="0">
                <a:ln>
                  <a:noFill/>
                </a:ln>
                <a:solidFill>
                  <a:prstClr val="black"/>
                </a:solidFill>
                <a:effectLst/>
                <a:uLnTx/>
                <a:uFillTx/>
                <a:ea typeface="+mn-ea"/>
                <a:cs typeface="+mn-cs"/>
              </a:rPr>
              <a:t> PCN) providing Clinical Governance</a:t>
            </a:r>
            <a:r>
              <a:rPr lang="en-GB" sz="900" kern="0" dirty="0">
                <a:solidFill>
                  <a:prstClr val="black"/>
                </a:solidFill>
              </a:rPr>
              <a:t> for service delivery </a:t>
            </a:r>
            <a:r>
              <a:rPr kumimoji="0" lang="en-GB" sz="900" b="0" i="0" u="none" strike="noStrike" kern="0" cap="none" spc="0" normalizeH="0" baseline="0" noProof="0" dirty="0">
                <a:ln>
                  <a:noFill/>
                </a:ln>
                <a:solidFill>
                  <a:prstClr val="black"/>
                </a:solidFill>
                <a:effectLst/>
                <a:uLnTx/>
                <a:uFillTx/>
                <a:ea typeface="+mn-ea"/>
                <a:cs typeface="+mn-cs"/>
              </a:rPr>
              <a:t>including incident reporting </a:t>
            </a:r>
          </a:p>
          <a:p>
            <a:pPr marL="171450" lvl="0" indent="-171450" defTabSz="914400">
              <a:buFont typeface="Arial" panose="020B0604020202020204" pitchFamily="34" charset="0"/>
              <a:buChar char="•"/>
              <a:defRPr/>
            </a:pPr>
            <a:r>
              <a:rPr kumimoji="0" lang="en-GB" sz="900" b="0" i="0" u="none" strike="noStrike" kern="0" cap="none" spc="0" normalizeH="0" baseline="0" noProof="0" dirty="0">
                <a:ln>
                  <a:noFill/>
                </a:ln>
                <a:solidFill>
                  <a:prstClr val="black"/>
                </a:solidFill>
                <a:effectLst/>
                <a:uLnTx/>
                <a:uFillTx/>
                <a:ea typeface="+mn-ea"/>
                <a:cs typeface="+mn-cs"/>
              </a:rPr>
              <a:t>Operation of community sites – both NHS and non-NHS</a:t>
            </a:r>
          </a:p>
          <a:p>
            <a:pPr marL="171450" indent="-171450" defTabSz="914400">
              <a:buFont typeface="Arial" panose="020B0604020202020204" pitchFamily="34" charset="0"/>
              <a:buChar char="•"/>
              <a:defRPr/>
            </a:pPr>
            <a:r>
              <a:rPr lang="en-GB" sz="900" kern="0" dirty="0">
                <a:solidFill>
                  <a:prstClr val="black"/>
                </a:solidFill>
              </a:rPr>
              <a:t>Act as a vehicle of workforce - employment and/or honorary contracts; commission in-person training, onboarding and induction, access to national supply chain and workforce contracts and training programme</a:t>
            </a:r>
          </a:p>
          <a:p>
            <a:pPr marL="171450" indent="-171450" defTabSz="914400">
              <a:buFont typeface="Arial" panose="020B0604020202020204" pitchFamily="34" charset="0"/>
              <a:buChar char="•"/>
              <a:defRPr/>
            </a:pPr>
            <a:r>
              <a:rPr lang="en-GB" sz="900" kern="0" dirty="0">
                <a:solidFill>
                  <a:prstClr val="black"/>
                </a:solidFill>
              </a:rPr>
              <a:t>Creation and management of the rostering and staff sharing </a:t>
            </a:r>
          </a:p>
          <a:p>
            <a:pPr marL="171450" lvl="0" indent="-171450" defTabSz="914400">
              <a:buFont typeface="Arial" panose="020B0604020202020204" pitchFamily="34" charset="0"/>
              <a:buChar char="•"/>
              <a:defRPr/>
            </a:pPr>
            <a:r>
              <a:rPr kumimoji="0" lang="en-GB" sz="900" b="0" i="0" u="none" strike="noStrike" kern="0" cap="none" spc="0" normalizeH="0" baseline="0" noProof="0" dirty="0">
                <a:ln>
                  <a:noFill/>
                </a:ln>
                <a:solidFill>
                  <a:prstClr val="black"/>
                </a:solidFill>
                <a:effectLst/>
                <a:uLnTx/>
                <a:uFillTx/>
                <a:ea typeface="+mn-ea"/>
                <a:cs typeface="+mn-cs"/>
              </a:rPr>
              <a:t>Monitored by</a:t>
            </a:r>
            <a:r>
              <a:rPr lang="en-GB" sz="900" kern="0" dirty="0">
                <a:solidFill>
                  <a:prstClr val="black"/>
                </a:solidFill>
              </a:rPr>
              <a:t> MCO to ensure population reach and accountability</a:t>
            </a:r>
            <a:endParaRPr kumimoji="0" lang="en-GB" sz="900" b="0" i="0" u="none" strike="noStrike" kern="0" cap="none" spc="0" normalizeH="0" baseline="0" noProof="0" dirty="0">
              <a:ln>
                <a:noFill/>
              </a:ln>
              <a:solidFill>
                <a:prstClr val="black"/>
              </a:solidFill>
              <a:effectLst/>
              <a:uLnTx/>
              <a:uFillTx/>
              <a:ea typeface="+mn-ea"/>
              <a:cs typeface="+mn-cs"/>
            </a:endParaRPr>
          </a:p>
        </p:txBody>
      </p:sp>
      <p:sp>
        <p:nvSpPr>
          <p:cNvPr id="76" name="Rectangle: Rounded Corners 75">
            <a:extLst>
              <a:ext uri="{FF2B5EF4-FFF2-40B4-BE49-F238E27FC236}">
                <a16:creationId xmlns:a16="http://schemas.microsoft.com/office/drawing/2014/main" id="{78AC0320-F7DE-41CF-B5CC-49279B8D6394}"/>
              </a:ext>
            </a:extLst>
          </p:cNvPr>
          <p:cNvSpPr/>
          <p:nvPr/>
        </p:nvSpPr>
        <p:spPr>
          <a:xfrm>
            <a:off x="1410329" y="1139393"/>
            <a:ext cx="7885965" cy="289073"/>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National Vaccine Oversight Centre (NVOC) operated by NHSE/I Vaccination Programme</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78" name="Rectangle 77">
            <a:extLst>
              <a:ext uri="{FF2B5EF4-FFF2-40B4-BE49-F238E27FC236}">
                <a16:creationId xmlns:a16="http://schemas.microsoft.com/office/drawing/2014/main" id="{4CB707F9-4640-43A9-8C31-D942095662A8}"/>
              </a:ext>
            </a:extLst>
          </p:cNvPr>
          <p:cNvSpPr/>
          <p:nvPr/>
        </p:nvSpPr>
        <p:spPr>
          <a:xfrm>
            <a:off x="5831525" y="5156228"/>
            <a:ext cx="4243935" cy="1227897"/>
          </a:xfrm>
          <a:prstGeom prst="rect">
            <a:avLst/>
          </a:prstGeom>
          <a:noFill/>
          <a:ln w="12700" cap="flat" cmpd="sng" algn="ctr">
            <a:solidFill>
              <a:schemeClr val="accent1">
                <a:shade val="50000"/>
              </a:schemeClr>
            </a:solidFill>
            <a:prstDash val="solid"/>
            <a:miter lim="800000"/>
          </a:ln>
          <a:effectLst/>
        </p:spPr>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0" dirty="0">
                <a:solidFill>
                  <a:prstClr val="black"/>
                </a:solidFill>
              </a:rPr>
              <a:t>Via lead employer contracts</a:t>
            </a:r>
            <a:r>
              <a:rPr kumimoji="0" lang="en-GB" sz="1000" b="1" i="0" u="none" strike="noStrike" kern="0" cap="none" spc="0" normalizeH="0" baseline="0" noProof="0" dirty="0">
                <a:ln>
                  <a:noFill/>
                </a:ln>
                <a:solidFill>
                  <a:prstClr val="black"/>
                </a:solidFill>
                <a:effectLst/>
                <a:uLnTx/>
                <a:uFillTx/>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0" cap="none" spc="0" normalizeH="0" baseline="0" noProof="0" dirty="0">
                <a:ln>
                  <a:noFill/>
                </a:ln>
                <a:solidFill>
                  <a:prstClr val="black"/>
                </a:solidFill>
                <a:effectLst/>
                <a:uLnTx/>
                <a:uFillTx/>
                <a:ea typeface="+mn-ea"/>
                <a:cs typeface="+mn-cs"/>
              </a:rPr>
              <a:t>Legal entity (</a:t>
            </a:r>
            <a:r>
              <a:rPr kumimoji="0" lang="en-GB" sz="1000" b="0" i="0" u="none" strike="noStrike" kern="0" cap="none" spc="0" normalizeH="0" baseline="0" noProof="0" dirty="0" err="1">
                <a:ln>
                  <a:noFill/>
                </a:ln>
                <a:solidFill>
                  <a:prstClr val="black"/>
                </a:solidFill>
                <a:effectLst/>
                <a:uLnTx/>
                <a:uFillTx/>
                <a:ea typeface="+mn-ea"/>
                <a:cs typeface="+mn-cs"/>
              </a:rPr>
              <a:t>ie</a:t>
            </a:r>
            <a:r>
              <a:rPr kumimoji="0" lang="en-GB" sz="1000" b="0" i="0" u="none" strike="noStrike" kern="0" cap="none" spc="0" normalizeH="0" baseline="0" noProof="0" dirty="0">
                <a:ln>
                  <a:noFill/>
                </a:ln>
                <a:solidFill>
                  <a:prstClr val="black"/>
                </a:solidFill>
                <a:effectLst/>
                <a:uLnTx/>
                <a:uFillTx/>
                <a:ea typeface="+mn-ea"/>
                <a:cs typeface="+mn-cs"/>
              </a:rPr>
              <a:t> acute trust) providing clinical governance</a:t>
            </a:r>
            <a:r>
              <a:rPr lang="en-GB" sz="1000" kern="0" dirty="0">
                <a:solidFill>
                  <a:prstClr val="black"/>
                </a:solidFill>
              </a:rPr>
              <a:t> for service delivery </a:t>
            </a:r>
            <a:r>
              <a:rPr kumimoji="0" lang="en-GB" sz="1000" b="0" i="0" u="none" strike="noStrike" kern="0" cap="none" spc="0" normalizeH="0" baseline="0" noProof="0" dirty="0">
                <a:ln>
                  <a:noFill/>
                </a:ln>
                <a:solidFill>
                  <a:prstClr val="black"/>
                </a:solidFill>
                <a:effectLst/>
                <a:uLnTx/>
                <a:uFillTx/>
                <a:ea typeface="+mn-ea"/>
                <a:cs typeface="+mn-cs"/>
              </a:rPr>
              <a:t>including incident reporting </a:t>
            </a:r>
          </a:p>
          <a:p>
            <a:pPr marL="285750" lvl="0" indent="-285750" defTabSz="914400">
              <a:buFont typeface="Arial" panose="020B0604020202020204" pitchFamily="34" charset="0"/>
              <a:buChar char="•"/>
              <a:defRPr/>
            </a:pPr>
            <a:r>
              <a:rPr lang="en-GB" sz="1000" kern="0" dirty="0">
                <a:solidFill>
                  <a:prstClr val="black"/>
                </a:solidFill>
              </a:rPr>
              <a:t>Act as a vehicle of workforce - employment and/or honorary contracts; commission in-person training, onboarding and induction</a:t>
            </a:r>
          </a:p>
          <a:p>
            <a:pPr marL="285750" lvl="0" indent="-285750" defTabSz="914400">
              <a:buFont typeface="Arial" panose="020B0604020202020204" pitchFamily="34" charset="0"/>
              <a:buChar char="•"/>
              <a:defRPr/>
            </a:pPr>
            <a:r>
              <a:rPr lang="en-GB" sz="1000" kern="0" dirty="0">
                <a:solidFill>
                  <a:prstClr val="black"/>
                </a:solidFill>
              </a:rPr>
              <a:t>Creation and management of the rostering and staff sharing </a:t>
            </a:r>
          </a:p>
        </p:txBody>
      </p:sp>
      <p:sp>
        <p:nvSpPr>
          <p:cNvPr id="80" name="Rectangle: Rounded Corners 79">
            <a:extLst>
              <a:ext uri="{FF2B5EF4-FFF2-40B4-BE49-F238E27FC236}">
                <a16:creationId xmlns:a16="http://schemas.microsoft.com/office/drawing/2014/main" id="{BFD44426-9ECB-4346-AF24-58BB5045E900}"/>
              </a:ext>
            </a:extLst>
          </p:cNvPr>
          <p:cNvSpPr/>
          <p:nvPr/>
        </p:nvSpPr>
        <p:spPr>
          <a:xfrm>
            <a:off x="1386170" y="1550320"/>
            <a:ext cx="7885965" cy="249805"/>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GB" sz="1400" b="0" i="0" strike="noStrike" kern="1200" cap="none" spc="0" normalizeH="0" baseline="0" noProof="0" dirty="0">
                <a:ln>
                  <a:noFill/>
                </a:ln>
                <a:solidFill>
                  <a:prstClr val="black"/>
                </a:solidFill>
                <a:effectLst/>
                <a:uLnTx/>
                <a:uFillTx/>
                <a:ea typeface="+mn-ea"/>
                <a:cs typeface="+mn-cs"/>
              </a:rPr>
              <a:t>Regional Vaccine Cell</a:t>
            </a:r>
          </a:p>
        </p:txBody>
      </p:sp>
      <p:sp>
        <p:nvSpPr>
          <p:cNvPr id="40" name="TextBox 39">
            <a:extLst>
              <a:ext uri="{FF2B5EF4-FFF2-40B4-BE49-F238E27FC236}">
                <a16:creationId xmlns:a16="http://schemas.microsoft.com/office/drawing/2014/main" id="{641CC886-52DC-492D-8C3D-8C53A46C5612}"/>
              </a:ext>
            </a:extLst>
          </p:cNvPr>
          <p:cNvSpPr txBox="1"/>
          <p:nvPr/>
        </p:nvSpPr>
        <p:spPr>
          <a:xfrm>
            <a:off x="265766" y="82287"/>
            <a:ext cx="112831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t>There is a regional oversight and assurance of the programme working with management and co-ordination organisations (MCOs) and providers to ensure successful delivery locally</a:t>
            </a:r>
            <a:endParaRPr kumimoji="0" lang="en-GB" sz="1600" b="1"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2177848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Table 2">
            <a:extLst>
              <a:ext uri="{FF2B5EF4-FFF2-40B4-BE49-F238E27FC236}">
                <a16:creationId xmlns:a16="http://schemas.microsoft.com/office/drawing/2014/main" id="{9BF66827-0A59-4B8D-8868-D2FF1C95CCB0}"/>
              </a:ext>
            </a:extLst>
          </p:cNvPr>
          <p:cNvGraphicFramePr>
            <a:graphicFrameLocks noGrp="1"/>
          </p:cNvGraphicFramePr>
          <p:nvPr>
            <p:extLst>
              <p:ext uri="{D42A27DB-BD31-4B8C-83A1-F6EECF244321}">
                <p14:modId xmlns:p14="http://schemas.microsoft.com/office/powerpoint/2010/main" val="2012721803"/>
              </p:ext>
            </p:extLst>
          </p:nvPr>
        </p:nvGraphicFramePr>
        <p:xfrm>
          <a:off x="677062" y="909053"/>
          <a:ext cx="10531281" cy="5279708"/>
        </p:xfrm>
        <a:graphic>
          <a:graphicData uri="http://schemas.openxmlformats.org/drawingml/2006/table">
            <a:tbl>
              <a:tblPr firstRow="1" bandRow="1"/>
              <a:tblGrid>
                <a:gridCol w="446880">
                  <a:extLst>
                    <a:ext uri="{9D8B030D-6E8A-4147-A177-3AD203B41FA5}">
                      <a16:colId xmlns:a16="http://schemas.microsoft.com/office/drawing/2014/main" val="2944510716"/>
                    </a:ext>
                  </a:extLst>
                </a:gridCol>
                <a:gridCol w="1838371">
                  <a:extLst>
                    <a:ext uri="{9D8B030D-6E8A-4147-A177-3AD203B41FA5}">
                      <a16:colId xmlns:a16="http://schemas.microsoft.com/office/drawing/2014/main" val="923776833"/>
                    </a:ext>
                  </a:extLst>
                </a:gridCol>
                <a:gridCol w="1977642">
                  <a:extLst>
                    <a:ext uri="{9D8B030D-6E8A-4147-A177-3AD203B41FA5}">
                      <a16:colId xmlns:a16="http://schemas.microsoft.com/office/drawing/2014/main" val="2600902210"/>
                    </a:ext>
                  </a:extLst>
                </a:gridCol>
                <a:gridCol w="2089059">
                  <a:extLst>
                    <a:ext uri="{9D8B030D-6E8A-4147-A177-3AD203B41FA5}">
                      <a16:colId xmlns:a16="http://schemas.microsoft.com/office/drawing/2014/main" val="1846514976"/>
                    </a:ext>
                  </a:extLst>
                </a:gridCol>
                <a:gridCol w="2098342">
                  <a:extLst>
                    <a:ext uri="{9D8B030D-6E8A-4147-A177-3AD203B41FA5}">
                      <a16:colId xmlns:a16="http://schemas.microsoft.com/office/drawing/2014/main" val="618810952"/>
                    </a:ext>
                  </a:extLst>
                </a:gridCol>
                <a:gridCol w="2080987">
                  <a:extLst>
                    <a:ext uri="{9D8B030D-6E8A-4147-A177-3AD203B41FA5}">
                      <a16:colId xmlns:a16="http://schemas.microsoft.com/office/drawing/2014/main" val="804165531"/>
                    </a:ext>
                  </a:extLst>
                </a:gridCol>
              </a:tblGrid>
              <a:tr h="54627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650" dirty="0">
                          <a:solidFill>
                            <a:schemeClr val="tx1"/>
                          </a:solidFill>
                          <a:latin typeface="+mn-lt"/>
                        </a:rPr>
                        <a:t>Level/ activity</a:t>
                      </a:r>
                    </a:p>
                  </a:txBody>
                  <a:tcPr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1B6E6">
                        <a:lumMod val="20000"/>
                        <a:lumOff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650" dirty="0">
                          <a:solidFill>
                            <a:schemeClr val="tx1"/>
                          </a:solidFill>
                          <a:latin typeface="+mn-lt"/>
                        </a:rPr>
                        <a:t>National Vaccination Oversight Centre (NVOC)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1B6E6">
                        <a:lumMod val="20000"/>
                        <a:lumOff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650" b="1" kern="1200" dirty="0">
                          <a:solidFill>
                            <a:schemeClr val="dk1"/>
                          </a:solidFill>
                          <a:latin typeface="+mn-lt"/>
                          <a:ea typeface="+mn-ea"/>
                          <a:cs typeface="+mn-cs"/>
                        </a:rPr>
                        <a:t> Regional Vaccination Cell – Workforce Workstream </a:t>
                      </a:r>
                      <a:endParaRPr lang="en-GB" sz="650" b="1"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1B6E6">
                        <a:lumMod val="20000"/>
                        <a:lumOff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algn="ctr" defTabSz="914400" rtl="0" eaLnBrk="1" latinLnBrk="0" hangingPunct="1"/>
                      <a:r>
                        <a:rPr lang="en-GB" sz="650" b="1" kern="1200" dirty="0">
                          <a:solidFill>
                            <a:schemeClr val="tx1"/>
                          </a:solidFill>
                          <a:effectLst/>
                          <a:latin typeface="+mn-lt"/>
                          <a:ea typeface="+mn-ea"/>
                          <a:cs typeface="+mn-cs"/>
                        </a:rPr>
                        <a:t>Management and Co-ordination Organisation (MCO)*</a:t>
                      </a:r>
                    </a:p>
                    <a:p>
                      <a:pPr marL="0" algn="ctr" defTabSz="914400" rtl="0" eaLnBrk="1" latinLnBrk="0" hangingPunct="1"/>
                      <a:r>
                        <a:rPr lang="en-GB" sz="650" b="1" kern="1200" dirty="0">
                          <a:solidFill>
                            <a:schemeClr val="tx1"/>
                          </a:solidFill>
                          <a:latin typeface="+mn-lt"/>
                          <a:ea typeface="+mn-ea"/>
                          <a:cs typeface="+mn-cs"/>
                        </a:rPr>
                        <a:t>(Management and Co-ordination of COVID-19 vaccination programme at ICS level)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1B6E6">
                        <a:lumMod val="20000"/>
                        <a:lumOff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50" b="1" kern="1200" dirty="0">
                          <a:solidFill>
                            <a:schemeClr val="tx1"/>
                          </a:solidFill>
                          <a:latin typeface="+mn-lt"/>
                          <a:ea typeface="+mn-ea"/>
                          <a:cs typeface="+mn-cs"/>
                        </a:rPr>
                        <a:t>Lead Employer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50" b="1" kern="1200" dirty="0">
                          <a:solidFill>
                            <a:schemeClr val="tx1"/>
                          </a:solidFill>
                          <a:latin typeface="+mn-lt"/>
                          <a:ea typeface="+mn-ea"/>
                          <a:cs typeface="+mn-cs"/>
                        </a:rPr>
                        <a:t>(COVID-19 Roving Model and COVID-19 Large Scale and Community Model)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1B6E6">
                        <a:lumMod val="20000"/>
                        <a:lumOff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650" dirty="0">
                          <a:solidFill>
                            <a:schemeClr val="tx1"/>
                          </a:solidFill>
                          <a:latin typeface="+mn-lt"/>
                        </a:rPr>
                        <a:t>Other Providers (PCNs and Trusts)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1B6E6">
                        <a:lumMod val="20000"/>
                        <a:lumOff val="80000"/>
                      </a:srgbClr>
                    </a:solidFill>
                  </a:tcPr>
                </a:tc>
                <a:extLst>
                  <a:ext uri="{0D108BD9-81ED-4DB2-BD59-A6C34878D82A}">
                    <a16:rowId xmlns:a16="http://schemas.microsoft.com/office/drawing/2014/main" val="622668518"/>
                  </a:ext>
                </a:extLst>
              </a:tr>
              <a:tr h="8791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650" dirty="0">
                          <a:solidFill>
                            <a:schemeClr val="tx1"/>
                          </a:solidFill>
                          <a:latin typeface="+mn-lt"/>
                        </a:rPr>
                        <a:t>Accountability and responsibility</a:t>
                      </a:r>
                    </a:p>
                  </a:txBody>
                  <a:tcPr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1B6E6">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dirty="0">
                          <a:latin typeface="+mn-lt"/>
                        </a:rPr>
                        <a:t>Accountable to National </a:t>
                      </a:r>
                      <a:r>
                        <a:rPr lang="en-GB" sz="650" b="0" kern="1200" dirty="0">
                          <a:solidFill>
                            <a:schemeClr val="dk1"/>
                          </a:solidFill>
                          <a:latin typeface="+mn-lt"/>
                          <a:ea typeface="+mn-ea"/>
                          <a:cs typeface="+mn-cs"/>
                        </a:rPr>
                        <a:t>COVID-19 Vaccination Board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dirty="0">
                          <a:latin typeface="+mn-lt"/>
                        </a:rPr>
                        <a:t>Responsible for national oversight of the </a:t>
                      </a:r>
                      <a:r>
                        <a:rPr lang="en-GB" sz="650" b="0" kern="1200" dirty="0">
                          <a:solidFill>
                            <a:schemeClr val="dk1"/>
                          </a:solidFill>
                          <a:latin typeface="+mn-lt"/>
                          <a:ea typeface="+mn-ea"/>
                          <a:cs typeface="+mn-cs"/>
                        </a:rPr>
                        <a:t>COVID-19 Vaccination Programme </a:t>
                      </a:r>
                      <a:endParaRPr lang="en-US" sz="650" b="0" kern="1200" dirty="0">
                        <a:solidFill>
                          <a:schemeClr val="dk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kern="1200" dirty="0">
                          <a:solidFill>
                            <a:schemeClr val="dk1"/>
                          </a:solidFill>
                          <a:latin typeface="+mn-lt"/>
                          <a:ea typeface="+mn-ea"/>
                          <a:cs typeface="+mn-cs"/>
                        </a:rPr>
                        <a:t>Accountable to the National Vaccination Oversight Centre (VOC)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kern="1200" dirty="0">
                          <a:solidFill>
                            <a:schemeClr val="dk1"/>
                          </a:solidFill>
                          <a:latin typeface="+mn-lt"/>
                          <a:ea typeface="+mn-ea"/>
                          <a:cs typeface="+mn-cs"/>
                        </a:rPr>
                        <a:t>Responsible for regional oversight and assurance of workforce elements of </a:t>
                      </a:r>
                      <a:r>
                        <a:rPr lang="en-GB" sz="650" b="0" kern="1200" dirty="0">
                          <a:solidFill>
                            <a:schemeClr val="dk1"/>
                          </a:solidFill>
                          <a:latin typeface="+mn-lt"/>
                          <a:ea typeface="+mn-ea"/>
                          <a:cs typeface="+mn-cs"/>
                        </a:rPr>
                        <a:t>COVID-19 Vaccination Programme </a:t>
                      </a:r>
                      <a:endParaRPr lang="en-US" sz="650" b="0" kern="1200" dirty="0">
                        <a:solidFill>
                          <a:schemeClr val="dk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b="0" kern="1200" dirty="0">
                          <a:solidFill>
                            <a:schemeClr val="dk1"/>
                          </a:solidFill>
                          <a:latin typeface="+mn-lt"/>
                          <a:ea typeface="+mn-ea"/>
                          <a:cs typeface="+mn-cs"/>
                        </a:rPr>
                        <a:t>Accountable </a:t>
                      </a:r>
                      <a:r>
                        <a:rPr lang="en-US" sz="650" b="0" kern="1200" dirty="0">
                          <a:solidFill>
                            <a:schemeClr val="dk1"/>
                          </a:solidFill>
                          <a:latin typeface="+mn-lt"/>
                          <a:ea typeface="+mn-ea"/>
                          <a:cs typeface="+mn-cs"/>
                        </a:rPr>
                        <a:t>to Regional Vaccination Cell Board via contracted services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kern="1200" dirty="0">
                          <a:solidFill>
                            <a:schemeClr val="dk1"/>
                          </a:solidFill>
                          <a:latin typeface="+mn-lt"/>
                          <a:ea typeface="+mn-ea"/>
                          <a:cs typeface="+mn-cs"/>
                        </a:rPr>
                        <a:t>Responsible for delivery of workforce elements of </a:t>
                      </a:r>
                      <a:r>
                        <a:rPr lang="en-GB" sz="650" b="0" kern="1200" dirty="0">
                          <a:solidFill>
                            <a:schemeClr val="dk1"/>
                          </a:solidFill>
                          <a:latin typeface="+mn-lt"/>
                          <a:ea typeface="+mn-ea"/>
                          <a:cs typeface="+mn-cs"/>
                        </a:rPr>
                        <a:t>Management and Co-ordination of COVID-19 vaccination programme at STP level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kern="1200" dirty="0">
                          <a:solidFill>
                            <a:schemeClr val="dk1"/>
                          </a:solidFill>
                          <a:latin typeface="+mn-lt"/>
                          <a:ea typeface="+mn-ea"/>
                          <a:cs typeface="+mn-cs"/>
                        </a:rPr>
                        <a:t>Accountable to </a:t>
                      </a:r>
                      <a:r>
                        <a:rPr lang="en-GB" sz="650" b="0" kern="1200" dirty="0">
                          <a:solidFill>
                            <a:schemeClr val="dk1"/>
                          </a:solidFill>
                          <a:latin typeface="+mn-lt"/>
                          <a:ea typeface="+mn-ea"/>
                          <a:cs typeface="+mn-cs"/>
                        </a:rPr>
                        <a:t>Management and Co-ordination of COVID-19 vaccination programme at STP level)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kern="1200" dirty="0">
                          <a:solidFill>
                            <a:schemeClr val="dk1"/>
                          </a:solidFill>
                          <a:latin typeface="+mn-lt"/>
                          <a:ea typeface="+mn-ea"/>
                          <a:cs typeface="+mn-cs"/>
                        </a:rPr>
                        <a:t>Responsible for delivery of workforce elements of </a:t>
                      </a:r>
                      <a:r>
                        <a:rPr lang="en-GB" sz="650" b="0" kern="1200" dirty="0">
                          <a:solidFill>
                            <a:schemeClr val="dk1"/>
                          </a:solidFill>
                          <a:latin typeface="+mn-lt"/>
                          <a:ea typeface="+mn-ea"/>
                          <a:cs typeface="+mn-cs"/>
                        </a:rPr>
                        <a:t>COVID-19 Vaccination Centres, Hospital Hubs and Local Vaccination Centres. </a:t>
                      </a:r>
                      <a:endParaRPr lang="en-US" sz="650" b="0" kern="1200" dirty="0">
                        <a:solidFill>
                          <a:schemeClr val="dk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kern="1200" dirty="0">
                          <a:solidFill>
                            <a:schemeClr val="dk1"/>
                          </a:solidFill>
                          <a:latin typeface="+mn-lt"/>
                          <a:ea typeface="+mn-ea"/>
                          <a:cs typeface="+mn-cs"/>
                        </a:rPr>
                        <a:t>Accountable to MCO via contracted services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kern="1200" dirty="0">
                          <a:solidFill>
                            <a:schemeClr val="dk1"/>
                          </a:solidFill>
                          <a:latin typeface="+mn-lt"/>
                          <a:ea typeface="+mn-ea"/>
                          <a:cs typeface="+mn-cs"/>
                        </a:rPr>
                        <a:t>Responsible for delivery of workforce elements of PCNs through enhanced service contracts (PCNs) and vaccination of on staff (NHS Trusts and PCNs)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650" b="0" kern="1200" dirty="0">
                        <a:solidFill>
                          <a:schemeClr val="dk1"/>
                        </a:solidFill>
                        <a:latin typeface="+mn-lt"/>
                        <a:ea typeface="+mn-ea"/>
                        <a:cs typeface="+mn-cs"/>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41046928"/>
                  </a:ext>
                </a:extLst>
              </a:tr>
              <a:tr h="76819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650" dirty="0">
                          <a:solidFill>
                            <a:schemeClr val="tx1"/>
                          </a:solidFill>
                          <a:latin typeface="+mn-lt"/>
                        </a:rPr>
                        <a:t>Oversight and assurance</a:t>
                      </a:r>
                    </a:p>
                  </a:txBody>
                  <a:tcPr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1B6E6">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lgn="l">
                        <a:buFontTx/>
                        <a:buChar char="-"/>
                      </a:pPr>
                      <a:r>
                        <a:rPr lang="en-GB" sz="650" dirty="0">
                          <a:solidFill>
                            <a:schemeClr val="tx1"/>
                          </a:solidFill>
                          <a:latin typeface="+mn-lt"/>
                        </a:rPr>
                        <a:t>Oversight and assurance of workforce plans at regional level – progress against workforce requirements by staff group and delivery model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650" b="0" i="0" u="none" strike="noStrike" kern="1200" cap="none" spc="0" normalizeH="0" baseline="0" noProof="0" dirty="0">
                          <a:ln>
                            <a:noFill/>
                          </a:ln>
                          <a:solidFill>
                            <a:srgbClr val="000000"/>
                          </a:solidFill>
                          <a:effectLst/>
                          <a:uLnTx/>
                          <a:uFillTx/>
                          <a:latin typeface="Arial" panose="020B0604020202020204"/>
                          <a:ea typeface="+mn-ea"/>
                          <a:cs typeface="+mn-cs"/>
                        </a:rPr>
                        <a:t>Use of the Workforce Planning Tool to understand capacity vs demand </a:t>
                      </a:r>
                      <a:endParaRPr lang="en-GB" sz="650" dirty="0">
                        <a:solidFill>
                          <a:schemeClr val="tx1"/>
                        </a:solidFill>
                        <a:latin typeface="+mn-lt"/>
                      </a:endParaRPr>
                    </a:p>
                    <a:p>
                      <a:pPr marL="171450" indent="-171450" algn="l">
                        <a:buFontTx/>
                        <a:buChar char="-"/>
                      </a:pPr>
                      <a:endParaRPr lang="en-GB" sz="650" dirty="0">
                        <a:solidFill>
                          <a:schemeClr val="tx1"/>
                        </a:solidFill>
                        <a:latin typeface="+mn-lt"/>
                      </a:endParaRPr>
                    </a:p>
                    <a:p>
                      <a:pPr algn="l"/>
                      <a:endParaRPr lang="en-GB" sz="65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Oversight and assurance of workforce plans at each MCO and regional level – progress against workforce requirements by staff group and delivery model**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650" b="0" i="0" u="none" strike="noStrike" kern="1200" cap="none" spc="0" normalizeH="0" baseline="0" noProof="0" dirty="0">
                          <a:ln>
                            <a:noFill/>
                          </a:ln>
                          <a:solidFill>
                            <a:srgbClr val="000000"/>
                          </a:solidFill>
                          <a:effectLst/>
                          <a:uLnTx/>
                          <a:uFillTx/>
                          <a:latin typeface="Arial" panose="020B0604020202020204"/>
                          <a:ea typeface="+mn-ea"/>
                          <a:cs typeface="+mn-cs"/>
                        </a:rPr>
                        <a:t>Use of the Workforce Planning Tool to understand capacity vs demand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65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Co-ordination of workforce plans within ICS – progress against workforce requirements </a:t>
                      </a:r>
                      <a:r>
                        <a:rPr lang="en-US" sz="650" dirty="0">
                          <a:latin typeface="+mn-lt"/>
                        </a:rPr>
                        <a:t>of lead employers and PCNs across all delivery models**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dirty="0">
                          <a:latin typeface="+mn-lt"/>
                        </a:rPr>
                        <a:t>Use of the Workforce Planning Tool to understand capacity vs demand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Monitoring progress of workforce plans within own contracted delivery models - progress against workforce requirements at individual level per delivery model through existing workforce, </a:t>
                      </a:r>
                      <a:r>
                        <a:rPr lang="en-GB" sz="650" kern="1200" dirty="0">
                          <a:solidFill>
                            <a:schemeClr val="dk1"/>
                          </a:solidFill>
                          <a:effectLst/>
                          <a:latin typeface="+mn-lt"/>
                          <a:ea typeface="+mn-ea"/>
                          <a:cs typeface="+mn-cs"/>
                        </a:rPr>
                        <a:t>national contract call off and local recruitment***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kern="1200" dirty="0">
                          <a:solidFill>
                            <a:schemeClr val="dk1"/>
                          </a:solidFill>
                          <a:effectLst/>
                          <a:latin typeface="+mn-lt"/>
                          <a:ea typeface="+mn-ea"/>
                          <a:cs typeface="+mn-cs"/>
                        </a:rPr>
                        <a:t>Responsible for maintaining the Workforce Planning Tool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Monitoring progress of workforce plans within own contracted delivery models -  progress against workforce requirements at individual level per delivery model through existing workforce, </a:t>
                      </a:r>
                      <a:r>
                        <a:rPr lang="en-GB" sz="650" kern="1200" dirty="0">
                          <a:solidFill>
                            <a:schemeClr val="dk1"/>
                          </a:solidFill>
                          <a:effectLst/>
                          <a:latin typeface="+mn-lt"/>
                          <a:ea typeface="+mn-ea"/>
                          <a:cs typeface="+mn-cs"/>
                        </a:rPr>
                        <a:t>national contract call off and local recruitment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kern="1200" dirty="0">
                          <a:solidFill>
                            <a:schemeClr val="dk1"/>
                          </a:solidFill>
                          <a:effectLst/>
                          <a:latin typeface="+mn-lt"/>
                          <a:ea typeface="+mn-ea"/>
                          <a:cs typeface="+mn-cs"/>
                        </a:rPr>
                        <a:t>Inputting into the workforce planning tool at least weekly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32284686"/>
                  </a:ext>
                </a:extLst>
              </a:tr>
              <a:tr h="99011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650" dirty="0">
                          <a:solidFill>
                            <a:schemeClr val="tx1"/>
                          </a:solidFill>
                          <a:latin typeface="+mn-lt"/>
                        </a:rPr>
                        <a:t>Workforce planning </a:t>
                      </a:r>
                    </a:p>
                  </a:txBody>
                  <a:tcPr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1B6E6">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lgn="l">
                        <a:buFontTx/>
                        <a:buChar char="-"/>
                      </a:pPr>
                      <a:r>
                        <a:rPr lang="en-GB" sz="650" dirty="0">
                          <a:solidFill>
                            <a:schemeClr val="tx1"/>
                          </a:solidFill>
                          <a:latin typeface="+mn-lt"/>
                        </a:rPr>
                        <a:t>Modelling of population, delivery models and workforce requirements at regional level </a:t>
                      </a:r>
                    </a:p>
                    <a:p>
                      <a:pPr marL="171450" indent="-171450" algn="l">
                        <a:buFontTx/>
                        <a:buChar char="-"/>
                      </a:pPr>
                      <a:r>
                        <a:rPr lang="en-GB" sz="650" dirty="0">
                          <a:solidFill>
                            <a:schemeClr val="tx1"/>
                          </a:solidFill>
                          <a:latin typeface="+mn-lt"/>
                        </a:rPr>
                        <a:t>Production of standard role descriptions and workforce service specifications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lgn="l">
                        <a:buFontTx/>
                        <a:buChar char="-"/>
                      </a:pPr>
                      <a:r>
                        <a:rPr lang="en-GB" sz="650" dirty="0">
                          <a:solidFill>
                            <a:schemeClr val="tx1"/>
                          </a:solidFill>
                          <a:latin typeface="+mn-lt"/>
                        </a:rPr>
                        <a:t>Support MCO with ICS level modelling of population, delivery models and workforce requirements including Lead Employer and PCN**</a:t>
                      </a:r>
                    </a:p>
                    <a:p>
                      <a:pPr marL="171450" indent="-171450" algn="l">
                        <a:buFontTx/>
                        <a:buChar char="-"/>
                      </a:pPr>
                      <a:r>
                        <a:rPr lang="en-GB" sz="650" dirty="0">
                          <a:solidFill>
                            <a:schemeClr val="tx1"/>
                          </a:solidFill>
                          <a:latin typeface="+mn-lt"/>
                        </a:rPr>
                        <a:t>Sharing of standard role descriptions and workforce service specifications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dirty="0">
                          <a:latin typeface="+mn-lt"/>
                        </a:rPr>
                        <a:t>Overall workforce planning for system with Lead Employers and PCNs to deliver workforce requirements**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dirty="0">
                          <a:latin typeface="+mn-lt"/>
                        </a:rPr>
                        <a:t>Adopt or adapt of </a:t>
                      </a:r>
                      <a:r>
                        <a:rPr lang="en-GB" sz="650" dirty="0">
                          <a:solidFill>
                            <a:schemeClr val="tx1"/>
                          </a:solidFill>
                          <a:latin typeface="+mn-lt"/>
                        </a:rPr>
                        <a:t>standard role descriptions and workforce service specifications</a:t>
                      </a:r>
                      <a:endParaRPr lang="en-US" sz="65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65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dirty="0">
                          <a:latin typeface="+mn-lt"/>
                        </a:rPr>
                        <a:t>Workforce planning for Vaccination </a:t>
                      </a:r>
                      <a:r>
                        <a:rPr lang="en-US" sz="650" dirty="0" err="1">
                          <a:latin typeface="+mn-lt"/>
                        </a:rPr>
                        <a:t>Centres</a:t>
                      </a:r>
                      <a:r>
                        <a:rPr lang="en-US" sz="650" dirty="0">
                          <a:latin typeface="+mn-lt"/>
                        </a:rPr>
                        <a:t>, Hospital Hubs and Local Vaccination </a:t>
                      </a:r>
                      <a:r>
                        <a:rPr lang="en-US" sz="650" dirty="0" err="1">
                          <a:latin typeface="+mn-lt"/>
                        </a:rPr>
                        <a:t>Centres</a:t>
                      </a:r>
                      <a:r>
                        <a:rPr lang="en-US" sz="650" dirty="0">
                          <a:latin typeface="+mn-lt"/>
                        </a:rPr>
                        <a:t> </a:t>
                      </a:r>
                      <a:r>
                        <a:rPr lang="en-GB" sz="650" dirty="0">
                          <a:solidFill>
                            <a:schemeClr val="tx1"/>
                          </a:solidFill>
                          <a:latin typeface="+mn-lt"/>
                        </a:rPr>
                        <a:t>– current workforce, workforce required, workforce gap and plan </a:t>
                      </a:r>
                      <a:r>
                        <a:rPr lang="en-US" sz="650" dirty="0">
                          <a:latin typeface="+mn-lt"/>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dirty="0">
                          <a:latin typeface="+mn-lt"/>
                        </a:rPr>
                        <a:t>Adopt or adapt of </a:t>
                      </a:r>
                      <a:r>
                        <a:rPr lang="en-GB" sz="650" dirty="0">
                          <a:solidFill>
                            <a:schemeClr val="tx1"/>
                          </a:solidFill>
                          <a:latin typeface="+mn-lt"/>
                        </a:rPr>
                        <a:t>standard role descriptions and workforce service specifications</a:t>
                      </a:r>
                      <a:endParaRPr lang="en-US" sz="650" dirty="0">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lgn="l">
                        <a:buFontTx/>
                        <a:buChar char="-"/>
                      </a:pPr>
                      <a:r>
                        <a:rPr lang="en-GB" sz="650" dirty="0">
                          <a:solidFill>
                            <a:schemeClr val="tx1"/>
                          </a:solidFill>
                          <a:latin typeface="+mn-lt"/>
                        </a:rPr>
                        <a:t>Planning of own workforce requirements to vaccinate own staff – current workforce, workforce required, workforce gap and plan (PCN and Trusts) </a:t>
                      </a:r>
                    </a:p>
                    <a:p>
                      <a:pPr marL="171450" indent="-171450" algn="l">
                        <a:buFontTx/>
                        <a:buChar char="-"/>
                      </a:pPr>
                      <a:r>
                        <a:rPr lang="en-GB" sz="650" dirty="0">
                          <a:solidFill>
                            <a:schemeClr val="tx1"/>
                          </a:solidFill>
                          <a:latin typeface="+mn-lt"/>
                        </a:rPr>
                        <a:t>Planning of own workforce requirements to deliver NHS ES contact – current workforce, workforce required, workforce gap and plan (PCN only)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99644948"/>
                  </a:ext>
                </a:extLst>
              </a:tr>
              <a:tr h="99011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650" dirty="0">
                          <a:solidFill>
                            <a:schemeClr val="tx1"/>
                          </a:solidFill>
                          <a:latin typeface="+mn-lt"/>
                        </a:rPr>
                        <a:t>Workforce supply</a:t>
                      </a:r>
                    </a:p>
                  </a:txBody>
                  <a:tcPr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1B6E6">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lgn="l">
                        <a:buFontTx/>
                        <a:buChar char="-"/>
                      </a:pPr>
                      <a:r>
                        <a:rPr lang="en-GB" sz="650" dirty="0">
                          <a:solidFill>
                            <a:schemeClr val="tx1"/>
                          </a:solidFill>
                          <a:latin typeface="+mn-lt"/>
                        </a:rPr>
                        <a:t>National contracting with NHS Professionals, St John Ambulance, NHS Volunteers and OH providers </a:t>
                      </a:r>
                    </a:p>
                    <a:p>
                      <a:pPr marL="171450" indent="-171450" algn="l">
                        <a:buFontTx/>
                        <a:buChar char="-"/>
                      </a:pPr>
                      <a:r>
                        <a:rPr lang="en-GB" sz="650" dirty="0">
                          <a:solidFill>
                            <a:schemeClr val="tx1"/>
                          </a:solidFill>
                          <a:latin typeface="+mn-lt"/>
                        </a:rPr>
                        <a:t>National recruitment campaigns for clinical and non clinical vaccination workforce</a:t>
                      </a:r>
                    </a:p>
                    <a:p>
                      <a:pPr marL="171450" indent="-171450" algn="l">
                        <a:buFontTx/>
                        <a:buChar char="-"/>
                      </a:pPr>
                      <a:endParaRPr lang="en-GB" sz="65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lgn="l">
                        <a:buFontTx/>
                        <a:buChar char="-"/>
                      </a:pPr>
                      <a:r>
                        <a:rPr lang="en-GB" sz="650" dirty="0">
                          <a:solidFill>
                            <a:schemeClr val="tx1"/>
                          </a:solidFill>
                          <a:latin typeface="+mn-lt"/>
                        </a:rPr>
                        <a:t>Regional link with NHS Professionals, St John Ambulance, NHS Volunteers and OH providers**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Supporting MCOs to ensure NHS Professionals, St John Ambulance, NHS Volunteers and OH providers workforce has </a:t>
                      </a:r>
                      <a:r>
                        <a:rPr lang="en-GB" sz="650" dirty="0">
                          <a:latin typeface="+mn-lt"/>
                        </a:rPr>
                        <a:t>equitable access** </a:t>
                      </a:r>
                      <a:endParaRPr lang="en-GB" sz="65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kern="1200" dirty="0">
                          <a:solidFill>
                            <a:schemeClr val="dk1"/>
                          </a:solidFill>
                          <a:effectLst/>
                          <a:latin typeface="+mn-lt"/>
                          <a:ea typeface="+mn-ea"/>
                          <a:cs typeface="+mn-cs"/>
                        </a:rPr>
                        <a:t>Reallocation of available workforce across providers when gaps arise**</a:t>
                      </a:r>
                      <a:endParaRPr lang="en-GB" sz="650" dirty="0">
                        <a:latin typeface="+mn-lt"/>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latin typeface="+mn-lt"/>
                        </a:rPr>
                        <a:t>System draw down of </a:t>
                      </a:r>
                      <a:r>
                        <a:rPr lang="en-GB" sz="650" dirty="0">
                          <a:solidFill>
                            <a:schemeClr val="tx1"/>
                          </a:solidFill>
                          <a:latin typeface="+mn-lt"/>
                        </a:rPr>
                        <a:t> NHS Professionals, St John Ambulance, NHS Volunteers and OH providers contract**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Access to any supply identified through national campaigns or regionally identified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Local deployment of existing workforce to fulfil own workforce requirements***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Deployment of NHS Professionals, St John Ambulance, NHS Volunteers and OH providers workforce***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Local recruitment and employment of workforce***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Local deployment of workforce to fulfil delivery of own staff vaccinations (PCN and trusts)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Deployment of NHS Professionals, St John Ambulance, NHS Volunteers and OH providers workforce***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Local recruitment and employment of workforce***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6250297"/>
                  </a:ext>
                </a:extLst>
              </a:tr>
              <a:tr h="99011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650" dirty="0">
                          <a:solidFill>
                            <a:schemeClr val="tx1"/>
                          </a:solidFill>
                          <a:latin typeface="+mn-lt"/>
                        </a:rPr>
                        <a:t>Training</a:t>
                      </a:r>
                    </a:p>
                  </a:txBody>
                  <a:tcPr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1B6E6">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Production of Training Needs Analysis and relevant standards against delivery models, workforce roles and workforce service specifications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Production of accessible training products  against delivery models, workforce roles and workforce service specifications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Signpost MCO to TNA, relevant standards and training products against delivery models, workforce roles and workforce service specifications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Support MCO with advice and expertise to develop training delivery plans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Develop system capacity and plans to deliver relevant standards against delivery models, workforce roles and workforce service specifications**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Adopt or adapt accessible training products  against delivery models, workforce roles and workforce service specifications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Access training products  against delivery models, workforce roles and workforce service specifications***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Ensure workforce are trained and complaint with relevant training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65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Access training products  against delivery models, workforce roles and workforce service specifications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650" dirty="0">
                          <a:solidFill>
                            <a:schemeClr val="tx1"/>
                          </a:solidFill>
                          <a:latin typeface="+mn-lt"/>
                        </a:rPr>
                        <a:t>Ensure workforce are trained and complaint with relevant training  </a:t>
                      </a:r>
                    </a:p>
                    <a:p>
                      <a:pPr algn="l"/>
                      <a:endParaRPr lang="en-GB" sz="650" dirty="0">
                        <a:solidFill>
                          <a:schemeClr val="tx1"/>
                        </a:solidFill>
                        <a:latin typeface="+mn-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3469018"/>
                  </a:ext>
                </a:extLst>
              </a:tr>
            </a:tbl>
          </a:graphicData>
        </a:graphic>
      </p:graphicFrame>
      <p:sp>
        <p:nvSpPr>
          <p:cNvPr id="40" name="Rectangle 39">
            <a:extLst>
              <a:ext uri="{FF2B5EF4-FFF2-40B4-BE49-F238E27FC236}">
                <a16:creationId xmlns:a16="http://schemas.microsoft.com/office/drawing/2014/main" id="{F34F63A1-2592-41FE-A51B-58595D02F374}"/>
              </a:ext>
            </a:extLst>
          </p:cNvPr>
          <p:cNvSpPr/>
          <p:nvPr/>
        </p:nvSpPr>
        <p:spPr>
          <a:xfrm>
            <a:off x="1082608" y="6301654"/>
            <a:ext cx="6916084" cy="461665"/>
          </a:xfrm>
          <a:prstGeom prst="rect">
            <a:avLst/>
          </a:prstGeom>
        </p:spPr>
        <p:txBody>
          <a:bodyPr wrap="square">
            <a:spAutoFit/>
          </a:bodyPr>
          <a:lstStyle/>
          <a:p>
            <a:pPr>
              <a:defRPr/>
            </a:pPr>
            <a:r>
              <a:rPr lang="en-GB" sz="800" dirty="0"/>
              <a:t>* MCO and lead employer expected to be contracted as the same organisations in each ICS operating under different service specifications </a:t>
            </a:r>
          </a:p>
          <a:p>
            <a:pPr>
              <a:defRPr/>
            </a:pPr>
            <a:r>
              <a:rPr lang="en-GB" sz="800" dirty="0"/>
              <a:t>**Specified in draft service specification ‘Management and Co-ordination of COVID-19 vaccination programme at STP level’</a:t>
            </a:r>
          </a:p>
          <a:p>
            <a:pPr lvl="0">
              <a:defRPr/>
            </a:pPr>
            <a:r>
              <a:rPr lang="en-GB" sz="800" dirty="0"/>
              <a:t>*** Specified in draft service specifications for ‘COVID-19 Roving Model’ and ‘COVID-19 Large Scale and Community Models’</a:t>
            </a:r>
          </a:p>
        </p:txBody>
      </p:sp>
      <p:sp>
        <p:nvSpPr>
          <p:cNvPr id="5" name="TextBox 4">
            <a:extLst>
              <a:ext uri="{FF2B5EF4-FFF2-40B4-BE49-F238E27FC236}">
                <a16:creationId xmlns:a16="http://schemas.microsoft.com/office/drawing/2014/main" id="{A17B9F39-B4A7-4B7F-905D-8FA9ADE37AA1}"/>
              </a:ext>
            </a:extLst>
          </p:cNvPr>
          <p:cNvSpPr txBox="1"/>
          <p:nvPr/>
        </p:nvSpPr>
        <p:spPr>
          <a:xfrm>
            <a:off x="677062" y="269129"/>
            <a:ext cx="837716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mj-lt"/>
              </a:rPr>
              <a:t>Workforce roles and responsibilities</a:t>
            </a:r>
            <a:endParaRPr kumimoji="0" lang="en-GB" b="1" i="0" u="none" strike="noStrike" kern="1200" cap="none" spc="0" normalizeH="0" baseline="0" noProof="0" dirty="0">
              <a:ln>
                <a:noFill/>
              </a:ln>
              <a:effectLst/>
              <a:uLnTx/>
              <a:uFillTx/>
              <a:latin typeface="+mj-lt"/>
            </a:endParaRPr>
          </a:p>
        </p:txBody>
      </p:sp>
    </p:spTree>
    <p:extLst>
      <p:ext uri="{BB962C8B-B14F-4D97-AF65-F5344CB8AC3E}">
        <p14:creationId xmlns:p14="http://schemas.microsoft.com/office/powerpoint/2010/main" val="3182809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20CB7-EBC5-45E6-B0CE-0EF4A9048ACF}"/>
              </a:ext>
            </a:extLst>
          </p:cNvPr>
          <p:cNvSpPr>
            <a:spLocks noGrp="1"/>
          </p:cNvSpPr>
          <p:nvPr>
            <p:ph type="title"/>
          </p:nvPr>
        </p:nvSpPr>
        <p:spPr>
          <a:xfrm>
            <a:off x="254847" y="313550"/>
            <a:ext cx="9831044" cy="611649"/>
          </a:xfrm>
        </p:spPr>
        <p:txBody>
          <a:bodyPr>
            <a:normAutofit/>
          </a:bodyPr>
          <a:lstStyle/>
          <a:p>
            <a:r>
              <a:rPr lang="en-GB" sz="2400" dirty="0"/>
              <a:t>Lead Employers 21.12.2020 – </a:t>
            </a:r>
          </a:p>
        </p:txBody>
      </p:sp>
      <p:graphicFrame>
        <p:nvGraphicFramePr>
          <p:cNvPr id="3" name="Table 2">
            <a:extLst>
              <a:ext uri="{FF2B5EF4-FFF2-40B4-BE49-F238E27FC236}">
                <a16:creationId xmlns:a16="http://schemas.microsoft.com/office/drawing/2014/main" id="{DB41D3D1-05BB-425D-A535-6206E2A3DC98}"/>
              </a:ext>
            </a:extLst>
          </p:cNvPr>
          <p:cNvGraphicFramePr>
            <a:graphicFrameLocks noGrp="1"/>
          </p:cNvGraphicFramePr>
          <p:nvPr>
            <p:extLst>
              <p:ext uri="{D42A27DB-BD31-4B8C-83A1-F6EECF244321}">
                <p14:modId xmlns:p14="http://schemas.microsoft.com/office/powerpoint/2010/main" val="4107425894"/>
              </p:ext>
            </p:extLst>
          </p:nvPr>
        </p:nvGraphicFramePr>
        <p:xfrm>
          <a:off x="370965" y="1293022"/>
          <a:ext cx="11498480" cy="4611979"/>
        </p:xfrm>
        <a:graphic>
          <a:graphicData uri="http://schemas.openxmlformats.org/drawingml/2006/table">
            <a:tbl>
              <a:tblPr/>
              <a:tblGrid>
                <a:gridCol w="849235">
                  <a:extLst>
                    <a:ext uri="{9D8B030D-6E8A-4147-A177-3AD203B41FA5}">
                      <a16:colId xmlns:a16="http://schemas.microsoft.com/office/drawing/2014/main" val="3444650934"/>
                    </a:ext>
                  </a:extLst>
                </a:gridCol>
                <a:gridCol w="6031257">
                  <a:extLst>
                    <a:ext uri="{9D8B030D-6E8A-4147-A177-3AD203B41FA5}">
                      <a16:colId xmlns:a16="http://schemas.microsoft.com/office/drawing/2014/main" val="2575221415"/>
                    </a:ext>
                  </a:extLst>
                </a:gridCol>
                <a:gridCol w="2562105">
                  <a:extLst>
                    <a:ext uri="{9D8B030D-6E8A-4147-A177-3AD203B41FA5}">
                      <a16:colId xmlns:a16="http://schemas.microsoft.com/office/drawing/2014/main" val="2134396045"/>
                    </a:ext>
                  </a:extLst>
                </a:gridCol>
                <a:gridCol w="2055883">
                  <a:extLst>
                    <a:ext uri="{9D8B030D-6E8A-4147-A177-3AD203B41FA5}">
                      <a16:colId xmlns:a16="http://schemas.microsoft.com/office/drawing/2014/main" val="2358082644"/>
                    </a:ext>
                  </a:extLst>
                </a:gridCol>
              </a:tblGrid>
              <a:tr h="183961">
                <a:tc>
                  <a:txBody>
                    <a:bodyPr/>
                    <a:lstStyle/>
                    <a:p>
                      <a:pPr algn="ctr" fontAlgn="ctr"/>
                      <a:r>
                        <a:rPr lang="en-GB" sz="1100" b="0" i="0" u="none" strike="noStrike">
                          <a:solidFill>
                            <a:srgbClr val="FFFFFF"/>
                          </a:solidFill>
                          <a:effectLst/>
                          <a:latin typeface="Arial" panose="020B0604020202020204" pitchFamily="34" charset="0"/>
                        </a:rPr>
                        <a:t>Region</a:t>
                      </a:r>
                    </a:p>
                  </a:txBody>
                  <a:tcPr marL="6120" marR="6120" marT="61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100" b="0" i="0" u="none" strike="noStrike" dirty="0">
                          <a:solidFill>
                            <a:srgbClr val="FFFFFF"/>
                          </a:solidFill>
                          <a:effectLst/>
                          <a:latin typeface="Arial" panose="020B0604020202020204" pitchFamily="34" charset="0"/>
                        </a:rPr>
                        <a:t>Lead Employers</a:t>
                      </a:r>
                    </a:p>
                  </a:txBody>
                  <a:tcPr marL="6120" marR="6120" marT="61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100" b="0" i="0" u="none" strike="noStrike">
                          <a:solidFill>
                            <a:srgbClr val="FFFFFF"/>
                          </a:solidFill>
                          <a:effectLst/>
                          <a:latin typeface="Arial" panose="020B0604020202020204" pitchFamily="34" charset="0"/>
                        </a:rPr>
                        <a:t>Which ICS/STPs will they support</a:t>
                      </a:r>
                    </a:p>
                  </a:txBody>
                  <a:tcPr marL="6120" marR="6120" marT="61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GB" sz="1100" b="0" i="0" u="none" strike="noStrike">
                          <a:solidFill>
                            <a:srgbClr val="FFFFFF"/>
                          </a:solidFill>
                          <a:effectLst/>
                          <a:latin typeface="Arial" panose="020B0604020202020204" pitchFamily="34" charset="0"/>
                        </a:rPr>
                        <a:t>Regional Workforce Lead</a:t>
                      </a:r>
                    </a:p>
                  </a:txBody>
                  <a:tcPr marL="6120" marR="6120" marT="61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832352574"/>
                  </a:ext>
                </a:extLst>
              </a:tr>
              <a:tr h="176603">
                <a:tc rowSpan="11">
                  <a:txBody>
                    <a:bodyPr/>
                    <a:lstStyle/>
                    <a:p>
                      <a:pPr algn="ctr" fontAlgn="ctr"/>
                      <a:r>
                        <a:rPr lang="en-GB" sz="1100" b="1" i="0" u="none" strike="noStrike">
                          <a:solidFill>
                            <a:srgbClr val="000000"/>
                          </a:solidFill>
                          <a:effectLst/>
                          <a:latin typeface="Arial" panose="020B0604020202020204" pitchFamily="34" charset="0"/>
                        </a:rPr>
                        <a:t>Midlands</a:t>
                      </a:r>
                    </a:p>
                  </a:txBody>
                  <a:tcPr marL="6120" marR="6120" marT="612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University Hospitals Birmingham NHS Foundation Trust</a:t>
                      </a:r>
                    </a:p>
                  </a:txBody>
                  <a:tcPr marL="6120" marR="6120" marT="61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Birmingham and Solihull</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1">
                  <a:txBody>
                    <a:bodyPr/>
                    <a:lstStyle/>
                    <a:p>
                      <a:pPr algn="ctr" fontAlgn="t"/>
                      <a:r>
                        <a:rPr lang="en-GB" sz="1100" b="0" i="0" u="none" strike="noStrike" kern="1200" dirty="0">
                          <a:solidFill>
                            <a:srgbClr val="000000"/>
                          </a:solidFill>
                          <a:effectLst/>
                          <a:latin typeface="Calibri" panose="020F0502020204030204" pitchFamily="34" charset="0"/>
                          <a:ea typeface="+mn-ea"/>
                          <a:cs typeface="+mn-cs"/>
                        </a:rPr>
                        <a:t>Steve Morrison  </a:t>
                      </a:r>
                      <a:br>
                        <a:rPr lang="en-GB" sz="1100" b="0" i="0" u="none" strike="noStrike" kern="1200" dirty="0">
                          <a:solidFill>
                            <a:srgbClr val="000000"/>
                          </a:solidFill>
                          <a:effectLst/>
                          <a:latin typeface="Calibri" panose="020F0502020204030204" pitchFamily="34" charset="0"/>
                          <a:ea typeface="+mn-ea"/>
                          <a:cs typeface="+mn-cs"/>
                        </a:rPr>
                      </a:br>
                      <a:r>
                        <a:rPr lang="en-GB" sz="1100" b="0" i="0" u="none" strike="noStrike" kern="1200" dirty="0">
                          <a:solidFill>
                            <a:srgbClr val="000000"/>
                          </a:solidFill>
                          <a:effectLst/>
                          <a:latin typeface="Calibri" panose="020F0502020204030204" pitchFamily="34" charset="0"/>
                          <a:ea typeface="+mn-ea"/>
                          <a:cs typeface="+mn-cs"/>
                        </a:rPr>
                        <a:t>stevemorrison@nhs.net</a:t>
                      </a:r>
                    </a:p>
                  </a:txBody>
                  <a:tcPr marL="6120" marR="6120" marT="6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533126"/>
                  </a:ext>
                </a:extLst>
              </a:tr>
              <a:tr h="176603">
                <a:tc vMerge="1">
                  <a:txBody>
                    <a:bodyPr/>
                    <a:lstStyle/>
                    <a:p>
                      <a:endParaRPr lang="en-GB"/>
                    </a:p>
                  </a:txBody>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Coventry and Warwickshire Partnership Trust</a:t>
                      </a:r>
                    </a:p>
                  </a:txBody>
                  <a:tcPr marL="6120" marR="6120" marT="61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kern="1200">
                          <a:solidFill>
                            <a:srgbClr val="000000"/>
                          </a:solidFill>
                          <a:effectLst/>
                          <a:latin typeface="Calibri" panose="020F0502020204030204" pitchFamily="34" charset="0"/>
                          <a:ea typeface="+mn-ea"/>
                          <a:cs typeface="+mn-cs"/>
                        </a:rPr>
                        <a:t>Coventry and Warwickshire</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4146973525"/>
                  </a:ext>
                </a:extLst>
              </a:tr>
              <a:tr h="176603">
                <a:tc vMerge="1">
                  <a:txBody>
                    <a:bodyPr/>
                    <a:lstStyle/>
                    <a:p>
                      <a:endParaRPr lang="en-GB"/>
                    </a:p>
                  </a:txBody>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The Dudley Group NHS Foundation Trust</a:t>
                      </a:r>
                    </a:p>
                  </a:txBody>
                  <a:tcPr marL="6120" marR="6120" marT="61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kern="1200">
                          <a:solidFill>
                            <a:srgbClr val="000000"/>
                          </a:solidFill>
                          <a:effectLst/>
                          <a:latin typeface="Calibri" panose="020F0502020204030204" pitchFamily="34" charset="0"/>
                          <a:ea typeface="+mn-ea"/>
                          <a:cs typeface="+mn-cs"/>
                        </a:rPr>
                        <a:t>Black Country and West Birmingham</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3515730431"/>
                  </a:ext>
                </a:extLst>
              </a:tr>
              <a:tr h="176603">
                <a:tc vMerge="1">
                  <a:txBody>
                    <a:bodyPr/>
                    <a:lstStyle/>
                    <a:p>
                      <a:endParaRPr lang="en-GB"/>
                    </a:p>
                  </a:txBody>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NHS Herefordshire &amp; Worcestershire CCG</a:t>
                      </a:r>
                    </a:p>
                  </a:txBody>
                  <a:tcPr marL="6120" marR="6120" marT="61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kern="1200">
                          <a:solidFill>
                            <a:srgbClr val="000000"/>
                          </a:solidFill>
                          <a:effectLst/>
                          <a:latin typeface="Calibri" panose="020F0502020204030204" pitchFamily="34" charset="0"/>
                          <a:ea typeface="+mn-ea"/>
                          <a:cs typeface="+mn-cs"/>
                        </a:rPr>
                        <a:t>Hereford and Worcester</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189606030"/>
                  </a:ext>
                </a:extLst>
              </a:tr>
              <a:tr h="176603">
                <a:tc vMerge="1">
                  <a:txBody>
                    <a:bodyPr/>
                    <a:lstStyle/>
                    <a:p>
                      <a:endParaRPr lang="en-GB"/>
                    </a:p>
                  </a:txBody>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Northampton General Hospital NHS Trust</a:t>
                      </a:r>
                    </a:p>
                  </a:txBody>
                  <a:tcPr marL="6120" marR="6120" marT="61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kern="1200">
                          <a:solidFill>
                            <a:srgbClr val="000000"/>
                          </a:solidFill>
                          <a:effectLst/>
                          <a:latin typeface="Calibri" panose="020F0502020204030204" pitchFamily="34" charset="0"/>
                          <a:ea typeface="+mn-ea"/>
                          <a:cs typeface="+mn-cs"/>
                        </a:rPr>
                        <a:t>Northamptonshire</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3454881214"/>
                  </a:ext>
                </a:extLst>
              </a:tr>
              <a:tr h="196772">
                <a:tc vMerge="1">
                  <a:txBody>
                    <a:bodyPr/>
                    <a:lstStyle/>
                    <a:p>
                      <a:endParaRPr lang="en-GB"/>
                    </a:p>
                  </a:txBody>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System Led Bureau and Robert Jones and Agnes Hunt NHS Foundation Trust is Lead Employer</a:t>
                      </a:r>
                    </a:p>
                  </a:txBody>
                  <a:tcPr marL="6120" marR="6120" marT="61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kern="1200">
                          <a:solidFill>
                            <a:srgbClr val="000000"/>
                          </a:solidFill>
                          <a:effectLst/>
                          <a:latin typeface="Calibri" panose="020F0502020204030204" pitchFamily="34" charset="0"/>
                          <a:ea typeface="+mn-ea"/>
                          <a:cs typeface="+mn-cs"/>
                        </a:rPr>
                        <a:t>Shropshire, Telford and Wrekin</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1926337343"/>
                  </a:ext>
                </a:extLst>
              </a:tr>
              <a:tr h="176603">
                <a:tc vMerge="1">
                  <a:txBody>
                    <a:bodyPr/>
                    <a:lstStyle/>
                    <a:p>
                      <a:endParaRPr lang="en-GB"/>
                    </a:p>
                  </a:txBody>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Midlands Partnership NHS Foundation Trust</a:t>
                      </a:r>
                    </a:p>
                  </a:txBody>
                  <a:tcPr marL="6120" marR="6120" marT="61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kern="1200">
                          <a:solidFill>
                            <a:srgbClr val="000000"/>
                          </a:solidFill>
                          <a:effectLst/>
                          <a:latin typeface="Calibri" panose="020F0502020204030204" pitchFamily="34" charset="0"/>
                          <a:ea typeface="+mn-ea"/>
                          <a:cs typeface="+mn-cs"/>
                        </a:rPr>
                        <a:t>Staffordshire</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975902968"/>
                  </a:ext>
                </a:extLst>
              </a:tr>
              <a:tr h="176603">
                <a:tc vMerge="1">
                  <a:txBody>
                    <a:bodyPr/>
                    <a:lstStyle/>
                    <a:p>
                      <a:endParaRPr lang="en-GB"/>
                    </a:p>
                  </a:txBody>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Derbyshire Community Healthcare Trust</a:t>
                      </a:r>
                    </a:p>
                  </a:txBody>
                  <a:tcPr marL="6120" marR="6120" marT="61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kern="1200">
                          <a:solidFill>
                            <a:srgbClr val="000000"/>
                          </a:solidFill>
                          <a:effectLst/>
                          <a:latin typeface="Calibri" panose="020F0502020204030204" pitchFamily="34" charset="0"/>
                          <a:ea typeface="+mn-ea"/>
                          <a:cs typeface="+mn-cs"/>
                        </a:rPr>
                        <a:t>Derbyshire</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86547884"/>
                  </a:ext>
                </a:extLst>
              </a:tr>
              <a:tr h="176603">
                <a:tc vMerge="1">
                  <a:txBody>
                    <a:bodyPr/>
                    <a:lstStyle/>
                    <a:p>
                      <a:endParaRPr lang="en-GB"/>
                    </a:p>
                  </a:txBody>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Sherwood Forest Hospitals NHS Foundation Trust</a:t>
                      </a:r>
                    </a:p>
                  </a:txBody>
                  <a:tcPr marL="6120" marR="6120" marT="61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kern="1200">
                          <a:solidFill>
                            <a:srgbClr val="000000"/>
                          </a:solidFill>
                          <a:effectLst/>
                          <a:latin typeface="Calibri" panose="020F0502020204030204" pitchFamily="34" charset="0"/>
                          <a:ea typeface="+mn-ea"/>
                          <a:cs typeface="+mn-cs"/>
                        </a:rPr>
                        <a:t>Nottinghamshire</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926396978"/>
                  </a:ext>
                </a:extLst>
              </a:tr>
              <a:tr h="176603">
                <a:tc vMerge="1">
                  <a:txBody>
                    <a:bodyPr/>
                    <a:lstStyle/>
                    <a:p>
                      <a:endParaRPr lang="en-GB"/>
                    </a:p>
                  </a:txBody>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Leicestershire Partnership NHS Trust</a:t>
                      </a:r>
                    </a:p>
                  </a:txBody>
                  <a:tcPr marL="6120" marR="6120" marT="61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kern="1200">
                          <a:solidFill>
                            <a:srgbClr val="000000"/>
                          </a:solidFill>
                          <a:effectLst/>
                          <a:latin typeface="Calibri" panose="020F0502020204030204" pitchFamily="34" charset="0"/>
                          <a:ea typeface="+mn-ea"/>
                          <a:cs typeface="+mn-cs"/>
                        </a:rPr>
                        <a:t>Leicester, Leicestershire and Rutland</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448770310"/>
                  </a:ext>
                </a:extLst>
              </a:tr>
              <a:tr h="183961">
                <a:tc vMerge="1">
                  <a:txBody>
                    <a:bodyPr/>
                    <a:lstStyle/>
                    <a:p>
                      <a:endParaRPr lang="en-GB"/>
                    </a:p>
                  </a:txBody>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Lincolnshire CCG</a:t>
                      </a:r>
                    </a:p>
                  </a:txBody>
                  <a:tcPr marL="6120" marR="6120" marT="61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a:solidFill>
                            <a:srgbClr val="000000"/>
                          </a:solidFill>
                          <a:effectLst/>
                          <a:latin typeface="Calibri" panose="020F0502020204030204" pitchFamily="34" charset="0"/>
                          <a:ea typeface="+mn-ea"/>
                          <a:cs typeface="+mn-cs"/>
                        </a:rPr>
                        <a:t>Lincolnshire</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840223693"/>
                  </a:ext>
                </a:extLst>
              </a:tr>
              <a:tr h="345846">
                <a:tc rowSpan="3">
                  <a:txBody>
                    <a:bodyPr/>
                    <a:lstStyle/>
                    <a:p>
                      <a:pPr algn="ctr" fontAlgn="ctr"/>
                      <a:r>
                        <a:rPr lang="en-GB" sz="1100" b="1" i="0" u="none" strike="noStrike">
                          <a:solidFill>
                            <a:srgbClr val="000000"/>
                          </a:solidFill>
                          <a:effectLst/>
                          <a:latin typeface="Arial" panose="020B0604020202020204" pitchFamily="34" charset="0"/>
                        </a:rPr>
                        <a:t>East of England</a:t>
                      </a:r>
                    </a:p>
                  </a:txBody>
                  <a:tcPr marL="6120" marR="6120" marT="612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Essex Partnership University Hospital NHS Foundation Trust</a:t>
                      </a:r>
                    </a:p>
                  </a:txBody>
                  <a:tcPr marL="6120" marR="6120" marT="61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kern="1200">
                          <a:solidFill>
                            <a:srgbClr val="000000"/>
                          </a:solidFill>
                          <a:effectLst/>
                          <a:latin typeface="Calibri" panose="020F0502020204030204" pitchFamily="34" charset="0"/>
                          <a:ea typeface="+mn-ea"/>
                          <a:cs typeface="+mn-cs"/>
                        </a:rPr>
                        <a:t>MSE &amp; SNEE  and support to other STPs within the East of England</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t"/>
                      <a:r>
                        <a:rPr lang="en-GB" sz="1100" b="0" i="0" u="none" strike="noStrike" kern="1200" dirty="0">
                          <a:solidFill>
                            <a:srgbClr val="000000"/>
                          </a:solidFill>
                          <a:effectLst/>
                          <a:latin typeface="Calibri" panose="020F0502020204030204" pitchFamily="34" charset="0"/>
                          <a:ea typeface="+mn-ea"/>
                          <a:cs typeface="+mn-cs"/>
                        </a:rPr>
                        <a:t>Jenny Hannington </a:t>
                      </a:r>
                      <a:br>
                        <a:rPr lang="en-GB" sz="1100" b="0" i="0" u="none" strike="noStrike" kern="1200" dirty="0">
                          <a:solidFill>
                            <a:srgbClr val="000000"/>
                          </a:solidFill>
                          <a:effectLst/>
                          <a:latin typeface="Calibri" panose="020F0502020204030204" pitchFamily="34" charset="0"/>
                          <a:ea typeface="+mn-ea"/>
                          <a:cs typeface="+mn-cs"/>
                        </a:rPr>
                      </a:br>
                      <a:r>
                        <a:rPr lang="en-GB" sz="1100" b="0" i="0" u="none" strike="noStrike" kern="1200" dirty="0">
                          <a:solidFill>
                            <a:srgbClr val="000000"/>
                          </a:solidFill>
                          <a:effectLst/>
                          <a:latin typeface="Calibri" panose="020F0502020204030204" pitchFamily="34" charset="0"/>
                          <a:ea typeface="+mn-ea"/>
                          <a:cs typeface="+mn-cs"/>
                        </a:rPr>
                        <a:t>jenny.hannington@hee.nhs.uk</a:t>
                      </a:r>
                    </a:p>
                  </a:txBody>
                  <a:tcPr marL="6120" marR="6120" marT="6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117325"/>
                  </a:ext>
                </a:extLst>
              </a:tr>
              <a:tr h="326250">
                <a:tc vMerge="1">
                  <a:txBody>
                    <a:bodyPr/>
                    <a:lstStyle/>
                    <a:p>
                      <a:endParaRPr lang="en-GB"/>
                    </a:p>
                  </a:txBody>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Hertfordshire Community Services NHS Trust</a:t>
                      </a:r>
                    </a:p>
                  </a:txBody>
                  <a:tcPr marL="6120" marR="6120" marT="61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Hertfordshire and West Essex </a:t>
                      </a:r>
                      <a:br>
                        <a:rPr lang="en-GB" sz="1100" b="0" i="0" u="none" strike="noStrike" kern="1200" dirty="0">
                          <a:solidFill>
                            <a:srgbClr val="000000"/>
                          </a:solidFill>
                          <a:effectLst/>
                          <a:latin typeface="Calibri" panose="020F0502020204030204" pitchFamily="34" charset="0"/>
                          <a:ea typeface="+mn-ea"/>
                          <a:cs typeface="+mn-cs"/>
                        </a:rPr>
                      </a:br>
                      <a:r>
                        <a:rPr lang="en-GB" sz="1100" b="0" i="0" u="none" strike="noStrike" kern="1200" dirty="0">
                          <a:solidFill>
                            <a:srgbClr val="000000"/>
                          </a:solidFill>
                          <a:effectLst/>
                          <a:latin typeface="Calibri" panose="020F0502020204030204" pitchFamily="34" charset="0"/>
                          <a:ea typeface="+mn-ea"/>
                          <a:cs typeface="+mn-cs"/>
                        </a:rPr>
                        <a:t>Bedfordshire, Luton, and Milton Keynes</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1878217964"/>
                  </a:ext>
                </a:extLst>
              </a:tr>
              <a:tr h="322202">
                <a:tc vMerge="1">
                  <a:txBody>
                    <a:bodyPr/>
                    <a:lstStyle/>
                    <a:p>
                      <a:endParaRPr lang="en-GB"/>
                    </a:p>
                  </a:txBody>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Cambridgeshire Community Services NHS Trust</a:t>
                      </a:r>
                    </a:p>
                  </a:txBody>
                  <a:tcPr marL="6120" marR="6120" marT="61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Cambridgeshire and Peterborough</a:t>
                      </a:r>
                      <a:br>
                        <a:rPr lang="en-GB" sz="1100" b="0" i="0" u="none" strike="noStrike" kern="1200" dirty="0">
                          <a:solidFill>
                            <a:srgbClr val="000000"/>
                          </a:solidFill>
                          <a:effectLst/>
                          <a:latin typeface="Calibri" panose="020F0502020204030204" pitchFamily="34" charset="0"/>
                          <a:ea typeface="+mn-ea"/>
                          <a:cs typeface="+mn-cs"/>
                        </a:rPr>
                      </a:br>
                      <a:r>
                        <a:rPr lang="en-GB" sz="1100" b="0" i="0" u="none" strike="noStrike" kern="1200" dirty="0">
                          <a:solidFill>
                            <a:srgbClr val="000000"/>
                          </a:solidFill>
                          <a:effectLst/>
                          <a:latin typeface="Calibri" panose="020F0502020204030204" pitchFamily="34" charset="0"/>
                          <a:ea typeface="+mn-ea"/>
                          <a:cs typeface="+mn-cs"/>
                        </a:rPr>
                        <a:t>Norfolk and Waveney</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GB"/>
                    </a:p>
                  </a:txBody>
                  <a:tcPr/>
                </a:tc>
                <a:extLst>
                  <a:ext uri="{0D108BD9-81ED-4DB2-BD59-A6C34878D82A}">
                    <a16:rowId xmlns:a16="http://schemas.microsoft.com/office/drawing/2014/main" val="2685930582"/>
                  </a:ext>
                </a:extLst>
              </a:tr>
              <a:tr h="176603">
                <a:tc rowSpan="5">
                  <a:txBody>
                    <a:bodyPr/>
                    <a:lstStyle/>
                    <a:p>
                      <a:pPr algn="ctr" fontAlgn="ctr"/>
                      <a:r>
                        <a:rPr lang="en-GB" sz="1100" b="1" i="0" u="none" strike="noStrike">
                          <a:solidFill>
                            <a:srgbClr val="000000"/>
                          </a:solidFill>
                          <a:effectLst/>
                          <a:latin typeface="Arial" panose="020B0604020202020204" pitchFamily="34" charset="0"/>
                        </a:rPr>
                        <a:t>London</a:t>
                      </a:r>
                    </a:p>
                  </a:txBody>
                  <a:tcPr marL="6120" marR="6120" marT="612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100" b="0" i="0" u="none" strike="noStrike">
                          <a:solidFill>
                            <a:srgbClr val="000000"/>
                          </a:solidFill>
                          <a:effectLst/>
                          <a:latin typeface="Calibri" panose="020F0502020204030204" pitchFamily="34" charset="0"/>
                        </a:rPr>
                        <a:t>Chelsea and Westminster Hospital NHS Foundation Trust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North West London</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t"/>
                      <a:r>
                        <a:rPr lang="de-DE" sz="1100" b="0" i="0" u="none" strike="noStrike" kern="1200" dirty="0">
                          <a:solidFill>
                            <a:srgbClr val="000000"/>
                          </a:solidFill>
                          <a:effectLst/>
                          <a:latin typeface="Calibri" panose="020F0502020204030204" pitchFamily="34" charset="0"/>
                          <a:ea typeface="+mn-ea"/>
                          <a:cs typeface="+mn-cs"/>
                        </a:rPr>
                        <a:t>Jodie Gardiner</a:t>
                      </a:r>
                      <a:br>
                        <a:rPr lang="de-DE" sz="1100" b="0" i="0" u="none" strike="noStrike" kern="1200" dirty="0">
                          <a:solidFill>
                            <a:srgbClr val="000000"/>
                          </a:solidFill>
                          <a:effectLst/>
                          <a:latin typeface="Calibri" panose="020F0502020204030204" pitchFamily="34" charset="0"/>
                          <a:ea typeface="+mn-ea"/>
                          <a:cs typeface="+mn-cs"/>
                        </a:rPr>
                      </a:br>
                      <a:r>
                        <a:rPr lang="de-DE" sz="1100" b="0" i="0" u="none" strike="noStrike" kern="1200" dirty="0">
                          <a:solidFill>
                            <a:srgbClr val="000000"/>
                          </a:solidFill>
                          <a:effectLst/>
                          <a:latin typeface="Calibri" panose="020F0502020204030204" pitchFamily="34" charset="0"/>
                          <a:ea typeface="+mn-ea"/>
                          <a:cs typeface="+mn-cs"/>
                        </a:rPr>
                        <a:t>jodie.gardiner@nhs.net </a:t>
                      </a:r>
                    </a:p>
                  </a:txBody>
                  <a:tcPr marL="6120" marR="6120" marT="6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781871"/>
                  </a:ext>
                </a:extLst>
              </a:tr>
              <a:tr h="176603">
                <a:tc vMerge="1">
                  <a:txBody>
                    <a:bodyPr/>
                    <a:lstStyle/>
                    <a:p>
                      <a:endParaRPr lang="en-GB"/>
                    </a:p>
                  </a:txBody>
                  <a:tcPr/>
                </a:tc>
                <a:tc>
                  <a:txBody>
                    <a:bodyPr/>
                    <a:lstStyle/>
                    <a:p>
                      <a:pPr algn="l" fontAlgn="t"/>
                      <a:r>
                        <a:rPr lang="en-GB" sz="1100" b="0" i="0" u="none" strike="noStrike" dirty="0">
                          <a:solidFill>
                            <a:srgbClr val="000000"/>
                          </a:solidFill>
                          <a:effectLst/>
                          <a:latin typeface="Calibri" panose="020F0502020204030204" pitchFamily="34" charset="0"/>
                        </a:rPr>
                        <a:t>University College London Hospitals NHS Foundation Trust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North Central London</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318232004"/>
                  </a:ext>
                </a:extLst>
              </a:tr>
              <a:tr h="176603">
                <a:tc vMerge="1">
                  <a:txBody>
                    <a:bodyPr/>
                    <a:lstStyle/>
                    <a:p>
                      <a:endParaRPr lang="en-GB"/>
                    </a:p>
                  </a:txBody>
                  <a:tcPr/>
                </a:tc>
                <a:tc>
                  <a:txBody>
                    <a:bodyPr/>
                    <a:lstStyle/>
                    <a:p>
                      <a:pPr algn="l" fontAlgn="t"/>
                      <a:r>
                        <a:rPr lang="en-GB" sz="1100" b="0" i="0" u="none" strike="noStrike" dirty="0" err="1">
                          <a:solidFill>
                            <a:srgbClr val="000000"/>
                          </a:solidFill>
                          <a:effectLst/>
                          <a:latin typeface="Calibri" panose="020F0502020204030204" pitchFamily="34" charset="0"/>
                        </a:rPr>
                        <a:t>Barts</a:t>
                      </a:r>
                      <a:r>
                        <a:rPr lang="en-GB" sz="1100" b="0" i="0" u="none" strike="noStrike" dirty="0">
                          <a:solidFill>
                            <a:srgbClr val="000000"/>
                          </a:solidFill>
                          <a:effectLst/>
                          <a:latin typeface="Calibri" panose="020F0502020204030204" pitchFamily="34" charset="0"/>
                        </a:rPr>
                        <a:t> Health NHS Trust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North East London</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788267268"/>
                  </a:ext>
                </a:extLst>
              </a:tr>
              <a:tr h="183961">
                <a:tc vMerge="1">
                  <a:txBody>
                    <a:bodyPr/>
                    <a:lstStyle/>
                    <a:p>
                      <a:endParaRPr lang="en-GB"/>
                    </a:p>
                  </a:txBody>
                  <a:tcPr/>
                </a:tc>
                <a:tc>
                  <a:txBody>
                    <a:bodyPr/>
                    <a:lstStyle/>
                    <a:p>
                      <a:pPr algn="l" fontAlgn="t"/>
                      <a:r>
                        <a:rPr lang="en-GB" sz="1100" b="0" i="0" u="none" strike="noStrike">
                          <a:solidFill>
                            <a:srgbClr val="000000"/>
                          </a:solidFill>
                          <a:effectLst/>
                          <a:latin typeface="Calibri" panose="020F0502020204030204" pitchFamily="34" charset="0"/>
                        </a:rPr>
                        <a:t>Guy's and St Thomas' NHS Foundation Trust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South East London</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590258416"/>
                  </a:ext>
                </a:extLst>
              </a:tr>
              <a:tr h="183961">
                <a:tc vMerge="1">
                  <a:txBody>
                    <a:bodyPr/>
                    <a:lstStyle/>
                    <a:p>
                      <a:endParaRPr lang="en-GB"/>
                    </a:p>
                  </a:txBody>
                  <a:tcPr/>
                </a:tc>
                <a:tc>
                  <a:txBody>
                    <a:bodyPr/>
                    <a:lstStyle/>
                    <a:p>
                      <a:pPr algn="l" fontAlgn="t"/>
                      <a:r>
                        <a:rPr lang="en-GB" sz="1100" b="0" i="0" u="none" strike="noStrike" dirty="0">
                          <a:solidFill>
                            <a:srgbClr val="000000"/>
                          </a:solidFill>
                          <a:effectLst/>
                          <a:latin typeface="Calibri" panose="020F0502020204030204" pitchFamily="34" charset="0"/>
                        </a:rPr>
                        <a:t>Croydon Health Services NHS Trust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South West London</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235670075"/>
                  </a:ext>
                </a:extLst>
              </a:tr>
              <a:tr h="112881">
                <a:tc rowSpan="3">
                  <a:txBody>
                    <a:bodyPr/>
                    <a:lstStyle/>
                    <a:p>
                      <a:pPr algn="ctr" fontAlgn="ctr"/>
                      <a:r>
                        <a:rPr lang="en-GB" sz="1100" b="1" i="0" u="none" strike="noStrike">
                          <a:solidFill>
                            <a:srgbClr val="000000"/>
                          </a:solidFill>
                          <a:effectLst/>
                          <a:latin typeface="Arial" panose="020B0604020202020204" pitchFamily="34" charset="0"/>
                        </a:rPr>
                        <a:t>North West</a:t>
                      </a:r>
                    </a:p>
                  </a:txBody>
                  <a:tcPr marL="6120" marR="6120" marT="6120"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St. Helen's &amp; Knowsley Teaching Hospitals NHS Trust</a:t>
                      </a:r>
                    </a:p>
                  </a:txBody>
                  <a:tcPr marL="6120" marR="6120" marT="61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Cheshire and Merseyside</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t"/>
                      <a:r>
                        <a:rPr lang="pl-PL" sz="1100" b="0" i="0" u="none" strike="noStrike" kern="1200" dirty="0">
                          <a:solidFill>
                            <a:srgbClr val="000000"/>
                          </a:solidFill>
                          <a:effectLst/>
                          <a:latin typeface="Calibri" panose="020F0502020204030204" pitchFamily="34" charset="0"/>
                          <a:ea typeface="+mn-ea"/>
                          <a:cs typeface="+mn-cs"/>
                        </a:rPr>
                        <a:t>Katy Coope</a:t>
                      </a:r>
                      <a:br>
                        <a:rPr lang="pl-PL" sz="1100" b="0" i="0" u="none" strike="noStrike" kern="1200" dirty="0">
                          <a:solidFill>
                            <a:srgbClr val="000000"/>
                          </a:solidFill>
                          <a:effectLst/>
                          <a:latin typeface="Calibri" panose="020F0502020204030204" pitchFamily="34" charset="0"/>
                          <a:ea typeface="+mn-ea"/>
                          <a:cs typeface="+mn-cs"/>
                        </a:rPr>
                      </a:br>
                      <a:r>
                        <a:rPr lang="pl-PL" sz="1100" b="0" i="0" u="none" strike="noStrike" kern="1200" dirty="0">
                          <a:solidFill>
                            <a:srgbClr val="000000"/>
                          </a:solidFill>
                          <a:effectLst/>
                          <a:latin typeface="Calibri" panose="020F0502020204030204" pitchFamily="34" charset="0"/>
                          <a:ea typeface="+mn-ea"/>
                          <a:cs typeface="+mn-cs"/>
                        </a:rPr>
                        <a:t>katy.</a:t>
                      </a:r>
                      <a:r>
                        <a:rPr lang="en-GB" sz="1100" b="0" i="0" u="none" strike="noStrike" kern="1200" dirty="0">
                          <a:solidFill>
                            <a:srgbClr val="000000"/>
                          </a:solidFill>
                          <a:effectLst/>
                          <a:latin typeface="Calibri" panose="020F0502020204030204" pitchFamily="34" charset="0"/>
                          <a:ea typeface="+mn-ea"/>
                          <a:cs typeface="+mn-cs"/>
                        </a:rPr>
                        <a:t>c</a:t>
                      </a:r>
                      <a:r>
                        <a:rPr lang="pl-PL" sz="1100" b="0" i="0" u="none" strike="noStrike" kern="1200" dirty="0">
                          <a:solidFill>
                            <a:srgbClr val="000000"/>
                          </a:solidFill>
                          <a:effectLst/>
                          <a:latin typeface="Calibri" panose="020F0502020204030204" pitchFamily="34" charset="0"/>
                          <a:ea typeface="+mn-ea"/>
                          <a:cs typeface="+mn-cs"/>
                        </a:rPr>
                        <a:t>oope@nhs.net</a:t>
                      </a:r>
                    </a:p>
                  </a:txBody>
                  <a:tcPr marL="6120" marR="6120" marT="6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9771076"/>
                  </a:ext>
                </a:extLst>
              </a:tr>
              <a:tr h="72286">
                <a:tc vMerge="1">
                  <a:txBody>
                    <a:bodyPr/>
                    <a:lstStyle/>
                    <a:p>
                      <a:endParaRPr lang="en-GB"/>
                    </a:p>
                  </a:txBody>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Tameside and Glossop Integrated Care NHS Foundation Trust </a:t>
                      </a:r>
                    </a:p>
                  </a:txBody>
                  <a:tcPr marL="6120" marR="6120" marT="61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Greater Manchester </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690412826"/>
                  </a:ext>
                </a:extLst>
              </a:tr>
              <a:tr h="183961">
                <a:tc vMerge="1">
                  <a:txBody>
                    <a:bodyPr/>
                    <a:lstStyle/>
                    <a:p>
                      <a:endParaRPr lang="en-GB"/>
                    </a:p>
                  </a:txBody>
                  <a:tcPr/>
                </a:tc>
                <a:tc>
                  <a:txBody>
                    <a:bodyPr/>
                    <a:lstStyle/>
                    <a:p>
                      <a:pPr algn="l" fontAlgn="t"/>
                      <a:r>
                        <a:rPr lang="en-GB" sz="1100" b="0" i="0" u="none" strike="noStrike" kern="1200">
                          <a:solidFill>
                            <a:srgbClr val="000000"/>
                          </a:solidFill>
                          <a:effectLst/>
                          <a:latin typeface="Calibri" panose="020F0502020204030204" pitchFamily="34" charset="0"/>
                          <a:ea typeface="+mn-ea"/>
                          <a:cs typeface="+mn-cs"/>
                        </a:rPr>
                        <a:t>East Lancashire Hospitals NHS Trust</a:t>
                      </a:r>
                    </a:p>
                  </a:txBody>
                  <a:tcPr marL="6120" marR="6120" marT="61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Lancashire and South Cumbria</a:t>
                      </a:r>
                    </a:p>
                  </a:txBody>
                  <a:tcPr marL="6120" marR="6120" marT="612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959537251"/>
                  </a:ext>
                </a:extLst>
              </a:tr>
            </a:tbl>
          </a:graphicData>
        </a:graphic>
      </p:graphicFrame>
      <p:sp>
        <p:nvSpPr>
          <p:cNvPr id="4" name="TextBox 3">
            <a:extLst>
              <a:ext uri="{FF2B5EF4-FFF2-40B4-BE49-F238E27FC236}">
                <a16:creationId xmlns:a16="http://schemas.microsoft.com/office/drawing/2014/main" id="{13B1E5B7-4F48-4195-A21F-480760870F96}"/>
              </a:ext>
            </a:extLst>
          </p:cNvPr>
          <p:cNvSpPr txBox="1"/>
          <p:nvPr/>
        </p:nvSpPr>
        <p:spPr>
          <a:xfrm rot="18741210">
            <a:off x="4194798" y="3443266"/>
            <a:ext cx="3959440" cy="369332"/>
          </a:xfrm>
          <a:prstGeom prst="rect">
            <a:avLst/>
          </a:prstGeom>
          <a:noFill/>
        </p:spPr>
        <p:txBody>
          <a:bodyPr wrap="square" rtlCol="0">
            <a:spAutoFit/>
          </a:bodyPr>
          <a:lstStyle/>
          <a:p>
            <a:pPr algn="ctr"/>
            <a:r>
              <a:rPr lang="en-GB" dirty="0">
                <a:solidFill>
                  <a:schemeClr val="bg1">
                    <a:lumMod val="75000"/>
                  </a:schemeClr>
                </a:solidFill>
              </a:rPr>
              <a:t>Live Document </a:t>
            </a:r>
          </a:p>
        </p:txBody>
      </p:sp>
    </p:spTree>
    <p:extLst>
      <p:ext uri="{BB962C8B-B14F-4D97-AF65-F5344CB8AC3E}">
        <p14:creationId xmlns:p14="http://schemas.microsoft.com/office/powerpoint/2010/main" val="1420106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AE9B0CBA-F2FA-43B5-AEC3-A2FAA3F1981D}"/>
              </a:ext>
            </a:extLst>
          </p:cNvPr>
          <p:cNvGraphicFramePr>
            <a:graphicFrameLocks noGrp="1"/>
          </p:cNvGraphicFramePr>
          <p:nvPr/>
        </p:nvGraphicFramePr>
        <p:xfrm>
          <a:off x="376192" y="1225786"/>
          <a:ext cx="11475128" cy="4135854"/>
        </p:xfrm>
        <a:graphic>
          <a:graphicData uri="http://schemas.openxmlformats.org/drawingml/2006/table">
            <a:tbl>
              <a:tblPr/>
              <a:tblGrid>
                <a:gridCol w="809733">
                  <a:extLst>
                    <a:ext uri="{9D8B030D-6E8A-4147-A177-3AD203B41FA5}">
                      <a16:colId xmlns:a16="http://schemas.microsoft.com/office/drawing/2014/main" val="3962633577"/>
                    </a:ext>
                  </a:extLst>
                </a:gridCol>
                <a:gridCol w="6056786">
                  <a:extLst>
                    <a:ext uri="{9D8B030D-6E8A-4147-A177-3AD203B41FA5}">
                      <a16:colId xmlns:a16="http://schemas.microsoft.com/office/drawing/2014/main" val="1894956034"/>
                    </a:ext>
                  </a:extLst>
                </a:gridCol>
                <a:gridCol w="2556902">
                  <a:extLst>
                    <a:ext uri="{9D8B030D-6E8A-4147-A177-3AD203B41FA5}">
                      <a16:colId xmlns:a16="http://schemas.microsoft.com/office/drawing/2014/main" val="359066717"/>
                    </a:ext>
                  </a:extLst>
                </a:gridCol>
                <a:gridCol w="2051707">
                  <a:extLst>
                    <a:ext uri="{9D8B030D-6E8A-4147-A177-3AD203B41FA5}">
                      <a16:colId xmlns:a16="http://schemas.microsoft.com/office/drawing/2014/main" val="282262879"/>
                    </a:ext>
                  </a:extLst>
                </a:gridCol>
              </a:tblGrid>
              <a:tr h="247909">
                <a:tc>
                  <a:txBody>
                    <a:bodyPr/>
                    <a:lstStyle/>
                    <a:p>
                      <a:pPr algn="ctr" fontAlgn="ctr"/>
                      <a:r>
                        <a:rPr lang="en-GB" sz="1100" b="0" i="0" u="none" strike="noStrike" dirty="0">
                          <a:solidFill>
                            <a:srgbClr val="FFFFFF"/>
                          </a:solidFill>
                          <a:effectLst/>
                          <a:latin typeface="Arial" panose="020B0604020202020204" pitchFamily="34" charset="0"/>
                        </a:rPr>
                        <a:t>Region</a:t>
                      </a:r>
                    </a:p>
                  </a:txBody>
                  <a:tcPr marL="7414" marR="7414" marT="7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472C4"/>
                    </a:solidFill>
                  </a:tcPr>
                </a:tc>
                <a:tc>
                  <a:txBody>
                    <a:bodyPr/>
                    <a:lstStyle/>
                    <a:p>
                      <a:pPr algn="ctr" fontAlgn="ctr"/>
                      <a:r>
                        <a:rPr lang="en-GB" sz="1100" b="0" i="0" u="none" strike="noStrike" dirty="0">
                          <a:solidFill>
                            <a:srgbClr val="FFFFFF"/>
                          </a:solidFill>
                          <a:effectLst/>
                          <a:latin typeface="Arial" panose="020B0604020202020204" pitchFamily="34" charset="0"/>
                        </a:rPr>
                        <a:t>Lead Employers</a:t>
                      </a:r>
                    </a:p>
                  </a:txBody>
                  <a:tcPr marL="7414" marR="7414" marT="741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472C4"/>
                    </a:solidFill>
                  </a:tcPr>
                </a:tc>
                <a:tc>
                  <a:txBody>
                    <a:bodyPr/>
                    <a:lstStyle/>
                    <a:p>
                      <a:pPr algn="ctr" fontAlgn="ctr"/>
                      <a:r>
                        <a:rPr lang="en-GB" sz="1100" b="0" i="0" u="none" strike="noStrike">
                          <a:solidFill>
                            <a:srgbClr val="FFFFFF"/>
                          </a:solidFill>
                          <a:effectLst/>
                          <a:latin typeface="Arial" panose="020B0604020202020204" pitchFamily="34" charset="0"/>
                        </a:rPr>
                        <a:t>Which ICS/STPs will they support</a:t>
                      </a:r>
                    </a:p>
                  </a:txBody>
                  <a:tcPr marL="7414" marR="7414" marT="741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472C4"/>
                    </a:solidFill>
                  </a:tcPr>
                </a:tc>
                <a:tc>
                  <a:txBody>
                    <a:bodyPr/>
                    <a:lstStyle/>
                    <a:p>
                      <a:pPr algn="ctr" fontAlgn="ctr"/>
                      <a:r>
                        <a:rPr lang="en-GB" sz="1100" b="0" i="0" u="none" strike="noStrike">
                          <a:solidFill>
                            <a:srgbClr val="FFFFFF"/>
                          </a:solidFill>
                          <a:effectLst/>
                          <a:latin typeface="Arial" panose="020B0604020202020204" pitchFamily="34" charset="0"/>
                        </a:rPr>
                        <a:t>Regional Workforce Lead</a:t>
                      </a:r>
                    </a:p>
                  </a:txBody>
                  <a:tcPr marL="7414" marR="7414" marT="741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472C4"/>
                    </a:solidFill>
                  </a:tcPr>
                </a:tc>
                <a:extLst>
                  <a:ext uri="{0D108BD9-81ED-4DB2-BD59-A6C34878D82A}">
                    <a16:rowId xmlns:a16="http://schemas.microsoft.com/office/drawing/2014/main" val="4275692319"/>
                  </a:ext>
                </a:extLst>
              </a:tr>
              <a:tr h="195191">
                <a:tc rowSpan="6">
                  <a:txBody>
                    <a:bodyPr/>
                    <a:lstStyle/>
                    <a:p>
                      <a:pPr algn="ctr" fontAlgn="ctr"/>
                      <a:r>
                        <a:rPr lang="en-GB" sz="1100" b="1" i="0" u="none" strike="noStrike">
                          <a:solidFill>
                            <a:srgbClr val="000000"/>
                          </a:solidFill>
                          <a:effectLst/>
                          <a:latin typeface="Arial" panose="020B0604020202020204" pitchFamily="34" charset="0"/>
                        </a:rPr>
                        <a:t>South East</a:t>
                      </a:r>
                    </a:p>
                  </a:txBody>
                  <a:tcPr marL="7414" marR="7414" marT="7414"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Sussex Community NHS Foundation Trust </a:t>
                      </a:r>
                    </a:p>
                  </a:txBody>
                  <a:tcPr marL="7414" marR="7414" marT="741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Sussex Health and Care Partnership</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6">
                  <a:txBody>
                    <a:bodyPr/>
                    <a:lstStyle/>
                    <a:p>
                      <a:pPr marL="0" algn="ctr" defTabSz="914400" rtl="0" eaLnBrk="1" fontAlgn="ctr" latinLnBrk="0" hangingPunct="1"/>
                      <a:r>
                        <a:rPr lang="it-IT" sz="1100" b="0" i="0" u="none" strike="noStrike" kern="1200" dirty="0">
                          <a:solidFill>
                            <a:srgbClr val="000000"/>
                          </a:solidFill>
                          <a:effectLst/>
                          <a:latin typeface="Calibri" panose="020F0502020204030204" pitchFamily="34" charset="0"/>
                          <a:ea typeface="+mn-ea"/>
                          <a:cs typeface="+mn-cs"/>
                        </a:rPr>
                        <a:t>Shahana Ramsden</a:t>
                      </a:r>
                    </a:p>
                    <a:p>
                      <a:pPr marL="0" algn="ctr" defTabSz="914400" rtl="0" eaLnBrk="1" fontAlgn="ctr" latinLnBrk="0" hangingPunct="1"/>
                      <a:r>
                        <a:rPr lang="it-IT" sz="1100" b="0" i="0" u="none" strike="noStrike" kern="1200" dirty="0">
                          <a:solidFill>
                            <a:srgbClr val="000000"/>
                          </a:solidFill>
                          <a:effectLst/>
                          <a:latin typeface="Calibri" panose="020F0502020204030204" pitchFamily="34" charset="0"/>
                          <a:ea typeface="+mn-ea"/>
                          <a:cs typeface="+mn-cs"/>
                        </a:rPr>
                        <a:t>shahana.ramsden@nhs.net</a:t>
                      </a:r>
                    </a:p>
                  </a:txBody>
                  <a:tcPr marL="7414" marR="7414" marT="7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825245"/>
                  </a:ext>
                </a:extLst>
              </a:tr>
              <a:tr h="195191">
                <a:tc vMerge="1">
                  <a:txBody>
                    <a:bodyPr/>
                    <a:lstStyle/>
                    <a:p>
                      <a:endParaRPr lang="en-GB"/>
                    </a:p>
                  </a:txBody>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Central Surrey Health </a:t>
                      </a:r>
                    </a:p>
                  </a:txBody>
                  <a:tcPr marL="7414" marR="7414" marT="741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Surrey Heartlands</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128684401"/>
                  </a:ext>
                </a:extLst>
              </a:tr>
              <a:tr h="151156">
                <a:tc vMerge="1">
                  <a:txBody>
                    <a:bodyPr/>
                    <a:lstStyle/>
                    <a:p>
                      <a:endParaRPr lang="en-GB"/>
                    </a:p>
                  </a:txBody>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NHS Frimley Health Foundation Trust</a:t>
                      </a:r>
                    </a:p>
                  </a:txBody>
                  <a:tcPr marL="7414" marR="7414" marT="741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Frimley Health and Care ICS</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764527246"/>
                  </a:ext>
                </a:extLst>
              </a:tr>
              <a:tr h="195191">
                <a:tc vMerge="1">
                  <a:txBody>
                    <a:bodyPr/>
                    <a:lstStyle/>
                    <a:p>
                      <a:endParaRPr lang="en-GB"/>
                    </a:p>
                  </a:txBody>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Solent NHS Trust</a:t>
                      </a:r>
                    </a:p>
                  </a:txBody>
                  <a:tcPr marL="7414" marR="7414" marT="741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Hampshire and Isle of Wight </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685817770"/>
                  </a:ext>
                </a:extLst>
              </a:tr>
              <a:tr h="127140">
                <a:tc vMerge="1">
                  <a:txBody>
                    <a:bodyPr/>
                    <a:lstStyle/>
                    <a:p>
                      <a:endParaRPr lang="en-GB"/>
                    </a:p>
                  </a:txBody>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Oxford Health NHS Foundation Trust</a:t>
                      </a:r>
                    </a:p>
                  </a:txBody>
                  <a:tcPr marL="7414" marR="7414" marT="741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Berkshire, Oxfordshire and Buckinghamshire</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4151128129"/>
                  </a:ext>
                </a:extLst>
              </a:tr>
              <a:tr h="203324">
                <a:tc vMerge="1">
                  <a:txBody>
                    <a:bodyPr/>
                    <a:lstStyle/>
                    <a:p>
                      <a:endParaRPr lang="en-GB"/>
                    </a:p>
                  </a:txBody>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Kent Community Health NHS Foundation Trust</a:t>
                      </a:r>
                    </a:p>
                  </a:txBody>
                  <a:tcPr marL="7414" marR="7414" marT="741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a:solidFill>
                            <a:srgbClr val="000000"/>
                          </a:solidFill>
                          <a:effectLst/>
                          <a:latin typeface="Calibri" panose="020F0502020204030204" pitchFamily="34" charset="0"/>
                          <a:ea typeface="+mn-ea"/>
                          <a:cs typeface="+mn-cs"/>
                        </a:rPr>
                        <a:t>Kent and Medway</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94591819"/>
                  </a:ext>
                </a:extLst>
              </a:tr>
              <a:tr h="195191">
                <a:tc rowSpan="4">
                  <a:txBody>
                    <a:bodyPr/>
                    <a:lstStyle/>
                    <a:p>
                      <a:pPr algn="ctr" fontAlgn="ctr"/>
                      <a:r>
                        <a:rPr lang="en-GB" sz="1100" b="1" i="0" u="none" strike="noStrike">
                          <a:solidFill>
                            <a:srgbClr val="000000"/>
                          </a:solidFill>
                          <a:effectLst/>
                          <a:latin typeface="Arial" panose="020B0604020202020204" pitchFamily="34" charset="0"/>
                        </a:rPr>
                        <a:t>North East</a:t>
                      </a:r>
                    </a:p>
                  </a:txBody>
                  <a:tcPr marL="7414" marR="7414" marT="7414"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Newcastle upon Tyne Hospitals NHS Foundation Trust</a:t>
                      </a:r>
                    </a:p>
                  </a:txBody>
                  <a:tcPr marL="7414" marR="7414" marT="741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a:solidFill>
                            <a:srgbClr val="000000"/>
                          </a:solidFill>
                          <a:effectLst/>
                          <a:latin typeface="Calibri" panose="020F0502020204030204" pitchFamily="34" charset="0"/>
                          <a:ea typeface="+mn-ea"/>
                          <a:cs typeface="+mn-cs"/>
                        </a:rPr>
                        <a:t>North East and North Cumbria</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marL="0" algn="ctr" defTabSz="914400" rtl="0" eaLnBrk="1" fontAlgn="ctr" latinLnBrk="0" hangingPunct="1"/>
                      <a:r>
                        <a:rPr lang="en-GB" sz="1100" b="0" i="0" u="none" strike="noStrike" kern="1200" dirty="0">
                          <a:solidFill>
                            <a:srgbClr val="000000"/>
                          </a:solidFill>
                          <a:effectLst/>
                          <a:latin typeface="Calibri" panose="020F0502020204030204" pitchFamily="34" charset="0"/>
                          <a:ea typeface="+mn-ea"/>
                          <a:cs typeface="+mn-cs"/>
                        </a:rPr>
                        <a:t>Rachel Baillie-Smith</a:t>
                      </a:r>
                      <a:br>
                        <a:rPr lang="en-GB" sz="1100" b="0" i="0" u="none" strike="noStrike" kern="1200" dirty="0">
                          <a:solidFill>
                            <a:srgbClr val="000000"/>
                          </a:solidFill>
                          <a:effectLst/>
                          <a:latin typeface="Calibri" panose="020F0502020204030204" pitchFamily="34" charset="0"/>
                          <a:ea typeface="+mn-ea"/>
                          <a:cs typeface="+mn-cs"/>
                        </a:rPr>
                      </a:br>
                      <a:r>
                        <a:rPr lang="en-GB" sz="1100" b="0" i="0" u="none" strike="noStrike" kern="1200" dirty="0">
                          <a:solidFill>
                            <a:srgbClr val="000000"/>
                          </a:solidFill>
                          <a:effectLst/>
                          <a:latin typeface="Calibri" panose="020F0502020204030204" pitchFamily="34" charset="0"/>
                          <a:ea typeface="+mn-ea"/>
                          <a:cs typeface="+mn-cs"/>
                        </a:rPr>
                        <a:t>Rachel.BaillieSmith@hee.nhs.uk </a:t>
                      </a:r>
                    </a:p>
                  </a:txBody>
                  <a:tcPr marL="7414" marR="7414" marT="7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686929"/>
                  </a:ext>
                </a:extLst>
              </a:tr>
              <a:tr h="195191">
                <a:tc vMerge="1">
                  <a:txBody>
                    <a:bodyPr/>
                    <a:lstStyle/>
                    <a:p>
                      <a:endParaRPr lang="en-GB"/>
                    </a:p>
                  </a:txBody>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Sheffield Teaching Hospitals NHS Foundation Trust</a:t>
                      </a:r>
                    </a:p>
                  </a:txBody>
                  <a:tcPr marL="7414" marR="7414" marT="741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a:solidFill>
                            <a:srgbClr val="000000"/>
                          </a:solidFill>
                          <a:effectLst/>
                          <a:latin typeface="Calibri" panose="020F0502020204030204" pitchFamily="34" charset="0"/>
                          <a:ea typeface="+mn-ea"/>
                          <a:cs typeface="+mn-cs"/>
                        </a:rPr>
                        <a:t>South Yorkshire and Bassetlaw </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076851346"/>
                  </a:ext>
                </a:extLst>
              </a:tr>
              <a:tr h="195191">
                <a:tc vMerge="1">
                  <a:txBody>
                    <a:bodyPr/>
                    <a:lstStyle/>
                    <a:p>
                      <a:endParaRPr lang="en-GB"/>
                    </a:p>
                  </a:txBody>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Leeds Teaching Hospitals NHS Foundation Trust</a:t>
                      </a:r>
                    </a:p>
                  </a:txBody>
                  <a:tcPr marL="7414" marR="7414" marT="741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a:solidFill>
                            <a:srgbClr val="000000"/>
                          </a:solidFill>
                          <a:effectLst/>
                          <a:latin typeface="Calibri" panose="020F0502020204030204" pitchFamily="34" charset="0"/>
                          <a:ea typeface="+mn-ea"/>
                          <a:cs typeface="+mn-cs"/>
                        </a:rPr>
                        <a:t>West Yorkshire and Harrogate</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416474673"/>
                  </a:ext>
                </a:extLst>
              </a:tr>
              <a:tr h="203324">
                <a:tc vMerge="1">
                  <a:txBody>
                    <a:bodyPr/>
                    <a:lstStyle/>
                    <a:p>
                      <a:endParaRPr lang="en-GB"/>
                    </a:p>
                  </a:txBody>
                  <a:tcPr/>
                </a:tc>
                <a:tc>
                  <a:txBody>
                    <a:bodyPr/>
                    <a:lstStyle/>
                    <a:p>
                      <a:pPr algn="l" fontAlgn="t"/>
                      <a:r>
                        <a:rPr lang="en-GB" sz="1100" b="0" i="0" u="none" strike="noStrike" kern="1200" dirty="0">
                          <a:solidFill>
                            <a:srgbClr val="000000"/>
                          </a:solidFill>
                          <a:effectLst/>
                          <a:latin typeface="Calibri" panose="020F0502020204030204" pitchFamily="34" charset="0"/>
                          <a:ea typeface="+mn-ea"/>
                          <a:cs typeface="+mn-cs"/>
                        </a:rPr>
                        <a:t>Hull University Teaching Hospitals NHS Trust </a:t>
                      </a:r>
                    </a:p>
                  </a:txBody>
                  <a:tcPr marL="7414" marR="7414" marT="741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GB" sz="1100" b="0" i="0" u="none" strike="noStrike" kern="1200">
                          <a:solidFill>
                            <a:srgbClr val="000000"/>
                          </a:solidFill>
                          <a:effectLst/>
                          <a:latin typeface="Calibri" panose="020F0502020204030204" pitchFamily="34" charset="0"/>
                          <a:ea typeface="+mn-ea"/>
                          <a:cs typeface="+mn-cs"/>
                        </a:rPr>
                        <a:t>Humber Coast and Vale</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724640141"/>
                  </a:ext>
                </a:extLst>
              </a:tr>
              <a:tr h="195191">
                <a:tc rowSpan="10">
                  <a:txBody>
                    <a:bodyPr/>
                    <a:lstStyle/>
                    <a:p>
                      <a:pPr algn="ctr" fontAlgn="ctr"/>
                      <a:r>
                        <a:rPr lang="en-GB" sz="1100" b="1" i="0" u="none" strike="noStrike" dirty="0">
                          <a:solidFill>
                            <a:srgbClr val="000000"/>
                          </a:solidFill>
                          <a:effectLst/>
                          <a:latin typeface="Arial" panose="020B0604020202020204" pitchFamily="34" charset="0"/>
                        </a:rPr>
                        <a:t>South West</a:t>
                      </a:r>
                    </a:p>
                  </a:txBody>
                  <a:tcPr marL="7414" marR="7414" marT="7414"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DCE4"/>
                    </a:solidFill>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NHSEI SW Workforce Bureau</a:t>
                      </a:r>
                    </a:p>
                  </a:txBody>
                  <a:tcPr marL="7414" marR="7414" marT="7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kern="1200">
                          <a:solidFill>
                            <a:srgbClr val="000000"/>
                          </a:solidFill>
                          <a:effectLst/>
                          <a:latin typeface="Calibri" panose="020F0502020204030204" pitchFamily="34" charset="0"/>
                          <a:ea typeface="+mn-ea"/>
                          <a:cs typeface="+mn-cs"/>
                        </a:rPr>
                        <a:t>All systems</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0">
                  <a:txBody>
                    <a:bodyPr/>
                    <a:lstStyle/>
                    <a:p>
                      <a:pPr marL="0" algn="ctr" defTabSz="914400" rtl="0" eaLnBrk="1" fontAlgn="ctr" latinLnBrk="0" hangingPunct="1"/>
                      <a:r>
                        <a:rPr lang="fi-FI" sz="1100" b="0" i="0" u="none" strike="noStrike" kern="1200" dirty="0">
                          <a:solidFill>
                            <a:srgbClr val="000000"/>
                          </a:solidFill>
                          <a:effectLst/>
                          <a:latin typeface="Calibri" panose="020F0502020204030204" pitchFamily="34" charset="0"/>
                          <a:ea typeface="+mn-ea"/>
                          <a:cs typeface="+mn-cs"/>
                        </a:rPr>
                        <a:t>Jo Howarth</a:t>
                      </a:r>
                      <a:br>
                        <a:rPr lang="fi-FI" sz="1100" b="0" i="0" u="none" strike="noStrike" kern="1200" dirty="0">
                          <a:solidFill>
                            <a:srgbClr val="000000"/>
                          </a:solidFill>
                          <a:effectLst/>
                          <a:latin typeface="Calibri" panose="020F0502020204030204" pitchFamily="34" charset="0"/>
                          <a:ea typeface="+mn-ea"/>
                          <a:cs typeface="+mn-cs"/>
                        </a:rPr>
                      </a:br>
                      <a:r>
                        <a:rPr lang="fi-FI" sz="1100" b="0" i="0" u="none" strike="noStrike" kern="1200" dirty="0">
                          <a:solidFill>
                            <a:srgbClr val="000000"/>
                          </a:solidFill>
                          <a:effectLst/>
                          <a:latin typeface="Calibri" panose="020F0502020204030204" pitchFamily="34" charset="0"/>
                          <a:ea typeface="+mn-ea"/>
                          <a:cs typeface="+mn-cs"/>
                        </a:rPr>
                        <a:t>jo.howarth@nhs.net </a:t>
                      </a:r>
                    </a:p>
                  </a:txBody>
                  <a:tcPr marL="7414" marR="7414" marT="741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873120"/>
                  </a:ext>
                </a:extLst>
              </a:tr>
              <a:tr h="195191">
                <a:tc vMerge="1">
                  <a:txBody>
                    <a:bodyPr/>
                    <a:lstStyle/>
                    <a:p>
                      <a:endParaRPr lang="en-GB"/>
                    </a:p>
                  </a:txBody>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Gloucestershire Hospitals NHS Foundation Trust</a:t>
                      </a:r>
                    </a:p>
                  </a:txBody>
                  <a:tcPr marL="7414" marR="7414" marT="7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kern="1200">
                          <a:solidFill>
                            <a:srgbClr val="000000"/>
                          </a:solidFill>
                          <a:effectLst/>
                          <a:latin typeface="Calibri" panose="020F0502020204030204" pitchFamily="34" charset="0"/>
                          <a:ea typeface="+mn-ea"/>
                          <a:cs typeface="+mn-cs"/>
                        </a:rPr>
                        <a:t>Gloucester</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117500898"/>
                  </a:ext>
                </a:extLst>
              </a:tr>
              <a:tr h="195191">
                <a:tc vMerge="1">
                  <a:txBody>
                    <a:bodyPr/>
                    <a:lstStyle/>
                    <a:p>
                      <a:endParaRPr lang="en-GB"/>
                    </a:p>
                  </a:txBody>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North Bristol NHS Trust</a:t>
                      </a:r>
                    </a:p>
                  </a:txBody>
                  <a:tcPr marL="7414" marR="7414" marT="7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BNSSG</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191371708"/>
                  </a:ext>
                </a:extLst>
              </a:tr>
              <a:tr h="195191">
                <a:tc vMerge="1">
                  <a:txBody>
                    <a:bodyPr/>
                    <a:lstStyle/>
                    <a:p>
                      <a:endParaRPr lang="en-GB"/>
                    </a:p>
                  </a:txBody>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Royal United Hospitals Bath NHS Foundation Trust</a:t>
                      </a:r>
                    </a:p>
                  </a:txBody>
                  <a:tcPr marL="7414" marR="7414" marT="7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BSW</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3440236072"/>
                  </a:ext>
                </a:extLst>
              </a:tr>
              <a:tr h="195191">
                <a:tc vMerge="1">
                  <a:txBody>
                    <a:bodyPr/>
                    <a:lstStyle/>
                    <a:p>
                      <a:endParaRPr lang="en-GB"/>
                    </a:p>
                  </a:txBody>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Great Western Hospitals NHS Foundation Trust</a:t>
                      </a:r>
                    </a:p>
                  </a:txBody>
                  <a:tcPr marL="7414" marR="7414" marT="7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BSW</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993029924"/>
                  </a:ext>
                </a:extLst>
              </a:tr>
              <a:tr h="195191">
                <a:tc vMerge="1">
                  <a:txBody>
                    <a:bodyPr/>
                    <a:lstStyle/>
                    <a:p>
                      <a:endParaRPr lang="en-GB"/>
                    </a:p>
                  </a:txBody>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Somerset NHS Foundation Trust</a:t>
                      </a:r>
                    </a:p>
                  </a:txBody>
                  <a:tcPr marL="7414" marR="7414" marT="7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Somerset</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913583456"/>
                  </a:ext>
                </a:extLst>
              </a:tr>
              <a:tr h="195191">
                <a:tc vMerge="1">
                  <a:txBody>
                    <a:bodyPr/>
                    <a:lstStyle/>
                    <a:p>
                      <a:endParaRPr lang="en-GB"/>
                    </a:p>
                  </a:txBody>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University Hospitals Plymouth NHS Trust</a:t>
                      </a:r>
                    </a:p>
                  </a:txBody>
                  <a:tcPr marL="7414" marR="7414" marT="7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Devon</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85308889"/>
                  </a:ext>
                </a:extLst>
              </a:tr>
              <a:tr h="195191">
                <a:tc vMerge="1">
                  <a:txBody>
                    <a:bodyPr/>
                    <a:lstStyle/>
                    <a:p>
                      <a:endParaRPr lang="en-GB"/>
                    </a:p>
                  </a:txBody>
                  <a:tcPr>
                    <a:lnT w="12700" cap="flat" cmpd="sng" algn="ctr">
                      <a:solidFill>
                        <a:srgbClr val="000000"/>
                      </a:solidFill>
                      <a:prstDash val="solid"/>
                      <a:round/>
                      <a:headEnd type="none" w="med" len="med"/>
                      <a:tailEnd type="none" w="med" len="med"/>
                    </a:lnT>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Dorset University NHS Foundation Trust</a:t>
                      </a:r>
                    </a:p>
                  </a:txBody>
                  <a:tcPr marL="7414" marR="7414" marT="7414"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Dorset</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950115631"/>
                  </a:ext>
                </a:extLst>
              </a:tr>
              <a:tr h="195191">
                <a:tc vMerge="1">
                  <a:txBody>
                    <a:bodyPr/>
                    <a:lstStyle/>
                    <a:p>
                      <a:endParaRPr lang="en-GB"/>
                    </a:p>
                  </a:txBody>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Dorset County Hospital NHS Foundation Trust</a:t>
                      </a:r>
                    </a:p>
                  </a:txBody>
                  <a:tcPr marL="7414" marR="7414" marT="7414" marB="0">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Dorset</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923961502"/>
                  </a:ext>
                </a:extLst>
              </a:tr>
              <a:tr h="203324">
                <a:tc vMerge="1">
                  <a:txBody>
                    <a:bodyPr/>
                    <a:lstStyle/>
                    <a:p>
                      <a:endParaRPr lang="en-GB"/>
                    </a:p>
                  </a:txBody>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Royal Cornwall Hospitals NHS Trust</a:t>
                      </a:r>
                    </a:p>
                  </a:txBody>
                  <a:tcPr marL="7414" marR="7414" marT="741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GB" sz="1100" b="0" i="0" u="none" strike="noStrike" kern="1200" dirty="0">
                          <a:solidFill>
                            <a:srgbClr val="000000"/>
                          </a:solidFill>
                          <a:effectLst/>
                          <a:latin typeface="Calibri" panose="020F0502020204030204" pitchFamily="34" charset="0"/>
                          <a:ea typeface="+mn-ea"/>
                          <a:cs typeface="+mn-cs"/>
                        </a:rPr>
                        <a:t>Cornwall</a:t>
                      </a:r>
                    </a:p>
                  </a:txBody>
                  <a:tcPr marL="7414" marR="7414" marT="7414"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110531329"/>
                  </a:ext>
                </a:extLst>
              </a:tr>
            </a:tbl>
          </a:graphicData>
        </a:graphic>
      </p:graphicFrame>
      <p:sp>
        <p:nvSpPr>
          <p:cNvPr id="3" name="Title 1">
            <a:extLst>
              <a:ext uri="{FF2B5EF4-FFF2-40B4-BE49-F238E27FC236}">
                <a16:creationId xmlns:a16="http://schemas.microsoft.com/office/drawing/2014/main" id="{4E011457-4CD9-4731-8039-D57B1D408D4A}"/>
              </a:ext>
            </a:extLst>
          </p:cNvPr>
          <p:cNvSpPr>
            <a:spLocks noGrp="1"/>
          </p:cNvSpPr>
          <p:nvPr>
            <p:ph type="title"/>
          </p:nvPr>
        </p:nvSpPr>
        <p:spPr>
          <a:xfrm>
            <a:off x="254847" y="313550"/>
            <a:ext cx="9831044" cy="611649"/>
          </a:xfrm>
        </p:spPr>
        <p:txBody>
          <a:bodyPr>
            <a:normAutofit/>
          </a:bodyPr>
          <a:lstStyle/>
          <a:p>
            <a:r>
              <a:rPr lang="en-GB" sz="2400" dirty="0"/>
              <a:t>Lead Employers 21.12.2020</a:t>
            </a:r>
          </a:p>
        </p:txBody>
      </p:sp>
      <p:sp>
        <p:nvSpPr>
          <p:cNvPr id="4" name="TextBox 3">
            <a:extLst>
              <a:ext uri="{FF2B5EF4-FFF2-40B4-BE49-F238E27FC236}">
                <a16:creationId xmlns:a16="http://schemas.microsoft.com/office/drawing/2014/main" id="{485D0654-8E0B-43B6-97A5-67F1A4F98077}"/>
              </a:ext>
            </a:extLst>
          </p:cNvPr>
          <p:cNvSpPr txBox="1"/>
          <p:nvPr/>
        </p:nvSpPr>
        <p:spPr>
          <a:xfrm rot="18741210">
            <a:off x="4194798" y="3443266"/>
            <a:ext cx="3959440" cy="369332"/>
          </a:xfrm>
          <a:prstGeom prst="rect">
            <a:avLst/>
          </a:prstGeom>
          <a:noFill/>
        </p:spPr>
        <p:txBody>
          <a:bodyPr wrap="square" rtlCol="0">
            <a:spAutoFit/>
          </a:bodyPr>
          <a:lstStyle/>
          <a:p>
            <a:pPr algn="ctr"/>
            <a:r>
              <a:rPr lang="en-GB" dirty="0">
                <a:solidFill>
                  <a:schemeClr val="bg1">
                    <a:lumMod val="75000"/>
                  </a:schemeClr>
                </a:solidFill>
              </a:rPr>
              <a:t>Live Document </a:t>
            </a:r>
          </a:p>
        </p:txBody>
      </p:sp>
    </p:spTree>
    <p:extLst>
      <p:ext uri="{BB962C8B-B14F-4D97-AF65-F5344CB8AC3E}">
        <p14:creationId xmlns:p14="http://schemas.microsoft.com/office/powerpoint/2010/main" val="2978094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AA9BD-C5F3-4996-91C3-050C4BD5B947}"/>
              </a:ext>
            </a:extLst>
          </p:cNvPr>
          <p:cNvSpPr>
            <a:spLocks noGrp="1"/>
          </p:cNvSpPr>
          <p:nvPr>
            <p:ph type="title"/>
          </p:nvPr>
        </p:nvSpPr>
        <p:spPr>
          <a:xfrm>
            <a:off x="480036" y="238989"/>
            <a:ext cx="10641498" cy="611649"/>
          </a:xfrm>
        </p:spPr>
        <p:txBody>
          <a:bodyPr>
            <a:normAutofit/>
          </a:bodyPr>
          <a:lstStyle/>
          <a:p>
            <a:r>
              <a:rPr lang="en-US" sz="1800" b="1" dirty="0"/>
              <a:t>NHS Foundry Workforce Planning</a:t>
            </a:r>
            <a:endParaRPr lang="en-GB" sz="1800" b="1" dirty="0"/>
          </a:p>
        </p:txBody>
      </p:sp>
      <p:sp>
        <p:nvSpPr>
          <p:cNvPr id="3" name="Content Placeholder 2">
            <a:extLst>
              <a:ext uri="{FF2B5EF4-FFF2-40B4-BE49-F238E27FC236}">
                <a16:creationId xmlns:a16="http://schemas.microsoft.com/office/drawing/2014/main" id="{68CDBBE8-43FE-4B35-821C-163FEF79BE73}"/>
              </a:ext>
            </a:extLst>
          </p:cNvPr>
          <p:cNvSpPr>
            <a:spLocks noGrp="1"/>
          </p:cNvSpPr>
          <p:nvPr>
            <p:ph sz="quarter" idx="10"/>
          </p:nvPr>
        </p:nvSpPr>
        <p:spPr>
          <a:xfrm>
            <a:off x="570639" y="970848"/>
            <a:ext cx="11034540" cy="3474543"/>
          </a:xfrm>
        </p:spPr>
        <p:txBody>
          <a:bodyPr>
            <a:noAutofit/>
          </a:bodyPr>
          <a:lstStyle/>
          <a:p>
            <a:pPr marL="0" indent="0">
              <a:buNone/>
            </a:pPr>
            <a:r>
              <a:rPr lang="en-US" sz="1200" b="1" dirty="0"/>
              <a:t>The Foundry Workforce Planning tool allows you to enter, view and manage workforce planning data. The Workforce Tracking tool will allow you to compare modelled workforce demand against the actual workforce availability over time, and surface potential gaps.</a:t>
            </a:r>
            <a:endParaRPr lang="en-GB" sz="1200" b="1" dirty="0"/>
          </a:p>
          <a:p>
            <a:pPr marL="0" indent="0">
              <a:buNone/>
            </a:pPr>
            <a:r>
              <a:rPr lang="en-US" sz="1200" b="1" dirty="0"/>
              <a:t>You can find the Workforce tool at </a:t>
            </a:r>
            <a:r>
              <a:rPr lang="en-US" sz="1200" b="1" u="sng" dirty="0">
                <a:hlinkClick r:id="rId2"/>
              </a:rPr>
              <a:t>this link</a:t>
            </a:r>
            <a:r>
              <a:rPr lang="en-US" sz="1200" b="1" dirty="0"/>
              <a:t>. We recommend you bookmark the link, so it is easy to find at a later date. It is expected that regions will fully engage with the workforce planning tool.</a:t>
            </a:r>
            <a:endParaRPr lang="en-GB" sz="1200" b="1" dirty="0"/>
          </a:p>
          <a:p>
            <a:pPr marL="0" indent="0">
              <a:buNone/>
            </a:pPr>
            <a:r>
              <a:rPr lang="en-US" sz="1200" b="1" u="sng" dirty="0"/>
              <a:t>Getting access to the Workforce Tool</a:t>
            </a:r>
            <a:endParaRPr lang="en-GB" sz="1200" b="1" dirty="0"/>
          </a:p>
          <a:p>
            <a:r>
              <a:rPr lang="en-US" sz="1200" dirty="0"/>
              <a:t>Once you have signed up to NHS Foundry (you will receive instructions for the sign-up form in a separate communication), you will then have to request access to the Workforce tool via the service desk, see template email below. This is because the Workforce data contains PII so there is a separate approval process. Once you have requested access via the service desk, it may take 2-3 days to gain approval and access.</a:t>
            </a:r>
            <a:endParaRPr lang="en-GB" sz="1200" i="1" dirty="0"/>
          </a:p>
          <a:p>
            <a:pPr marL="0" indent="0">
              <a:buNone/>
            </a:pPr>
            <a:r>
              <a:rPr lang="en-US" sz="1200" b="1" u="sng" dirty="0"/>
              <a:t>Excel bulk upload for new employees</a:t>
            </a:r>
            <a:endParaRPr lang="en-US" sz="1200" b="1" dirty="0"/>
          </a:p>
          <a:p>
            <a:r>
              <a:rPr lang="en-US" sz="1200" dirty="0"/>
              <a:t>Note: you should only bulk upload </a:t>
            </a:r>
            <a:r>
              <a:rPr lang="en-US" sz="1200" b="1" dirty="0"/>
              <a:t>new</a:t>
            </a:r>
            <a:r>
              <a:rPr lang="en-US" sz="1200" dirty="0"/>
              <a:t> employee data via the Excel upload, then use the Workforce tool to manage workforce data once it has been uploaded to NHS Foundry.</a:t>
            </a:r>
          </a:p>
          <a:p>
            <a:pPr marL="0" indent="0">
              <a:buNone/>
            </a:pPr>
            <a:r>
              <a:rPr lang="en-GB" sz="1200" b="1" u="sng" dirty="0"/>
              <a:t>Reporting</a:t>
            </a:r>
          </a:p>
          <a:p>
            <a:r>
              <a:rPr lang="en-GB" sz="1200" dirty="0"/>
              <a:t>The outputs of the tool are constantly being updated in line with the needs of the regional users and programme. Developments such as site-specific readiness assessments and daily sitrep reports are due to be released imminently. If there are specific reporting outputs that would be useful to your region/system, please feedback through the team.</a:t>
            </a:r>
          </a:p>
          <a:p>
            <a:endParaRPr lang="en-GB" sz="300" dirty="0"/>
          </a:p>
        </p:txBody>
      </p:sp>
      <p:sp>
        <p:nvSpPr>
          <p:cNvPr id="4" name="Rectangle 3">
            <a:extLst>
              <a:ext uri="{FF2B5EF4-FFF2-40B4-BE49-F238E27FC236}">
                <a16:creationId xmlns:a16="http://schemas.microsoft.com/office/drawing/2014/main" id="{E9757395-A13A-43F5-B3D8-D6BCBA2CE680}"/>
              </a:ext>
            </a:extLst>
          </p:cNvPr>
          <p:cNvSpPr/>
          <p:nvPr/>
        </p:nvSpPr>
        <p:spPr>
          <a:xfrm>
            <a:off x="578729" y="4684542"/>
            <a:ext cx="11018359" cy="17360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solidFill>
                  <a:schemeClr val="tx2"/>
                </a:solidFill>
                <a:latin typeface="Arial" panose="020B0604020202020204" pitchFamily="34" charset="0"/>
                <a:cs typeface="Arial" panose="020B0604020202020204" pitchFamily="34" charset="0"/>
              </a:rPr>
              <a:t>To request access to the Workforce Tool via the service desk</a:t>
            </a:r>
            <a:r>
              <a:rPr lang="en-US" sz="1100" dirty="0">
                <a:solidFill>
                  <a:schemeClr val="tx2"/>
                </a:solidFill>
                <a:latin typeface="Arial" panose="020B0604020202020204" pitchFamily="34" charset="0"/>
                <a:cs typeface="Arial" panose="020B0604020202020204" pitchFamily="34" charset="0"/>
              </a:rPr>
              <a:t>, please send an email to </a:t>
            </a:r>
            <a:r>
              <a:rPr lang="en-US" sz="1100" u="sng" dirty="0">
                <a:latin typeface="Arial" panose="020B0604020202020204" pitchFamily="34" charset="0"/>
                <a:cs typeface="Arial" panose="020B0604020202020204" pitchFamily="34" charset="0"/>
                <a:hlinkClick r:id="rId3"/>
              </a:rPr>
              <a:t>agem.covid-19datasharing@nhs.net</a:t>
            </a:r>
            <a:r>
              <a:rPr lang="en-US" sz="1100" dirty="0">
                <a:latin typeface="Arial" panose="020B0604020202020204" pitchFamily="34" charset="0"/>
                <a:cs typeface="Arial" panose="020B0604020202020204" pitchFamily="34" charset="0"/>
              </a:rPr>
              <a:t> </a:t>
            </a:r>
            <a:r>
              <a:rPr lang="en-US" sz="1100" dirty="0">
                <a:solidFill>
                  <a:schemeClr val="tx2"/>
                </a:solidFill>
                <a:latin typeface="Arial" panose="020B0604020202020204" pitchFamily="34" charset="0"/>
                <a:cs typeface="Arial" panose="020B0604020202020204" pitchFamily="34" charset="0"/>
              </a:rPr>
              <a:t>with the following text (substitute</a:t>
            </a:r>
            <a:r>
              <a:rPr lang="en-US" sz="1100" dirty="0">
                <a:latin typeface="Arial" panose="020B0604020202020204" pitchFamily="34" charset="0"/>
                <a:cs typeface="Arial" panose="020B0604020202020204" pitchFamily="34" charset="0"/>
              </a:rPr>
              <a:t> </a:t>
            </a:r>
            <a:r>
              <a:rPr lang="en-US" sz="1100" dirty="0">
                <a:solidFill>
                  <a:schemeClr val="tx2"/>
                </a:solidFill>
                <a:latin typeface="Arial" panose="020B0604020202020204" pitchFamily="34" charset="0"/>
                <a:cs typeface="Arial" panose="020B0604020202020204" pitchFamily="34" charset="0"/>
              </a:rPr>
              <a:t>&lt;REGION_NAME&gt; below with your region name):</a:t>
            </a:r>
          </a:p>
          <a:p>
            <a:endParaRPr lang="en-GB" sz="1100" dirty="0">
              <a:solidFill>
                <a:schemeClr val="tx2"/>
              </a:solidFill>
              <a:latin typeface="Arial" panose="020B0604020202020204" pitchFamily="34" charset="0"/>
              <a:cs typeface="Arial" panose="020B0604020202020204" pitchFamily="34" charset="0"/>
            </a:endParaRPr>
          </a:p>
          <a:p>
            <a:r>
              <a:rPr lang="en-US" sz="1100" dirty="0">
                <a:solidFill>
                  <a:schemeClr val="tx2"/>
                </a:solidFill>
                <a:latin typeface="Arial" panose="020B0604020202020204" pitchFamily="34" charset="0"/>
                <a:cs typeface="Arial" panose="020B0604020202020204" pitchFamily="34" charset="0"/>
              </a:rPr>
              <a:t>Dear Sir/Madam,</a:t>
            </a:r>
          </a:p>
          <a:p>
            <a:endParaRPr lang="en-GB" sz="1100" dirty="0">
              <a:solidFill>
                <a:schemeClr val="tx2"/>
              </a:solidFill>
              <a:latin typeface="Arial" panose="020B0604020202020204" pitchFamily="34" charset="0"/>
              <a:cs typeface="Arial" panose="020B0604020202020204" pitchFamily="34" charset="0"/>
            </a:endParaRPr>
          </a:p>
          <a:p>
            <a:r>
              <a:rPr lang="en-US" sz="1100" dirty="0">
                <a:solidFill>
                  <a:schemeClr val="tx2"/>
                </a:solidFill>
                <a:latin typeface="Arial" panose="020B0604020202020204" pitchFamily="34" charset="0"/>
                <a:cs typeface="Arial" panose="020B0604020202020204" pitchFamily="34" charset="0"/>
              </a:rPr>
              <a:t>I have recently signed up for access to the COVID </a:t>
            </a:r>
            <a:r>
              <a:rPr lang="en-US" sz="1100" dirty="0" err="1">
                <a:solidFill>
                  <a:schemeClr val="tx2"/>
                </a:solidFill>
                <a:latin typeface="Arial" panose="020B0604020202020204" pitchFamily="34" charset="0"/>
                <a:cs typeface="Arial" panose="020B0604020202020204" pitchFamily="34" charset="0"/>
              </a:rPr>
              <a:t>Immunisation</a:t>
            </a:r>
            <a:r>
              <a:rPr lang="en-US" sz="1100" dirty="0">
                <a:solidFill>
                  <a:schemeClr val="tx2"/>
                </a:solidFill>
                <a:latin typeface="Arial" panose="020B0604020202020204" pitchFamily="34" charset="0"/>
                <a:cs typeface="Arial" panose="020B0604020202020204" pitchFamily="34" charset="0"/>
              </a:rPr>
              <a:t> and Vaccination workflows on NHS Foundry.</a:t>
            </a:r>
            <a:endParaRPr lang="en-GB" sz="1100" dirty="0">
              <a:solidFill>
                <a:schemeClr val="tx2"/>
              </a:solidFill>
              <a:latin typeface="Arial" panose="020B0604020202020204" pitchFamily="34" charset="0"/>
              <a:cs typeface="Arial" panose="020B0604020202020204" pitchFamily="34" charset="0"/>
            </a:endParaRPr>
          </a:p>
          <a:p>
            <a:r>
              <a:rPr lang="en-US" sz="1100" dirty="0">
                <a:solidFill>
                  <a:schemeClr val="tx2"/>
                </a:solidFill>
                <a:latin typeface="Arial" panose="020B0604020202020204" pitchFamily="34" charset="0"/>
                <a:cs typeface="Arial" panose="020B0604020202020204" pitchFamily="34" charset="0"/>
              </a:rPr>
              <a:t>Please could I request access to the ‘Regional </a:t>
            </a:r>
            <a:r>
              <a:rPr lang="en-US" sz="1100" dirty="0" err="1">
                <a:solidFill>
                  <a:schemeClr val="tx2"/>
                </a:solidFill>
                <a:latin typeface="Arial" panose="020B0604020202020204" pitchFamily="34" charset="0"/>
                <a:cs typeface="Arial" panose="020B0604020202020204" pitchFamily="34" charset="0"/>
              </a:rPr>
              <a:t>Immunisation</a:t>
            </a:r>
            <a:r>
              <a:rPr lang="en-US" sz="1100" dirty="0">
                <a:solidFill>
                  <a:schemeClr val="tx2"/>
                </a:solidFill>
                <a:latin typeface="Arial" panose="020B0604020202020204" pitchFamily="34" charset="0"/>
                <a:cs typeface="Arial" panose="020B0604020202020204" pitchFamily="34" charset="0"/>
              </a:rPr>
              <a:t> and Vaccine Ops Workforce - </a:t>
            </a:r>
            <a:r>
              <a:rPr lang="en-US" sz="1100" b="1" dirty="0">
                <a:solidFill>
                  <a:schemeClr val="tx2"/>
                </a:solidFill>
                <a:latin typeface="Arial" panose="020B0604020202020204" pitchFamily="34" charset="0"/>
                <a:cs typeface="Arial" panose="020B0604020202020204" pitchFamily="34" charset="0"/>
              </a:rPr>
              <a:t>&lt;REGION_NAME&gt;’ </a:t>
            </a:r>
            <a:r>
              <a:rPr lang="en-US" sz="1100" dirty="0">
                <a:solidFill>
                  <a:schemeClr val="tx2"/>
                </a:solidFill>
                <a:latin typeface="Arial" panose="020B0604020202020204" pitchFamily="34" charset="0"/>
                <a:cs typeface="Arial" panose="020B0604020202020204" pitchFamily="34" charset="0"/>
              </a:rPr>
              <a:t>purpose. This is required as I will viewing, editing and managing the Workforce data within NHS for my region.</a:t>
            </a:r>
          </a:p>
          <a:p>
            <a:endParaRPr lang="en-GB" sz="1100" dirty="0">
              <a:solidFill>
                <a:schemeClr val="tx2"/>
              </a:solidFill>
              <a:latin typeface="Arial" panose="020B0604020202020204" pitchFamily="34" charset="0"/>
              <a:cs typeface="Arial" panose="020B0604020202020204" pitchFamily="34" charset="0"/>
            </a:endParaRPr>
          </a:p>
          <a:p>
            <a:r>
              <a:rPr lang="en-US" sz="1100" dirty="0">
                <a:solidFill>
                  <a:schemeClr val="tx2"/>
                </a:solidFill>
                <a:latin typeface="Arial" panose="020B0604020202020204" pitchFamily="34" charset="0"/>
                <a:cs typeface="Arial" panose="020B0604020202020204" pitchFamily="34" charset="0"/>
              </a:rPr>
              <a:t>Kind regards</a:t>
            </a:r>
            <a:endParaRPr lang="en-GB" sz="11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915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5DBCB3-BCF2-4A7C-A05D-5BEB61CB06CC}"/>
              </a:ext>
            </a:extLst>
          </p:cNvPr>
          <p:cNvSpPr>
            <a:spLocks noGrp="1"/>
          </p:cNvSpPr>
          <p:nvPr>
            <p:ph type="title"/>
          </p:nvPr>
        </p:nvSpPr>
        <p:spPr>
          <a:xfrm>
            <a:off x="565401" y="287999"/>
            <a:ext cx="9537367" cy="611649"/>
          </a:xfrm>
        </p:spPr>
        <p:txBody>
          <a:bodyPr/>
          <a:lstStyle/>
          <a:p>
            <a:r>
              <a:rPr lang="en-GB" dirty="0"/>
              <a:t>Contents</a:t>
            </a:r>
          </a:p>
        </p:txBody>
      </p:sp>
      <p:sp>
        <p:nvSpPr>
          <p:cNvPr id="4" name="Rectangle 3">
            <a:extLst>
              <a:ext uri="{FF2B5EF4-FFF2-40B4-BE49-F238E27FC236}">
                <a16:creationId xmlns:a16="http://schemas.microsoft.com/office/drawing/2014/main" id="{F552D399-3CFB-4640-9EF6-8FC0E4400B8D}"/>
              </a:ext>
            </a:extLst>
          </p:cNvPr>
          <p:cNvSpPr/>
          <p:nvPr/>
        </p:nvSpPr>
        <p:spPr>
          <a:xfrm>
            <a:off x="6096000" y="1123122"/>
            <a:ext cx="5336383" cy="5220528"/>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rPr>
              <a:t>This workforce and training toolkit is for Regional Leads and Regional Workforce Leads to use as a practical guide and:  </a:t>
            </a:r>
          </a:p>
          <a:p>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provides information on the workforce and training approach to support the local mobilisation of workforce and training activities </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provides information that can be shared with appropriate stakeholders and delivery organisations</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r>
              <a:rPr lang="en-GB" sz="1400" dirty="0">
                <a:solidFill>
                  <a:schemeClr val="tx1"/>
                </a:solidFill>
              </a:rPr>
              <a:t>explains how delivery organisations can access the national workforce supply </a:t>
            </a:r>
          </a:p>
          <a:p>
            <a:pPr marL="285750" indent="-285750">
              <a:buFont typeface="Arial" panose="020B0604020202020204" pitchFamily="34" charset="0"/>
              <a:buChar char="•"/>
            </a:pPr>
            <a:endParaRPr lang="en-GB" sz="1400" dirty="0">
              <a:solidFill>
                <a:schemeClr val="tx1"/>
              </a:solidFill>
            </a:endParaRPr>
          </a:p>
          <a:p>
            <a:pPr marL="285750" indent="-285750">
              <a:buFont typeface="Arial" panose="020B0604020202020204" pitchFamily="34" charset="0"/>
              <a:buChar char="•"/>
            </a:pPr>
            <a:endParaRPr lang="en-GB" sz="1400" dirty="0">
              <a:solidFill>
                <a:schemeClr val="tx1"/>
              </a:solidFill>
            </a:endParaRPr>
          </a:p>
          <a:p>
            <a:r>
              <a:rPr lang="en-GB" sz="1600" b="1" dirty="0">
                <a:solidFill>
                  <a:schemeClr val="tx1"/>
                </a:solidFill>
              </a:rPr>
              <a:t>Please note the information in this pack will be updated, in particular the training requirements and pathways for each role. We’ll share updates with you. </a:t>
            </a:r>
          </a:p>
          <a:p>
            <a:endParaRPr lang="en-GB" sz="1400" dirty="0">
              <a:solidFill>
                <a:schemeClr val="tx1"/>
              </a:solidFill>
            </a:endParaRPr>
          </a:p>
        </p:txBody>
      </p:sp>
      <p:graphicFrame>
        <p:nvGraphicFramePr>
          <p:cNvPr id="5" name="Table 5">
            <a:extLst>
              <a:ext uri="{FF2B5EF4-FFF2-40B4-BE49-F238E27FC236}">
                <a16:creationId xmlns:a16="http://schemas.microsoft.com/office/drawing/2014/main" id="{CA65D553-919E-4408-8B40-8C3AAC42962C}"/>
              </a:ext>
            </a:extLst>
          </p:cNvPr>
          <p:cNvGraphicFramePr>
            <a:graphicFrameLocks noGrp="1"/>
          </p:cNvGraphicFramePr>
          <p:nvPr>
            <p:extLst>
              <p:ext uri="{D42A27DB-BD31-4B8C-83A1-F6EECF244321}">
                <p14:modId xmlns:p14="http://schemas.microsoft.com/office/powerpoint/2010/main" val="1058665064"/>
              </p:ext>
            </p:extLst>
          </p:nvPr>
        </p:nvGraphicFramePr>
        <p:xfrm>
          <a:off x="679702" y="1123121"/>
          <a:ext cx="4873374" cy="5220530"/>
        </p:xfrm>
        <a:graphic>
          <a:graphicData uri="http://schemas.openxmlformats.org/drawingml/2006/table">
            <a:tbl>
              <a:tblPr firstRow="1" bandRow="1">
                <a:tableStyleId>{69012ECD-51FC-41F1-AA8D-1B2483CD663E}</a:tableStyleId>
              </a:tblPr>
              <a:tblGrid>
                <a:gridCol w="3571645">
                  <a:extLst>
                    <a:ext uri="{9D8B030D-6E8A-4147-A177-3AD203B41FA5}">
                      <a16:colId xmlns:a16="http://schemas.microsoft.com/office/drawing/2014/main" val="494940993"/>
                    </a:ext>
                  </a:extLst>
                </a:gridCol>
                <a:gridCol w="1301729">
                  <a:extLst>
                    <a:ext uri="{9D8B030D-6E8A-4147-A177-3AD203B41FA5}">
                      <a16:colId xmlns:a16="http://schemas.microsoft.com/office/drawing/2014/main" val="389965964"/>
                    </a:ext>
                  </a:extLst>
                </a:gridCol>
              </a:tblGrid>
              <a:tr h="523983">
                <a:tc>
                  <a:txBody>
                    <a:bodyPr/>
                    <a:lstStyle/>
                    <a:p>
                      <a:r>
                        <a:rPr lang="en-GB" dirty="0"/>
                        <a:t>Section </a:t>
                      </a:r>
                    </a:p>
                  </a:txBody>
                  <a:tcPr/>
                </a:tc>
                <a:tc>
                  <a:txBody>
                    <a:bodyPr/>
                    <a:lstStyle/>
                    <a:p>
                      <a:r>
                        <a:rPr lang="en-GB" dirty="0"/>
                        <a:t>Slide(s)</a:t>
                      </a:r>
                    </a:p>
                  </a:txBody>
                  <a:tcPr/>
                </a:tc>
                <a:extLst>
                  <a:ext uri="{0D108BD9-81ED-4DB2-BD59-A6C34878D82A}">
                    <a16:rowId xmlns:a16="http://schemas.microsoft.com/office/drawing/2014/main" val="1200184139"/>
                  </a:ext>
                </a:extLst>
              </a:tr>
              <a:tr h="523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Workforce &amp; training context</a:t>
                      </a:r>
                      <a:endParaRPr lang="en-GB" sz="1400" b="0" dirty="0"/>
                    </a:p>
                  </a:txBody>
                  <a:tcPr/>
                </a:tc>
                <a:tc>
                  <a:txBody>
                    <a:bodyPr/>
                    <a:lstStyle/>
                    <a:p>
                      <a:r>
                        <a:rPr lang="en-GB" sz="1400" dirty="0"/>
                        <a:t>3-4</a:t>
                      </a:r>
                      <a:endParaRPr lang="en-GB" sz="1400" b="0" dirty="0"/>
                    </a:p>
                  </a:txBody>
                  <a:tcPr/>
                </a:tc>
                <a:extLst>
                  <a:ext uri="{0D108BD9-81ED-4DB2-BD59-A6C34878D82A}">
                    <a16:rowId xmlns:a16="http://schemas.microsoft.com/office/drawing/2014/main" val="1805501643"/>
                  </a:ext>
                </a:extLst>
              </a:tr>
              <a:tr h="4326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National supply </a:t>
                      </a:r>
                      <a:endParaRPr lang="en-GB" sz="1400" b="0" dirty="0"/>
                    </a:p>
                  </a:txBody>
                  <a:tcPr/>
                </a:tc>
                <a:tc>
                  <a:txBody>
                    <a:bodyPr/>
                    <a:lstStyle/>
                    <a:p>
                      <a:r>
                        <a:rPr lang="en-GB" sz="1400" dirty="0"/>
                        <a:t>5-7</a:t>
                      </a:r>
                      <a:endParaRPr lang="en-GB" sz="1400" b="0" dirty="0"/>
                    </a:p>
                  </a:txBody>
                  <a:tcPr/>
                </a:tc>
                <a:extLst>
                  <a:ext uri="{0D108BD9-81ED-4DB2-BD59-A6C34878D82A}">
                    <a16:rowId xmlns:a16="http://schemas.microsoft.com/office/drawing/2014/main" val="2269304855"/>
                  </a:ext>
                </a:extLst>
              </a:tr>
              <a:tr h="523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Workforce staffing models </a:t>
                      </a:r>
                    </a:p>
                  </a:txBody>
                  <a:tcPr/>
                </a:tc>
                <a:tc>
                  <a:txBody>
                    <a:bodyPr/>
                    <a:lstStyle/>
                    <a:p>
                      <a:r>
                        <a:rPr lang="en-GB" sz="1400" dirty="0"/>
                        <a:t>8-10</a:t>
                      </a:r>
                      <a:endParaRPr lang="en-GB" sz="1400" b="0" dirty="0"/>
                    </a:p>
                  </a:txBody>
                  <a:tcPr/>
                </a:tc>
                <a:extLst>
                  <a:ext uri="{0D108BD9-81ED-4DB2-BD59-A6C34878D82A}">
                    <a16:rowId xmlns:a16="http://schemas.microsoft.com/office/drawing/2014/main" val="327210665"/>
                  </a:ext>
                </a:extLst>
              </a:tr>
              <a:tr h="523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Legislation</a:t>
                      </a:r>
                    </a:p>
                  </a:txBody>
                  <a:tcPr/>
                </a:tc>
                <a:tc>
                  <a:txBody>
                    <a:bodyPr/>
                    <a:lstStyle/>
                    <a:p>
                      <a:r>
                        <a:rPr lang="en-GB" sz="1400" dirty="0"/>
                        <a:t>11-14</a:t>
                      </a:r>
                      <a:endParaRPr lang="en-GB" sz="1400" b="0" dirty="0"/>
                    </a:p>
                  </a:txBody>
                  <a:tcPr/>
                </a:tc>
                <a:extLst>
                  <a:ext uri="{0D108BD9-81ED-4DB2-BD59-A6C34878D82A}">
                    <a16:rowId xmlns:a16="http://schemas.microsoft.com/office/drawing/2014/main" val="2085494055"/>
                  </a:ext>
                </a:extLst>
              </a:tr>
              <a:tr h="523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Regional mobilisation </a:t>
                      </a:r>
                    </a:p>
                  </a:txBody>
                  <a:tcPr/>
                </a:tc>
                <a:tc>
                  <a:txBody>
                    <a:bodyPr/>
                    <a:lstStyle/>
                    <a:p>
                      <a:r>
                        <a:rPr lang="en-GB" sz="1400" dirty="0"/>
                        <a:t>15-23</a:t>
                      </a:r>
                      <a:endParaRPr lang="en-GB" sz="1400" b="0" dirty="0"/>
                    </a:p>
                  </a:txBody>
                  <a:tcPr/>
                </a:tc>
                <a:extLst>
                  <a:ext uri="{0D108BD9-81ED-4DB2-BD59-A6C34878D82A}">
                    <a16:rowId xmlns:a16="http://schemas.microsoft.com/office/drawing/2014/main" val="1571876990"/>
                  </a:ext>
                </a:extLst>
              </a:tr>
              <a:tr h="523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Training requirements </a:t>
                      </a:r>
                    </a:p>
                  </a:txBody>
                  <a:tcPr/>
                </a:tc>
                <a:tc>
                  <a:txBody>
                    <a:bodyPr/>
                    <a:lstStyle/>
                    <a:p>
                      <a:r>
                        <a:rPr lang="en-GB" sz="1400" dirty="0"/>
                        <a:t>24</a:t>
                      </a:r>
                      <a:endParaRPr lang="en-GB" sz="1400" b="0" dirty="0"/>
                    </a:p>
                  </a:txBody>
                  <a:tcPr/>
                </a:tc>
                <a:extLst>
                  <a:ext uri="{0D108BD9-81ED-4DB2-BD59-A6C34878D82A}">
                    <a16:rowId xmlns:a16="http://schemas.microsoft.com/office/drawing/2014/main" val="3554377689"/>
                  </a:ext>
                </a:extLst>
              </a:tr>
              <a:tr h="164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Appendices: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400" b="0" dirty="0">
                          <a:solidFill>
                            <a:schemeClr val="tx1"/>
                          </a:solidFill>
                        </a:rPr>
                        <a:t>Operational guidance for workforce deployment </a:t>
                      </a:r>
                    </a:p>
                  </a:txBody>
                  <a:tcPr/>
                </a:tc>
                <a:tc>
                  <a:txBody>
                    <a:bodyPr/>
                    <a:lstStyle/>
                    <a:p>
                      <a:endParaRPr lang="en-GB" sz="1400" b="0" dirty="0"/>
                    </a:p>
                    <a:p>
                      <a:r>
                        <a:rPr lang="en-GB" sz="1400" b="0" dirty="0"/>
                        <a:t>25-41</a:t>
                      </a:r>
                    </a:p>
                    <a:p>
                      <a:endParaRPr lang="en-GB" sz="1400" b="0" dirty="0"/>
                    </a:p>
                  </a:txBody>
                  <a:tcPr/>
                </a:tc>
                <a:extLst>
                  <a:ext uri="{0D108BD9-81ED-4DB2-BD59-A6C34878D82A}">
                    <a16:rowId xmlns:a16="http://schemas.microsoft.com/office/drawing/2014/main" val="2747687320"/>
                  </a:ext>
                </a:extLst>
              </a:tr>
            </a:tbl>
          </a:graphicData>
        </a:graphic>
      </p:graphicFrame>
    </p:spTree>
    <p:extLst>
      <p:ext uri="{BB962C8B-B14F-4D97-AF65-F5344CB8AC3E}">
        <p14:creationId xmlns:p14="http://schemas.microsoft.com/office/powerpoint/2010/main" val="2604519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93">
            <a:extLst>
              <a:ext uri="{FF2B5EF4-FFF2-40B4-BE49-F238E27FC236}">
                <a16:creationId xmlns:a16="http://schemas.microsoft.com/office/drawing/2014/main" id="{E04600FB-6021-4960-AD0B-AEDAFF12C82F}"/>
              </a:ext>
            </a:extLst>
          </p:cNvPr>
          <p:cNvSpPr/>
          <p:nvPr/>
        </p:nvSpPr>
        <p:spPr>
          <a:xfrm rot="5400000">
            <a:off x="316643" y="1397781"/>
            <a:ext cx="973580" cy="1055621"/>
          </a:xfrm>
          <a:prstGeom prst="homePlate">
            <a:avLst>
              <a:gd name="adj" fmla="val 26713"/>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Recruit</a:t>
            </a:r>
          </a:p>
        </p:txBody>
      </p:sp>
      <p:sp>
        <p:nvSpPr>
          <p:cNvPr id="5" name="Chevron 94">
            <a:extLst>
              <a:ext uri="{FF2B5EF4-FFF2-40B4-BE49-F238E27FC236}">
                <a16:creationId xmlns:a16="http://schemas.microsoft.com/office/drawing/2014/main" id="{50B2F310-7A7D-453B-9217-4F3F2B74DE8A}"/>
              </a:ext>
            </a:extLst>
          </p:cNvPr>
          <p:cNvSpPr/>
          <p:nvPr/>
        </p:nvSpPr>
        <p:spPr>
          <a:xfrm rot="5400000">
            <a:off x="316643" y="2203291"/>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Train</a:t>
            </a:r>
          </a:p>
        </p:txBody>
      </p:sp>
      <p:sp>
        <p:nvSpPr>
          <p:cNvPr id="6" name="Chevron 95">
            <a:extLst>
              <a:ext uri="{FF2B5EF4-FFF2-40B4-BE49-F238E27FC236}">
                <a16:creationId xmlns:a16="http://schemas.microsoft.com/office/drawing/2014/main" id="{3D78BD1C-F509-445C-A565-8A1327A6AB4C}"/>
              </a:ext>
            </a:extLst>
          </p:cNvPr>
          <p:cNvSpPr/>
          <p:nvPr/>
        </p:nvSpPr>
        <p:spPr>
          <a:xfrm rot="5400000">
            <a:off x="316643" y="3008800"/>
            <a:ext cx="973580" cy="1055621"/>
          </a:xfrm>
          <a:prstGeom prst="chevron">
            <a:avLst>
              <a:gd name="adj" fmla="val 26964"/>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Roster</a:t>
            </a:r>
          </a:p>
        </p:txBody>
      </p:sp>
      <p:sp>
        <p:nvSpPr>
          <p:cNvPr id="7" name="Chevron 96">
            <a:extLst>
              <a:ext uri="{FF2B5EF4-FFF2-40B4-BE49-F238E27FC236}">
                <a16:creationId xmlns:a16="http://schemas.microsoft.com/office/drawing/2014/main" id="{4D657DA3-8CA9-46D9-B86D-17F8B04ED258}"/>
              </a:ext>
            </a:extLst>
          </p:cNvPr>
          <p:cNvSpPr/>
          <p:nvPr/>
        </p:nvSpPr>
        <p:spPr>
          <a:xfrm rot="5400000">
            <a:off x="316643" y="3814309"/>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Deploy</a:t>
            </a:r>
          </a:p>
        </p:txBody>
      </p:sp>
      <p:sp>
        <p:nvSpPr>
          <p:cNvPr id="8" name="Chevron 97">
            <a:extLst>
              <a:ext uri="{FF2B5EF4-FFF2-40B4-BE49-F238E27FC236}">
                <a16:creationId xmlns:a16="http://schemas.microsoft.com/office/drawing/2014/main" id="{174E2902-2F8A-4D3A-A92B-FAF4E0D99129}"/>
              </a:ext>
            </a:extLst>
          </p:cNvPr>
          <p:cNvSpPr/>
          <p:nvPr/>
        </p:nvSpPr>
        <p:spPr>
          <a:xfrm rot="5400000">
            <a:off x="316643" y="4619819"/>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END CONTRACT</a:t>
            </a:r>
          </a:p>
        </p:txBody>
      </p:sp>
      <p:sp>
        <p:nvSpPr>
          <p:cNvPr id="10" name="Oval 9">
            <a:extLst>
              <a:ext uri="{FF2B5EF4-FFF2-40B4-BE49-F238E27FC236}">
                <a16:creationId xmlns:a16="http://schemas.microsoft.com/office/drawing/2014/main" id="{E86E8737-0FD7-420D-9663-6FF985D1E2EE}"/>
              </a:ext>
            </a:extLst>
          </p:cNvPr>
          <p:cNvSpPr/>
          <p:nvPr/>
        </p:nvSpPr>
        <p:spPr>
          <a:xfrm>
            <a:off x="682727" y="125976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1</a:t>
            </a:r>
          </a:p>
        </p:txBody>
      </p:sp>
      <p:sp>
        <p:nvSpPr>
          <p:cNvPr id="12" name="Oval 11">
            <a:extLst>
              <a:ext uri="{FF2B5EF4-FFF2-40B4-BE49-F238E27FC236}">
                <a16:creationId xmlns:a16="http://schemas.microsoft.com/office/drawing/2014/main" id="{B218961D-436D-4390-BE4B-52A42B3868A3}"/>
              </a:ext>
            </a:extLst>
          </p:cNvPr>
          <p:cNvSpPr/>
          <p:nvPr/>
        </p:nvSpPr>
        <p:spPr>
          <a:xfrm>
            <a:off x="682727" y="2196840"/>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2</a:t>
            </a:r>
          </a:p>
        </p:txBody>
      </p:sp>
      <p:sp>
        <p:nvSpPr>
          <p:cNvPr id="13" name="Oval 12">
            <a:extLst>
              <a:ext uri="{FF2B5EF4-FFF2-40B4-BE49-F238E27FC236}">
                <a16:creationId xmlns:a16="http://schemas.microsoft.com/office/drawing/2014/main" id="{E05A05AD-6ACC-407A-8C97-1A268E5477E2}"/>
              </a:ext>
            </a:extLst>
          </p:cNvPr>
          <p:cNvSpPr/>
          <p:nvPr/>
        </p:nvSpPr>
        <p:spPr>
          <a:xfrm>
            <a:off x="682727" y="3023343"/>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3</a:t>
            </a:r>
          </a:p>
        </p:txBody>
      </p:sp>
      <p:sp>
        <p:nvSpPr>
          <p:cNvPr id="14" name="Oval 13">
            <a:extLst>
              <a:ext uri="{FF2B5EF4-FFF2-40B4-BE49-F238E27FC236}">
                <a16:creationId xmlns:a16="http://schemas.microsoft.com/office/drawing/2014/main" id="{62B35906-F749-4F2D-8E9C-530A00B2C4BC}"/>
              </a:ext>
            </a:extLst>
          </p:cNvPr>
          <p:cNvSpPr/>
          <p:nvPr/>
        </p:nvSpPr>
        <p:spPr>
          <a:xfrm>
            <a:off x="682727" y="384984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4</a:t>
            </a:r>
          </a:p>
        </p:txBody>
      </p:sp>
      <p:sp>
        <p:nvSpPr>
          <p:cNvPr id="15" name="Oval 14">
            <a:extLst>
              <a:ext uri="{FF2B5EF4-FFF2-40B4-BE49-F238E27FC236}">
                <a16:creationId xmlns:a16="http://schemas.microsoft.com/office/drawing/2014/main" id="{AF3946AB-D491-454B-BB27-37AB7A745619}"/>
              </a:ext>
            </a:extLst>
          </p:cNvPr>
          <p:cNvSpPr/>
          <p:nvPr/>
        </p:nvSpPr>
        <p:spPr>
          <a:xfrm>
            <a:off x="682727" y="4676348"/>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5</a:t>
            </a:r>
          </a:p>
        </p:txBody>
      </p:sp>
      <p:sp>
        <p:nvSpPr>
          <p:cNvPr id="324" name="Rectangle 323">
            <a:extLst>
              <a:ext uri="{FF2B5EF4-FFF2-40B4-BE49-F238E27FC236}">
                <a16:creationId xmlns:a16="http://schemas.microsoft.com/office/drawing/2014/main" id="{B723F092-6267-4144-B5DF-1F5832DE253F}"/>
              </a:ext>
            </a:extLst>
          </p:cNvPr>
          <p:cNvSpPr/>
          <p:nvPr/>
        </p:nvSpPr>
        <p:spPr>
          <a:xfrm>
            <a:off x="5442941" y="5656469"/>
            <a:ext cx="2249331" cy="1118678"/>
          </a:xfrm>
          <a:prstGeom prst="rect">
            <a:avLst/>
          </a:prstGeom>
          <a:noFill/>
          <a:ln w="12700" cap="flat" cmpd="sng" algn="ctr">
            <a:solidFill>
              <a:srgbClr val="005EB8"/>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25" name="Straight Arrow Connector 324">
            <a:extLst>
              <a:ext uri="{FF2B5EF4-FFF2-40B4-BE49-F238E27FC236}">
                <a16:creationId xmlns:a16="http://schemas.microsoft.com/office/drawing/2014/main" id="{19AE9E17-84EC-4C07-9302-657B56C2A7A2}"/>
              </a:ext>
            </a:extLst>
          </p:cNvPr>
          <p:cNvCxnSpPr/>
          <p:nvPr/>
        </p:nvCxnSpPr>
        <p:spPr bwMode="auto">
          <a:xfrm>
            <a:off x="5595150" y="5883595"/>
            <a:ext cx="624422" cy="3549"/>
          </a:xfrm>
          <a:prstGeom prst="straightConnector1">
            <a:avLst/>
          </a:prstGeom>
          <a:solidFill>
            <a:srgbClr val="FFFFFF"/>
          </a:solidFill>
          <a:ln w="25400" cap="flat" cmpd="sng" algn="ctr">
            <a:solidFill>
              <a:srgbClr val="327BFF"/>
            </a:solidFill>
            <a:prstDash val="solid"/>
            <a:round/>
            <a:headEnd type="none" w="med" len="med"/>
            <a:tailEnd type="triangle"/>
          </a:ln>
          <a:effectLst/>
        </p:spPr>
      </p:cxnSp>
      <p:sp>
        <p:nvSpPr>
          <p:cNvPr id="326" name="TextBox 325">
            <a:extLst>
              <a:ext uri="{FF2B5EF4-FFF2-40B4-BE49-F238E27FC236}">
                <a16:creationId xmlns:a16="http://schemas.microsoft.com/office/drawing/2014/main" id="{23839794-96F8-40EE-8727-12E435A0FBFC}"/>
              </a:ext>
            </a:extLst>
          </p:cNvPr>
          <p:cNvSpPr txBox="1"/>
          <p:nvPr/>
        </p:nvSpPr>
        <p:spPr>
          <a:xfrm>
            <a:off x="6316815" y="6508725"/>
            <a:ext cx="715581"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algn="l" defTabSz="914454"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ea typeface="+mn-ea"/>
                <a:cs typeface="Arial" panose="020B0604020202020204" pitchFamily="34" charset="0"/>
              </a:rPr>
              <a:t>MI Reporting </a:t>
            </a:r>
          </a:p>
        </p:txBody>
      </p:sp>
      <p:sp>
        <p:nvSpPr>
          <p:cNvPr id="327" name="Rectangle 326">
            <a:extLst>
              <a:ext uri="{FF2B5EF4-FFF2-40B4-BE49-F238E27FC236}">
                <a16:creationId xmlns:a16="http://schemas.microsoft.com/office/drawing/2014/main" id="{A34F51F3-3F70-4E6D-8342-01BDA110FEFC}"/>
              </a:ext>
            </a:extLst>
          </p:cNvPr>
          <p:cNvSpPr/>
          <p:nvPr/>
        </p:nvSpPr>
        <p:spPr>
          <a:xfrm>
            <a:off x="5442941" y="5397622"/>
            <a:ext cx="769281" cy="266511"/>
          </a:xfrm>
          <a:prstGeom prst="rect">
            <a:avLst/>
          </a:prstGeom>
          <a:solidFill>
            <a:srgbClr val="003087"/>
          </a:solidFill>
          <a:ln w="12700" cap="flat" cmpd="sng" algn="ctr">
            <a:solidFill>
              <a:srgbClr val="005EB8"/>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28" name="TextBox 327">
            <a:extLst>
              <a:ext uri="{FF2B5EF4-FFF2-40B4-BE49-F238E27FC236}">
                <a16:creationId xmlns:a16="http://schemas.microsoft.com/office/drawing/2014/main" id="{462F9D08-19F7-4F9E-BB71-13DBDC8D9C6D}"/>
              </a:ext>
            </a:extLst>
          </p:cNvPr>
          <p:cNvSpPr txBox="1"/>
          <p:nvPr/>
        </p:nvSpPr>
        <p:spPr>
          <a:xfrm>
            <a:off x="5512796" y="5399486"/>
            <a:ext cx="659403" cy="246221"/>
          </a:xfrm>
          <a:prstGeom prst="rect">
            <a:avLst/>
          </a:prstGeom>
          <a:noFill/>
        </p:spPr>
        <p:txBody>
          <a:bodyPr wrap="square" rtlCol="0">
            <a:spAutoFit/>
          </a:bodyPr>
          <a:lstStyle>
            <a:defPPr>
              <a:defRPr lang="en-US"/>
            </a:defPPr>
            <a:lvl1pPr>
              <a:defRPr sz="700">
                <a:solidFill>
                  <a:schemeClr val="tx1">
                    <a:lumMod val="50000"/>
                    <a:lumOff val="50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54"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Legend</a:t>
            </a:r>
          </a:p>
        </p:txBody>
      </p:sp>
      <p:sp>
        <p:nvSpPr>
          <p:cNvPr id="331" name="TextBox 330">
            <a:extLst>
              <a:ext uri="{FF2B5EF4-FFF2-40B4-BE49-F238E27FC236}">
                <a16:creationId xmlns:a16="http://schemas.microsoft.com/office/drawing/2014/main" id="{13705013-1FF9-4E0B-8A02-DA147F98F77E}"/>
              </a:ext>
            </a:extLst>
          </p:cNvPr>
          <p:cNvSpPr txBox="1"/>
          <p:nvPr/>
        </p:nvSpPr>
        <p:spPr>
          <a:xfrm>
            <a:off x="6316815" y="5790175"/>
            <a:ext cx="1232497"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algn="l" defTabSz="914454"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ea typeface="+mn-ea"/>
                <a:cs typeface="Arial" panose="020B0604020202020204" pitchFamily="34" charset="0"/>
              </a:rPr>
              <a:t>Staff onboarding data flow</a:t>
            </a:r>
          </a:p>
        </p:txBody>
      </p:sp>
      <p:sp>
        <p:nvSpPr>
          <p:cNvPr id="332" name="TextBox 331">
            <a:extLst>
              <a:ext uri="{FF2B5EF4-FFF2-40B4-BE49-F238E27FC236}">
                <a16:creationId xmlns:a16="http://schemas.microsoft.com/office/drawing/2014/main" id="{3CAAD41F-62BF-46FF-A84E-40CC45D06046}"/>
              </a:ext>
            </a:extLst>
          </p:cNvPr>
          <p:cNvSpPr txBox="1"/>
          <p:nvPr/>
        </p:nvSpPr>
        <p:spPr>
          <a:xfrm>
            <a:off x="6316815" y="6251177"/>
            <a:ext cx="99956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algn="l" defTabSz="914454"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ea typeface="+mn-ea"/>
                <a:cs typeface="Arial" panose="020B0604020202020204" pitchFamily="34" charset="0"/>
              </a:rPr>
              <a:t>Roster creation </a:t>
            </a:r>
          </a:p>
        </p:txBody>
      </p:sp>
      <p:pic>
        <p:nvPicPr>
          <p:cNvPr id="468" name="Picture 467">
            <a:extLst>
              <a:ext uri="{FF2B5EF4-FFF2-40B4-BE49-F238E27FC236}">
                <a16:creationId xmlns:a16="http://schemas.microsoft.com/office/drawing/2014/main" id="{23886803-ED38-4195-96E6-EFBC40E86A4E}"/>
              </a:ext>
            </a:extLst>
          </p:cNvPr>
          <p:cNvPicPr>
            <a:picLocks noChangeAspect="1"/>
          </p:cNvPicPr>
          <p:nvPr/>
        </p:nvPicPr>
        <p:blipFill>
          <a:blip r:embed="rId4"/>
          <a:stretch>
            <a:fillRect/>
          </a:stretch>
        </p:blipFill>
        <p:spPr>
          <a:xfrm>
            <a:off x="2841259" y="2365739"/>
            <a:ext cx="1053054" cy="526527"/>
          </a:xfrm>
          <a:prstGeom prst="rect">
            <a:avLst/>
          </a:prstGeom>
        </p:spPr>
      </p:pic>
      <p:pic>
        <p:nvPicPr>
          <p:cNvPr id="469" name="Picture 468">
            <a:extLst>
              <a:ext uri="{FF2B5EF4-FFF2-40B4-BE49-F238E27FC236}">
                <a16:creationId xmlns:a16="http://schemas.microsoft.com/office/drawing/2014/main" id="{DC2052A5-E7AA-4609-B2E8-03B03B5D8E7E}"/>
              </a:ext>
            </a:extLst>
          </p:cNvPr>
          <p:cNvPicPr>
            <a:picLocks noChangeAspect="1"/>
          </p:cNvPicPr>
          <p:nvPr/>
        </p:nvPicPr>
        <p:blipFill>
          <a:blip r:embed="rId5"/>
          <a:stretch>
            <a:fillRect/>
          </a:stretch>
        </p:blipFill>
        <p:spPr>
          <a:xfrm>
            <a:off x="2991624" y="4330144"/>
            <a:ext cx="886076" cy="325871"/>
          </a:xfrm>
          <a:prstGeom prst="rect">
            <a:avLst/>
          </a:prstGeom>
        </p:spPr>
      </p:pic>
      <p:pic>
        <p:nvPicPr>
          <p:cNvPr id="470" name="Picture 469">
            <a:extLst>
              <a:ext uri="{FF2B5EF4-FFF2-40B4-BE49-F238E27FC236}">
                <a16:creationId xmlns:a16="http://schemas.microsoft.com/office/drawing/2014/main" id="{9BFE2EA5-92D0-4272-A803-A9EB773449AE}"/>
              </a:ext>
            </a:extLst>
          </p:cNvPr>
          <p:cNvPicPr>
            <a:picLocks noChangeAspect="1"/>
          </p:cNvPicPr>
          <p:nvPr/>
        </p:nvPicPr>
        <p:blipFill>
          <a:blip r:embed="rId6"/>
          <a:stretch>
            <a:fillRect/>
          </a:stretch>
        </p:blipFill>
        <p:spPr>
          <a:xfrm>
            <a:off x="3074834" y="5244902"/>
            <a:ext cx="668924" cy="568586"/>
          </a:xfrm>
          <a:prstGeom prst="rect">
            <a:avLst/>
          </a:prstGeom>
        </p:spPr>
      </p:pic>
      <p:sp>
        <p:nvSpPr>
          <p:cNvPr id="476" name="TextBox 475">
            <a:extLst>
              <a:ext uri="{FF2B5EF4-FFF2-40B4-BE49-F238E27FC236}">
                <a16:creationId xmlns:a16="http://schemas.microsoft.com/office/drawing/2014/main" id="{F47B9C09-D377-45E6-8577-364F17767F9C}"/>
              </a:ext>
            </a:extLst>
          </p:cNvPr>
          <p:cNvSpPr txBox="1"/>
          <p:nvPr/>
        </p:nvSpPr>
        <p:spPr>
          <a:xfrm>
            <a:off x="2757864" y="2242219"/>
            <a:ext cx="1321351"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ea typeface="+mn-ea"/>
                <a:cs typeface="Arial"/>
              </a:rPr>
              <a:t>National Recruitment</a:t>
            </a:r>
            <a:endParaRPr kumimoji="0" lang="en-GB" sz="1000" b="1" i="0" u="none" strike="noStrike" kern="0" cap="none" spc="0" normalizeH="0" baseline="30000" noProof="0">
              <a:ln>
                <a:noFill/>
              </a:ln>
              <a:solidFill>
                <a:srgbClr val="525252"/>
              </a:solidFill>
              <a:effectLst/>
              <a:uLnTx/>
              <a:uFillTx/>
              <a:latin typeface="Arial"/>
              <a:ea typeface="+mn-ea"/>
              <a:cs typeface="Arial"/>
            </a:endParaRPr>
          </a:p>
        </p:txBody>
      </p:sp>
      <p:sp>
        <p:nvSpPr>
          <p:cNvPr id="483" name="Rectangle 482">
            <a:extLst>
              <a:ext uri="{FF2B5EF4-FFF2-40B4-BE49-F238E27FC236}">
                <a16:creationId xmlns:a16="http://schemas.microsoft.com/office/drawing/2014/main" id="{83E7A008-2172-476A-A799-9F7816FA9108}"/>
              </a:ext>
            </a:extLst>
          </p:cNvPr>
          <p:cNvSpPr/>
          <p:nvPr/>
        </p:nvSpPr>
        <p:spPr>
          <a:xfrm>
            <a:off x="2710045" y="4199527"/>
            <a:ext cx="1403156" cy="642199"/>
          </a:xfrm>
          <a:prstGeom prst="rect">
            <a:avLst/>
          </a:prstGeom>
          <a:noFill/>
          <a:ln w="28575" cap="flat" cmpd="sng" algn="ctr">
            <a:solidFill>
              <a:srgbClr val="007F9B"/>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84" name="Rectangle 483">
            <a:extLst>
              <a:ext uri="{FF2B5EF4-FFF2-40B4-BE49-F238E27FC236}">
                <a16:creationId xmlns:a16="http://schemas.microsoft.com/office/drawing/2014/main" id="{1B730577-28F0-4E54-95FE-F0586A30280F}"/>
              </a:ext>
            </a:extLst>
          </p:cNvPr>
          <p:cNvSpPr/>
          <p:nvPr/>
        </p:nvSpPr>
        <p:spPr>
          <a:xfrm>
            <a:off x="2710045" y="2187373"/>
            <a:ext cx="1403156" cy="761223"/>
          </a:xfrm>
          <a:prstGeom prst="rect">
            <a:avLst/>
          </a:prstGeom>
          <a:noFill/>
          <a:ln w="28575" cap="flat" cmpd="sng" algn="ctr">
            <a:solidFill>
              <a:schemeClr val="accent6">
                <a:lumMod val="75000"/>
              </a:schemeClr>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85" name="Rectangle 484">
            <a:extLst>
              <a:ext uri="{FF2B5EF4-FFF2-40B4-BE49-F238E27FC236}">
                <a16:creationId xmlns:a16="http://schemas.microsoft.com/office/drawing/2014/main" id="{E1596027-54B8-4559-A3B2-00512FC2AF3F}"/>
              </a:ext>
            </a:extLst>
          </p:cNvPr>
          <p:cNvSpPr/>
          <p:nvPr/>
        </p:nvSpPr>
        <p:spPr>
          <a:xfrm>
            <a:off x="2710045" y="5138905"/>
            <a:ext cx="1403156" cy="837889"/>
          </a:xfrm>
          <a:prstGeom prst="rect">
            <a:avLst/>
          </a:prstGeom>
          <a:noFill/>
          <a:ln w="28575" cap="flat" cmpd="sng" algn="ctr">
            <a:solidFill>
              <a:srgbClr val="007F9B"/>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79" name="Oval 578">
            <a:extLst>
              <a:ext uri="{FF2B5EF4-FFF2-40B4-BE49-F238E27FC236}">
                <a16:creationId xmlns:a16="http://schemas.microsoft.com/office/drawing/2014/main" id="{1BC483C7-49CF-481F-97F2-9A58D7E0D2F8}"/>
              </a:ext>
            </a:extLst>
          </p:cNvPr>
          <p:cNvSpPr/>
          <p:nvPr/>
        </p:nvSpPr>
        <p:spPr>
          <a:xfrm>
            <a:off x="2532706" y="5817592"/>
            <a:ext cx="310333" cy="307777"/>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80" name="Graphic 579" descr="Statistics">
            <a:extLst>
              <a:ext uri="{FF2B5EF4-FFF2-40B4-BE49-F238E27FC236}">
                <a16:creationId xmlns:a16="http://schemas.microsoft.com/office/drawing/2014/main" id="{1157BB87-21D5-451A-8A59-19769FF7FEC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82496" y="5866314"/>
            <a:ext cx="211844" cy="211844"/>
          </a:xfrm>
          <a:prstGeom prst="rect">
            <a:avLst/>
          </a:prstGeom>
        </p:spPr>
      </p:pic>
      <p:sp>
        <p:nvSpPr>
          <p:cNvPr id="581" name="Oval 580">
            <a:extLst>
              <a:ext uri="{FF2B5EF4-FFF2-40B4-BE49-F238E27FC236}">
                <a16:creationId xmlns:a16="http://schemas.microsoft.com/office/drawing/2014/main" id="{FA43799C-78AF-4621-918D-4FF10772D3D6}"/>
              </a:ext>
            </a:extLst>
          </p:cNvPr>
          <p:cNvSpPr/>
          <p:nvPr/>
        </p:nvSpPr>
        <p:spPr>
          <a:xfrm>
            <a:off x="2522777" y="4717236"/>
            <a:ext cx="310333" cy="307777"/>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82" name="Graphic 581" descr="Statistics">
            <a:extLst>
              <a:ext uri="{FF2B5EF4-FFF2-40B4-BE49-F238E27FC236}">
                <a16:creationId xmlns:a16="http://schemas.microsoft.com/office/drawing/2014/main" id="{01ADD51C-554B-4924-8D2E-53A56A80AFB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72567" y="4765958"/>
            <a:ext cx="211844" cy="211844"/>
          </a:xfrm>
          <a:prstGeom prst="rect">
            <a:avLst/>
          </a:prstGeom>
        </p:spPr>
      </p:pic>
      <p:grpSp>
        <p:nvGrpSpPr>
          <p:cNvPr id="11" name="Group 10">
            <a:extLst>
              <a:ext uri="{FF2B5EF4-FFF2-40B4-BE49-F238E27FC236}">
                <a16:creationId xmlns:a16="http://schemas.microsoft.com/office/drawing/2014/main" id="{1C78B99B-90B4-4B92-AE03-E8D8D88D5047}"/>
              </a:ext>
            </a:extLst>
          </p:cNvPr>
          <p:cNvGrpSpPr/>
          <p:nvPr/>
        </p:nvGrpSpPr>
        <p:grpSpPr>
          <a:xfrm>
            <a:off x="2504197" y="2772889"/>
            <a:ext cx="310333" cy="307777"/>
            <a:chOff x="2504197" y="2725187"/>
            <a:chExt cx="310333" cy="307777"/>
          </a:xfrm>
        </p:grpSpPr>
        <p:sp>
          <p:nvSpPr>
            <p:cNvPr id="583" name="Oval 582">
              <a:extLst>
                <a:ext uri="{FF2B5EF4-FFF2-40B4-BE49-F238E27FC236}">
                  <a16:creationId xmlns:a16="http://schemas.microsoft.com/office/drawing/2014/main" id="{3A780E28-E7ED-4E00-A5A2-6D102A29853C}"/>
                </a:ext>
              </a:extLst>
            </p:cNvPr>
            <p:cNvSpPr/>
            <p:nvPr/>
          </p:nvSpPr>
          <p:spPr>
            <a:xfrm>
              <a:off x="2504197" y="2725187"/>
              <a:ext cx="310333" cy="307777"/>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84" name="Graphic 583" descr="Statistics">
              <a:extLst>
                <a:ext uri="{FF2B5EF4-FFF2-40B4-BE49-F238E27FC236}">
                  <a16:creationId xmlns:a16="http://schemas.microsoft.com/office/drawing/2014/main" id="{CF765A2F-BB26-4E26-B57A-964822B00C8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53987" y="2773909"/>
              <a:ext cx="211844" cy="211844"/>
            </a:xfrm>
            <a:prstGeom prst="rect">
              <a:avLst/>
            </a:prstGeom>
          </p:spPr>
        </p:pic>
      </p:grpSp>
      <p:pic>
        <p:nvPicPr>
          <p:cNvPr id="587" name="Picture 586">
            <a:extLst>
              <a:ext uri="{FF2B5EF4-FFF2-40B4-BE49-F238E27FC236}">
                <a16:creationId xmlns:a16="http://schemas.microsoft.com/office/drawing/2014/main" id="{0DDECCDD-89B6-4AF5-BDB1-275E51DA9A00}"/>
              </a:ext>
            </a:extLst>
          </p:cNvPr>
          <p:cNvPicPr>
            <a:picLocks noChangeAspect="1"/>
          </p:cNvPicPr>
          <p:nvPr/>
        </p:nvPicPr>
        <p:blipFill>
          <a:blip r:embed="rId9"/>
          <a:stretch>
            <a:fillRect/>
          </a:stretch>
        </p:blipFill>
        <p:spPr>
          <a:xfrm>
            <a:off x="5797034" y="6508754"/>
            <a:ext cx="264560" cy="233172"/>
          </a:xfrm>
          <a:prstGeom prst="rect">
            <a:avLst/>
          </a:prstGeom>
        </p:spPr>
      </p:pic>
      <p:pic>
        <p:nvPicPr>
          <p:cNvPr id="601" name="Picture 600">
            <a:extLst>
              <a:ext uri="{FF2B5EF4-FFF2-40B4-BE49-F238E27FC236}">
                <a16:creationId xmlns:a16="http://schemas.microsoft.com/office/drawing/2014/main" id="{372D2DB8-4F55-4521-997F-1BD52509E9CC}"/>
              </a:ext>
            </a:extLst>
          </p:cNvPr>
          <p:cNvPicPr>
            <a:picLocks noChangeAspect="1"/>
          </p:cNvPicPr>
          <p:nvPr/>
        </p:nvPicPr>
        <p:blipFill>
          <a:blip r:embed="rId10"/>
          <a:stretch>
            <a:fillRect/>
          </a:stretch>
        </p:blipFill>
        <p:spPr>
          <a:xfrm>
            <a:off x="5797033" y="6234667"/>
            <a:ext cx="252413" cy="242888"/>
          </a:xfrm>
          <a:prstGeom prst="rect">
            <a:avLst/>
          </a:prstGeom>
        </p:spPr>
      </p:pic>
      <p:sp>
        <p:nvSpPr>
          <p:cNvPr id="254" name="Title 8">
            <a:extLst>
              <a:ext uri="{FF2B5EF4-FFF2-40B4-BE49-F238E27FC236}">
                <a16:creationId xmlns:a16="http://schemas.microsoft.com/office/drawing/2014/main" id="{2014C250-F319-4D75-95D5-032F3E796D19}"/>
              </a:ext>
            </a:extLst>
          </p:cNvPr>
          <p:cNvSpPr>
            <a:spLocks noGrp="1"/>
          </p:cNvSpPr>
          <p:nvPr>
            <p:ph type="title"/>
          </p:nvPr>
        </p:nvSpPr>
        <p:spPr>
          <a:xfrm>
            <a:off x="169635" y="210761"/>
            <a:ext cx="9227248" cy="611649"/>
          </a:xfrm>
        </p:spPr>
        <p:txBody>
          <a:bodyPr>
            <a:normAutofit fontScale="90000"/>
          </a:bodyPr>
          <a:lstStyle/>
          <a:p>
            <a:r>
              <a:rPr lang="en-GB" sz="3000" dirty="0"/>
              <a:t>Rostering &amp; Payroll Overview - Hospital and Mass Vac sites</a:t>
            </a:r>
            <a:br>
              <a:rPr lang="en-GB" sz="3000" dirty="0"/>
            </a:br>
            <a:r>
              <a:rPr lang="en-GB" sz="2000" dirty="0"/>
              <a:t>Scenario 1: Lead Employer operated bank</a:t>
            </a:r>
            <a:endParaRPr lang="en-GB" sz="3000" dirty="0"/>
          </a:p>
        </p:txBody>
      </p:sp>
      <p:pic>
        <p:nvPicPr>
          <p:cNvPr id="253" name="Picture 252">
            <a:extLst>
              <a:ext uri="{FF2B5EF4-FFF2-40B4-BE49-F238E27FC236}">
                <a16:creationId xmlns:a16="http://schemas.microsoft.com/office/drawing/2014/main" id="{E2ACFA10-C5A5-4919-809D-6326D26AA2F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68299"/>
          <a:stretch/>
        </p:blipFill>
        <p:spPr>
          <a:xfrm>
            <a:off x="568771" y="3344057"/>
            <a:ext cx="459700" cy="360522"/>
          </a:xfrm>
          <a:prstGeom prst="rect">
            <a:avLst/>
          </a:prstGeom>
        </p:spPr>
      </p:pic>
      <p:grpSp>
        <p:nvGrpSpPr>
          <p:cNvPr id="29" name="Group 28">
            <a:extLst>
              <a:ext uri="{FF2B5EF4-FFF2-40B4-BE49-F238E27FC236}">
                <a16:creationId xmlns:a16="http://schemas.microsoft.com/office/drawing/2014/main" id="{FDC7EBAD-2AA1-4E6C-A851-18856049F3D0}"/>
              </a:ext>
            </a:extLst>
          </p:cNvPr>
          <p:cNvGrpSpPr/>
          <p:nvPr/>
        </p:nvGrpSpPr>
        <p:grpSpPr>
          <a:xfrm>
            <a:off x="2722753" y="1065142"/>
            <a:ext cx="1403156" cy="907296"/>
            <a:chOff x="2722753" y="923737"/>
            <a:chExt cx="1403156" cy="907296"/>
          </a:xfrm>
        </p:grpSpPr>
        <p:grpSp>
          <p:nvGrpSpPr>
            <p:cNvPr id="18" name="Group 17">
              <a:extLst>
                <a:ext uri="{FF2B5EF4-FFF2-40B4-BE49-F238E27FC236}">
                  <a16:creationId xmlns:a16="http://schemas.microsoft.com/office/drawing/2014/main" id="{3C7DFEF8-9243-49FE-93C0-8FC9CA143244}"/>
                </a:ext>
              </a:extLst>
            </p:cNvPr>
            <p:cNvGrpSpPr/>
            <p:nvPr/>
          </p:nvGrpSpPr>
          <p:grpSpPr>
            <a:xfrm>
              <a:off x="2722753" y="923737"/>
              <a:ext cx="1403156" cy="907296"/>
              <a:chOff x="1419629" y="904736"/>
              <a:chExt cx="1403156" cy="907296"/>
            </a:xfrm>
          </p:grpSpPr>
          <p:grpSp>
            <p:nvGrpSpPr>
              <p:cNvPr id="431" name="Group 430">
                <a:extLst>
                  <a:ext uri="{FF2B5EF4-FFF2-40B4-BE49-F238E27FC236}">
                    <a16:creationId xmlns:a16="http://schemas.microsoft.com/office/drawing/2014/main" id="{232E412A-0386-43F0-BF36-8BF18C567C56}"/>
                  </a:ext>
                </a:extLst>
              </p:cNvPr>
              <p:cNvGrpSpPr/>
              <p:nvPr/>
            </p:nvGrpSpPr>
            <p:grpSpPr>
              <a:xfrm>
                <a:off x="1530611" y="1158742"/>
                <a:ext cx="1221318" cy="653290"/>
                <a:chOff x="8151136" y="508527"/>
                <a:chExt cx="1221318" cy="653291"/>
              </a:xfrm>
              <a:solidFill>
                <a:srgbClr val="FFFFFF"/>
              </a:solidFill>
            </p:grpSpPr>
            <p:grpSp>
              <p:nvGrpSpPr>
                <p:cNvPr id="432" name="Group 431">
                  <a:extLst>
                    <a:ext uri="{FF2B5EF4-FFF2-40B4-BE49-F238E27FC236}">
                      <a16:creationId xmlns:a16="http://schemas.microsoft.com/office/drawing/2014/main" id="{94D2C540-22D3-4A6E-BA13-FED0269EE6B6}"/>
                    </a:ext>
                  </a:extLst>
                </p:cNvPr>
                <p:cNvGrpSpPr/>
                <p:nvPr/>
              </p:nvGrpSpPr>
              <p:grpSpPr>
                <a:xfrm>
                  <a:off x="8502609" y="508527"/>
                  <a:ext cx="462720" cy="611932"/>
                  <a:chOff x="10034080" y="3165420"/>
                  <a:chExt cx="552543" cy="744239"/>
                </a:xfrm>
                <a:grpFill/>
              </p:grpSpPr>
              <p:grpSp>
                <p:nvGrpSpPr>
                  <p:cNvPr id="434" name="CustomIcon">
                    <a:extLst>
                      <a:ext uri="{FF2B5EF4-FFF2-40B4-BE49-F238E27FC236}">
                        <a16:creationId xmlns:a16="http://schemas.microsoft.com/office/drawing/2014/main" id="{79E67DFE-9F14-46B5-9579-667D9F925009}"/>
                      </a:ext>
                    </a:extLst>
                  </p:cNvPr>
                  <p:cNvGrpSpPr/>
                  <p:nvPr/>
                </p:nvGrpSpPr>
                <p:grpSpPr>
                  <a:xfrm>
                    <a:off x="10038418" y="3385607"/>
                    <a:ext cx="530960" cy="524052"/>
                    <a:chOff x="-531446" y="3229247"/>
                    <a:chExt cx="530960" cy="524052"/>
                  </a:xfrm>
                  <a:grpFill/>
                </p:grpSpPr>
                <p:grpSp>
                  <p:nvGrpSpPr>
                    <p:cNvPr id="437" name="CustomIcon">
                      <a:extLst>
                        <a:ext uri="{FF2B5EF4-FFF2-40B4-BE49-F238E27FC236}">
                          <a16:creationId xmlns:a16="http://schemas.microsoft.com/office/drawing/2014/main" id="{431D1F76-480C-49D7-84D8-91ED27D4E99F}"/>
                        </a:ext>
                      </a:extLst>
                    </p:cNvPr>
                    <p:cNvGrpSpPr/>
                    <p:nvPr/>
                  </p:nvGrpSpPr>
                  <p:grpSpPr>
                    <a:xfrm>
                      <a:off x="-496048" y="3353569"/>
                      <a:ext cx="473114" cy="353973"/>
                      <a:chOff x="-496048" y="3353569"/>
                      <a:chExt cx="473114" cy="353973"/>
                    </a:xfrm>
                    <a:grpFill/>
                  </p:grpSpPr>
                  <p:sp>
                    <p:nvSpPr>
                      <p:cNvPr id="456" name="Freeform: Shape 118">
                        <a:extLst>
                          <a:ext uri="{FF2B5EF4-FFF2-40B4-BE49-F238E27FC236}">
                            <a16:creationId xmlns:a16="http://schemas.microsoft.com/office/drawing/2014/main" id="{E5F88284-CF8A-4BC3-BA8A-C0255A727535}"/>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57" name="Freeform: Shape 119">
                        <a:extLst>
                          <a:ext uri="{FF2B5EF4-FFF2-40B4-BE49-F238E27FC236}">
                            <a16:creationId xmlns:a16="http://schemas.microsoft.com/office/drawing/2014/main" id="{B3B9435D-3D35-4322-A917-EE4366FA9AD0}"/>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grpSp>
                <p:sp>
                  <p:nvSpPr>
                    <p:cNvPr id="438" name="Freeform: Shape 100">
                      <a:extLst>
                        <a:ext uri="{FF2B5EF4-FFF2-40B4-BE49-F238E27FC236}">
                          <a16:creationId xmlns:a16="http://schemas.microsoft.com/office/drawing/2014/main" id="{61341EBA-34ED-49B1-882E-8441081458C8}"/>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39" name="Freeform: Shape 101">
                      <a:extLst>
                        <a:ext uri="{FF2B5EF4-FFF2-40B4-BE49-F238E27FC236}">
                          <a16:creationId xmlns:a16="http://schemas.microsoft.com/office/drawing/2014/main" id="{6BDB8188-F378-4E36-8E7C-106AF2BFCE42}"/>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0" name="Freeform: Shape 102">
                      <a:extLst>
                        <a:ext uri="{FF2B5EF4-FFF2-40B4-BE49-F238E27FC236}">
                          <a16:creationId xmlns:a16="http://schemas.microsoft.com/office/drawing/2014/main" id="{925DEAD9-44D3-4618-BA3F-4598762632B0}"/>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1" name="Freeform: Shape 103">
                      <a:extLst>
                        <a:ext uri="{FF2B5EF4-FFF2-40B4-BE49-F238E27FC236}">
                          <a16:creationId xmlns:a16="http://schemas.microsoft.com/office/drawing/2014/main" id="{C6F1688A-58EE-44AC-BC6C-0CCBD2DADF0B}"/>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2" name="Freeform: Shape 104">
                      <a:extLst>
                        <a:ext uri="{FF2B5EF4-FFF2-40B4-BE49-F238E27FC236}">
                          <a16:creationId xmlns:a16="http://schemas.microsoft.com/office/drawing/2014/main" id="{E3F52967-0942-4C77-BCB8-01B9F21E46DD}"/>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3" name="Freeform: Shape 105">
                      <a:extLst>
                        <a:ext uri="{FF2B5EF4-FFF2-40B4-BE49-F238E27FC236}">
                          <a16:creationId xmlns:a16="http://schemas.microsoft.com/office/drawing/2014/main" id="{9957FDD9-E431-42C4-93DB-2180B68B17DA}"/>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4" name="Freeform: Shape 106">
                      <a:extLst>
                        <a:ext uri="{FF2B5EF4-FFF2-40B4-BE49-F238E27FC236}">
                          <a16:creationId xmlns:a16="http://schemas.microsoft.com/office/drawing/2014/main" id="{46D6E153-A72E-4D40-BECA-C32317DF1A00}"/>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5" name="Freeform: Shape 107">
                      <a:extLst>
                        <a:ext uri="{FF2B5EF4-FFF2-40B4-BE49-F238E27FC236}">
                          <a16:creationId xmlns:a16="http://schemas.microsoft.com/office/drawing/2014/main" id="{4A8DD3C7-E9B8-4B17-BD44-BC5961D3EB00}"/>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6" name="Freeform: Shape 108">
                      <a:extLst>
                        <a:ext uri="{FF2B5EF4-FFF2-40B4-BE49-F238E27FC236}">
                          <a16:creationId xmlns:a16="http://schemas.microsoft.com/office/drawing/2014/main" id="{D4B35709-629C-4273-A6E4-26E430C25777}"/>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7" name="Freeform: Shape 109">
                      <a:extLst>
                        <a:ext uri="{FF2B5EF4-FFF2-40B4-BE49-F238E27FC236}">
                          <a16:creationId xmlns:a16="http://schemas.microsoft.com/office/drawing/2014/main" id="{917DFC02-74E2-4A71-8D72-0FE7C30C9156}"/>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8" name="Freeform: Shape 110">
                      <a:extLst>
                        <a:ext uri="{FF2B5EF4-FFF2-40B4-BE49-F238E27FC236}">
                          <a16:creationId xmlns:a16="http://schemas.microsoft.com/office/drawing/2014/main" id="{C626878A-54BF-41C6-A9C8-44CDBE725197}"/>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9" name="Freeform: Shape 111">
                      <a:extLst>
                        <a:ext uri="{FF2B5EF4-FFF2-40B4-BE49-F238E27FC236}">
                          <a16:creationId xmlns:a16="http://schemas.microsoft.com/office/drawing/2014/main" id="{D38CE084-B6D6-4C9C-996D-52A4063B4E47}"/>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50" name="Freeform: Shape 112">
                      <a:extLst>
                        <a:ext uri="{FF2B5EF4-FFF2-40B4-BE49-F238E27FC236}">
                          <a16:creationId xmlns:a16="http://schemas.microsoft.com/office/drawing/2014/main" id="{6D936051-6A2A-4D90-AC46-33AA22BE36D3}"/>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51" name="Freeform: Shape 113">
                      <a:extLst>
                        <a:ext uri="{FF2B5EF4-FFF2-40B4-BE49-F238E27FC236}">
                          <a16:creationId xmlns:a16="http://schemas.microsoft.com/office/drawing/2014/main" id="{DE4CF259-BCF1-478C-A1B0-4A30253AEE59}"/>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52" name="Freeform: Shape 114">
                      <a:extLst>
                        <a:ext uri="{FF2B5EF4-FFF2-40B4-BE49-F238E27FC236}">
                          <a16:creationId xmlns:a16="http://schemas.microsoft.com/office/drawing/2014/main" id="{B19967A9-A819-45FB-ADF5-81D23BE9486D}"/>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53" name="Freeform: Shape 115">
                      <a:extLst>
                        <a:ext uri="{FF2B5EF4-FFF2-40B4-BE49-F238E27FC236}">
                          <a16:creationId xmlns:a16="http://schemas.microsoft.com/office/drawing/2014/main" id="{9A3D8BD8-FFB8-4068-9A8D-8B85702E0571}"/>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54" name="Freeform: Shape 116">
                      <a:extLst>
                        <a:ext uri="{FF2B5EF4-FFF2-40B4-BE49-F238E27FC236}">
                          <a16:creationId xmlns:a16="http://schemas.microsoft.com/office/drawing/2014/main" id="{94169EE7-4D1E-4E3B-BBB6-275D3143A5C0}"/>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55" name="Freeform: Shape 117">
                      <a:extLst>
                        <a:ext uri="{FF2B5EF4-FFF2-40B4-BE49-F238E27FC236}">
                          <a16:creationId xmlns:a16="http://schemas.microsoft.com/office/drawing/2014/main" id="{CCAF6AC4-FE4B-4734-9587-22814A17CC89}"/>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grpSp>
              <p:sp>
                <p:nvSpPr>
                  <p:cNvPr id="435" name="Rectangle 434">
                    <a:extLst>
                      <a:ext uri="{FF2B5EF4-FFF2-40B4-BE49-F238E27FC236}">
                        <a16:creationId xmlns:a16="http://schemas.microsoft.com/office/drawing/2014/main" id="{4B988C93-B24C-4560-B97A-75B221F27686}"/>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436" name="CustomIcon">
                    <a:extLst>
                      <a:ext uri="{FF2B5EF4-FFF2-40B4-BE49-F238E27FC236}">
                        <a16:creationId xmlns:a16="http://schemas.microsoft.com/office/drawing/2014/main" id="{8774E0D5-C12B-45CD-A092-5222F745D9F0}"/>
                      </a:ext>
                    </a:extLst>
                  </p:cNvPr>
                  <p:cNvPicPr>
                    <a:picLocks noChangeAspect="1"/>
                  </p:cNvPicPr>
                  <p:nvPr>
                    <p:custDataLst>
                      <p:tags r:id="rId1"/>
                    </p:custDataLst>
                  </p:nvPr>
                </p:nvPicPr>
                <p:blipFill>
                  <a:blip r:embed="rId12">
                    <a:extLst>
                      <a:ext uri="{96DAC541-7B7A-43D3-8B79-37D633B846F1}">
                        <asvg:svgBlip xmlns:asvg="http://schemas.microsoft.com/office/drawing/2016/SVG/main" r:embed="rId13"/>
                      </a:ext>
                    </a:extLst>
                  </a:blip>
                  <a:stretch>
                    <a:fillRect/>
                  </a:stretch>
                </p:blipFill>
                <p:spPr>
                  <a:xfrm>
                    <a:off x="10034080" y="3165420"/>
                    <a:ext cx="552543" cy="552545"/>
                  </a:xfrm>
                  <a:prstGeom prst="rect">
                    <a:avLst/>
                  </a:prstGeom>
                </p:spPr>
              </p:pic>
            </p:grpSp>
            <p:sp>
              <p:nvSpPr>
                <p:cNvPr id="433" name="TextBox 432">
                  <a:extLst>
                    <a:ext uri="{FF2B5EF4-FFF2-40B4-BE49-F238E27FC236}">
                      <a16:creationId xmlns:a16="http://schemas.microsoft.com/office/drawing/2014/main" id="{9B1B20B0-C308-4456-AEF8-1505EAF8E850}"/>
                    </a:ext>
                  </a:extLst>
                </p:cNvPr>
                <p:cNvSpPr txBox="1"/>
                <p:nvPr/>
              </p:nvSpPr>
              <p:spPr>
                <a:xfrm>
                  <a:off x="8151136" y="1007930"/>
                  <a:ext cx="1221318" cy="153888"/>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a:endParaRPr>
                </a:p>
              </p:txBody>
            </p:sp>
          </p:grpSp>
          <p:sp>
            <p:nvSpPr>
              <p:cNvPr id="264" name="Rectangle 263">
                <a:extLst>
                  <a:ext uri="{FF2B5EF4-FFF2-40B4-BE49-F238E27FC236}">
                    <a16:creationId xmlns:a16="http://schemas.microsoft.com/office/drawing/2014/main" id="{E7BDFF89-A31D-41E2-BCB3-DBA408ABD377}"/>
                  </a:ext>
                </a:extLst>
              </p:cNvPr>
              <p:cNvSpPr/>
              <p:nvPr/>
            </p:nvSpPr>
            <p:spPr>
              <a:xfrm>
                <a:off x="1419629" y="904736"/>
                <a:ext cx="1403156" cy="799329"/>
              </a:xfrm>
              <a:prstGeom prst="rect">
                <a:avLst/>
              </a:prstGeom>
              <a:noFill/>
              <a:ln w="28575" cap="flat" cmpd="sng" algn="ctr">
                <a:solidFill>
                  <a:schemeClr val="accent6">
                    <a:lumMod val="75000"/>
                  </a:schemeClr>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65" name="TextBox 264">
              <a:extLst>
                <a:ext uri="{FF2B5EF4-FFF2-40B4-BE49-F238E27FC236}">
                  <a16:creationId xmlns:a16="http://schemas.microsoft.com/office/drawing/2014/main" id="{87C29B6F-27A1-4F8C-B351-52C420523D62}"/>
                </a:ext>
              </a:extLst>
            </p:cNvPr>
            <p:cNvSpPr txBox="1"/>
            <p:nvPr/>
          </p:nvSpPr>
          <p:spPr>
            <a:xfrm>
              <a:off x="2754531" y="997038"/>
              <a:ext cx="1321351"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ea typeface="+mn-ea"/>
                  <a:cs typeface="Arial"/>
                </a:rPr>
                <a:t>Local NHS trusts</a:t>
              </a:r>
              <a:endParaRPr kumimoji="0" lang="en-GB" sz="1000" b="0" i="0" u="none" strike="noStrike" kern="0" cap="none" spc="0" normalizeH="0" baseline="30000" noProof="0">
                <a:ln>
                  <a:noFill/>
                </a:ln>
                <a:solidFill>
                  <a:srgbClr val="525252"/>
                </a:solidFill>
                <a:effectLst/>
                <a:uLnTx/>
                <a:uFillTx/>
                <a:latin typeface="Arial"/>
                <a:ea typeface="+mn-ea"/>
                <a:cs typeface="Arial"/>
              </a:endParaRPr>
            </a:p>
          </p:txBody>
        </p:sp>
      </p:grpSp>
      <p:sp>
        <p:nvSpPr>
          <p:cNvPr id="267" name="Rectangle 266">
            <a:extLst>
              <a:ext uri="{FF2B5EF4-FFF2-40B4-BE49-F238E27FC236}">
                <a16:creationId xmlns:a16="http://schemas.microsoft.com/office/drawing/2014/main" id="{47BD9081-EC1E-41BE-A3D3-349711EEE4BF}"/>
              </a:ext>
            </a:extLst>
          </p:cNvPr>
          <p:cNvSpPr/>
          <p:nvPr/>
        </p:nvSpPr>
        <p:spPr>
          <a:xfrm>
            <a:off x="5290299" y="2323989"/>
            <a:ext cx="1117241" cy="615154"/>
          </a:xfrm>
          <a:prstGeom prst="rect">
            <a:avLst/>
          </a:prstGeom>
          <a:noFill/>
          <a:ln w="28575" cap="flat" cmpd="sng" algn="ctr">
            <a:solidFill>
              <a:srgbClr val="74BC1F"/>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70" name="TextBox 269">
            <a:extLst>
              <a:ext uri="{FF2B5EF4-FFF2-40B4-BE49-F238E27FC236}">
                <a16:creationId xmlns:a16="http://schemas.microsoft.com/office/drawing/2014/main" id="{46CE4E08-1539-460E-B24F-199C65B77938}"/>
              </a:ext>
            </a:extLst>
          </p:cNvPr>
          <p:cNvSpPr txBox="1"/>
          <p:nvPr/>
        </p:nvSpPr>
        <p:spPr>
          <a:xfrm>
            <a:off x="5374354" y="2430107"/>
            <a:ext cx="1001051"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ea typeface="+mn-ea"/>
                <a:cs typeface="Arial"/>
              </a:rPr>
              <a:t>Lead Employer ESR</a:t>
            </a:r>
          </a:p>
        </p:txBody>
      </p:sp>
      <p:cxnSp>
        <p:nvCxnSpPr>
          <p:cNvPr id="275" name="Straight Arrow Connector 274">
            <a:extLst>
              <a:ext uri="{FF2B5EF4-FFF2-40B4-BE49-F238E27FC236}">
                <a16:creationId xmlns:a16="http://schemas.microsoft.com/office/drawing/2014/main" id="{D35642D7-CECA-4CEB-A78D-42E4309FD75B}"/>
              </a:ext>
            </a:extLst>
          </p:cNvPr>
          <p:cNvCxnSpPr>
            <a:cxnSpLocks/>
          </p:cNvCxnSpPr>
          <p:nvPr/>
        </p:nvCxnSpPr>
        <p:spPr bwMode="auto">
          <a:xfrm>
            <a:off x="6463753" y="2705931"/>
            <a:ext cx="1627249" cy="0"/>
          </a:xfrm>
          <a:prstGeom prst="straightConnector1">
            <a:avLst/>
          </a:prstGeom>
          <a:solidFill>
            <a:srgbClr val="FFFFFF"/>
          </a:solidFill>
          <a:ln w="25400" cap="flat" cmpd="sng" algn="ctr">
            <a:solidFill>
              <a:srgbClr val="327BFF"/>
            </a:solidFill>
            <a:prstDash val="solid"/>
            <a:round/>
            <a:headEnd type="none" w="med" len="med"/>
            <a:tailEnd type="triangle"/>
          </a:ln>
          <a:effectLst/>
        </p:spPr>
      </p:cxnSp>
      <p:cxnSp>
        <p:nvCxnSpPr>
          <p:cNvPr id="277" name="Straight Arrow Connector 276">
            <a:extLst>
              <a:ext uri="{FF2B5EF4-FFF2-40B4-BE49-F238E27FC236}">
                <a16:creationId xmlns:a16="http://schemas.microsoft.com/office/drawing/2014/main" id="{53423982-9A5D-41AD-99CD-ABB423ADA26E}"/>
              </a:ext>
            </a:extLst>
          </p:cNvPr>
          <p:cNvCxnSpPr>
            <a:cxnSpLocks/>
          </p:cNvCxnSpPr>
          <p:nvPr/>
        </p:nvCxnSpPr>
        <p:spPr bwMode="auto">
          <a:xfrm flipH="1">
            <a:off x="5602443" y="6078158"/>
            <a:ext cx="582898" cy="0"/>
          </a:xfrm>
          <a:prstGeom prst="straightConnector1">
            <a:avLst/>
          </a:prstGeom>
          <a:solidFill>
            <a:schemeClr val="bg1"/>
          </a:solidFill>
          <a:ln w="25400" cap="flat" cmpd="sng" algn="ctr">
            <a:solidFill>
              <a:srgbClr val="FF9966"/>
            </a:solidFill>
            <a:prstDash val="solid"/>
            <a:round/>
            <a:headEnd type="none" w="med" len="med"/>
            <a:tailEnd type="triangle"/>
          </a:ln>
          <a:effectLst/>
        </p:spPr>
      </p:cxnSp>
      <p:sp>
        <p:nvSpPr>
          <p:cNvPr id="281" name="TextBox 280">
            <a:extLst>
              <a:ext uri="{FF2B5EF4-FFF2-40B4-BE49-F238E27FC236}">
                <a16:creationId xmlns:a16="http://schemas.microsoft.com/office/drawing/2014/main" id="{E03A3AC6-D7ED-499C-9AC4-202A32A5FACE}"/>
              </a:ext>
            </a:extLst>
          </p:cNvPr>
          <p:cNvSpPr txBox="1"/>
          <p:nvPr/>
        </p:nvSpPr>
        <p:spPr>
          <a:xfrm>
            <a:off x="6316815" y="6000993"/>
            <a:ext cx="99956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algn="l" defTabSz="914454"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ea typeface="+mn-ea"/>
                <a:cs typeface="Arial" panose="020B0604020202020204" pitchFamily="34" charset="0"/>
              </a:rPr>
              <a:t>Payroll data flow</a:t>
            </a:r>
          </a:p>
        </p:txBody>
      </p:sp>
      <p:sp>
        <p:nvSpPr>
          <p:cNvPr id="282" name="Rectangle 281">
            <a:extLst>
              <a:ext uri="{FF2B5EF4-FFF2-40B4-BE49-F238E27FC236}">
                <a16:creationId xmlns:a16="http://schemas.microsoft.com/office/drawing/2014/main" id="{16E238A5-4BFA-4021-91A9-D10F04E04F19}"/>
              </a:ext>
            </a:extLst>
          </p:cNvPr>
          <p:cNvSpPr/>
          <p:nvPr/>
        </p:nvSpPr>
        <p:spPr>
          <a:xfrm>
            <a:off x="5290299" y="1064064"/>
            <a:ext cx="1140279" cy="575518"/>
          </a:xfrm>
          <a:prstGeom prst="rect">
            <a:avLst/>
          </a:prstGeom>
          <a:noFill/>
          <a:ln w="28575" cap="flat" cmpd="sng" algn="ctr">
            <a:solidFill>
              <a:srgbClr val="74BC1F"/>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83" name="TextBox 282">
            <a:extLst>
              <a:ext uri="{FF2B5EF4-FFF2-40B4-BE49-F238E27FC236}">
                <a16:creationId xmlns:a16="http://schemas.microsoft.com/office/drawing/2014/main" id="{6B8C1930-3FAC-42F0-8F99-01E0CA77760D}"/>
              </a:ext>
            </a:extLst>
          </p:cNvPr>
          <p:cNvSpPr txBox="1"/>
          <p:nvPr/>
        </p:nvSpPr>
        <p:spPr>
          <a:xfrm>
            <a:off x="5336981" y="1176945"/>
            <a:ext cx="104694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ea typeface="+mn-ea"/>
                <a:cs typeface="Arial"/>
              </a:rPr>
              <a:t>Local NHS Trust ESR</a:t>
            </a:r>
          </a:p>
        </p:txBody>
      </p:sp>
      <p:cxnSp>
        <p:nvCxnSpPr>
          <p:cNvPr id="284" name="Straight Arrow Connector 283">
            <a:extLst>
              <a:ext uri="{FF2B5EF4-FFF2-40B4-BE49-F238E27FC236}">
                <a16:creationId xmlns:a16="http://schemas.microsoft.com/office/drawing/2014/main" id="{E740EA03-C48A-4D23-A2B5-E8982CFAC4C2}"/>
              </a:ext>
            </a:extLst>
          </p:cNvPr>
          <p:cNvCxnSpPr>
            <a:cxnSpLocks/>
          </p:cNvCxnSpPr>
          <p:nvPr/>
        </p:nvCxnSpPr>
        <p:spPr bwMode="auto">
          <a:xfrm flipH="1">
            <a:off x="6430578" y="2880793"/>
            <a:ext cx="1660424" cy="0"/>
          </a:xfrm>
          <a:prstGeom prst="straightConnector1">
            <a:avLst/>
          </a:prstGeom>
          <a:solidFill>
            <a:schemeClr val="bg1"/>
          </a:solidFill>
          <a:ln w="25400" cap="flat" cmpd="sng" algn="ctr">
            <a:solidFill>
              <a:srgbClr val="FF9966"/>
            </a:solidFill>
            <a:prstDash val="solid"/>
            <a:round/>
            <a:headEnd type="none" w="med" len="med"/>
            <a:tailEnd type="triangle"/>
          </a:ln>
          <a:effectLst/>
        </p:spPr>
      </p:cxnSp>
      <p:grpSp>
        <p:nvGrpSpPr>
          <p:cNvPr id="28" name="Group 27">
            <a:extLst>
              <a:ext uri="{FF2B5EF4-FFF2-40B4-BE49-F238E27FC236}">
                <a16:creationId xmlns:a16="http://schemas.microsoft.com/office/drawing/2014/main" id="{D9F920B4-B2D4-4B66-9341-2BC6ADCCD93F}"/>
              </a:ext>
            </a:extLst>
          </p:cNvPr>
          <p:cNvGrpSpPr/>
          <p:nvPr/>
        </p:nvGrpSpPr>
        <p:grpSpPr>
          <a:xfrm>
            <a:off x="2733084" y="3123369"/>
            <a:ext cx="1403156" cy="799329"/>
            <a:chOff x="9634187" y="3510198"/>
            <a:chExt cx="1403156" cy="799329"/>
          </a:xfrm>
        </p:grpSpPr>
        <p:pic>
          <p:nvPicPr>
            <p:cNvPr id="648" name="Graphic 647" descr="Man and woman">
              <a:extLst>
                <a:ext uri="{FF2B5EF4-FFF2-40B4-BE49-F238E27FC236}">
                  <a16:creationId xmlns:a16="http://schemas.microsoft.com/office/drawing/2014/main" id="{A54E01D6-B51A-482B-AFB8-A8825D17236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100928" y="3792936"/>
              <a:ext cx="469674" cy="469674"/>
            </a:xfrm>
            <a:prstGeom prst="rect">
              <a:avLst/>
            </a:prstGeom>
          </p:spPr>
        </p:pic>
        <p:sp>
          <p:nvSpPr>
            <p:cNvPr id="288" name="Rectangle 287">
              <a:extLst>
                <a:ext uri="{FF2B5EF4-FFF2-40B4-BE49-F238E27FC236}">
                  <a16:creationId xmlns:a16="http://schemas.microsoft.com/office/drawing/2014/main" id="{CDBC9C43-F19C-4106-86F2-C75D87D9BCE0}"/>
                </a:ext>
              </a:extLst>
            </p:cNvPr>
            <p:cNvSpPr/>
            <p:nvPr/>
          </p:nvSpPr>
          <p:spPr>
            <a:xfrm>
              <a:off x="9634187" y="3510198"/>
              <a:ext cx="1403156" cy="799329"/>
            </a:xfrm>
            <a:prstGeom prst="rect">
              <a:avLst/>
            </a:prstGeom>
            <a:noFill/>
            <a:ln w="28575" cap="flat" cmpd="sng" algn="ctr">
              <a:solidFill>
                <a:schemeClr val="accent6">
                  <a:lumMod val="75000"/>
                </a:schemeClr>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cxnSp>
        <p:nvCxnSpPr>
          <p:cNvPr id="318" name="Straight Arrow Connector 317">
            <a:extLst>
              <a:ext uri="{FF2B5EF4-FFF2-40B4-BE49-F238E27FC236}">
                <a16:creationId xmlns:a16="http://schemas.microsoft.com/office/drawing/2014/main" id="{5B5655BC-18EB-4672-ABB0-A68D6226BA10}"/>
              </a:ext>
            </a:extLst>
          </p:cNvPr>
          <p:cNvCxnSpPr>
            <a:cxnSpLocks/>
          </p:cNvCxnSpPr>
          <p:nvPr/>
        </p:nvCxnSpPr>
        <p:spPr bwMode="auto">
          <a:xfrm>
            <a:off x="4179619" y="4260076"/>
            <a:ext cx="3891304" cy="18072"/>
          </a:xfrm>
          <a:prstGeom prst="straightConnector1">
            <a:avLst/>
          </a:prstGeom>
          <a:solidFill>
            <a:srgbClr val="FFFFFF"/>
          </a:solidFill>
          <a:ln w="25400" cap="flat" cmpd="sng" algn="ctr">
            <a:solidFill>
              <a:srgbClr val="327BFF"/>
            </a:solidFill>
            <a:prstDash val="sysDash"/>
            <a:round/>
            <a:headEnd type="none" w="med" len="med"/>
            <a:tailEnd type="triangle"/>
          </a:ln>
          <a:effectLst/>
        </p:spPr>
      </p:cxnSp>
      <p:cxnSp>
        <p:nvCxnSpPr>
          <p:cNvPr id="224" name="Connector: Elbow 223">
            <a:extLst>
              <a:ext uri="{FF2B5EF4-FFF2-40B4-BE49-F238E27FC236}">
                <a16:creationId xmlns:a16="http://schemas.microsoft.com/office/drawing/2014/main" id="{42615529-D88D-4729-A8E4-7C6D55F9C634}"/>
              </a:ext>
            </a:extLst>
          </p:cNvPr>
          <p:cNvCxnSpPr>
            <a:cxnSpLocks/>
          </p:cNvCxnSpPr>
          <p:nvPr/>
        </p:nvCxnSpPr>
        <p:spPr>
          <a:xfrm flipV="1">
            <a:off x="4233540" y="4626874"/>
            <a:ext cx="3844319" cy="678667"/>
          </a:xfrm>
          <a:prstGeom prst="bentConnector3">
            <a:avLst/>
          </a:prstGeom>
          <a:solidFill>
            <a:srgbClr val="FFFFFF"/>
          </a:solidFill>
          <a:ln w="25400" cap="flat" cmpd="sng" algn="ctr">
            <a:solidFill>
              <a:srgbClr val="327BFF"/>
            </a:solidFill>
            <a:prstDash val="sysDash"/>
            <a:round/>
            <a:headEnd type="none" w="med" len="med"/>
            <a:tailEnd type="triangle"/>
          </a:ln>
          <a:effectLst/>
        </p:spPr>
      </p:cxnSp>
      <p:sp>
        <p:nvSpPr>
          <p:cNvPr id="330" name="TextBox 329">
            <a:extLst>
              <a:ext uri="{FF2B5EF4-FFF2-40B4-BE49-F238E27FC236}">
                <a16:creationId xmlns:a16="http://schemas.microsoft.com/office/drawing/2014/main" id="{B5DC75A2-6835-4BDD-8D58-EDCF1553CA8D}"/>
              </a:ext>
            </a:extLst>
          </p:cNvPr>
          <p:cNvSpPr txBox="1"/>
          <p:nvPr/>
        </p:nvSpPr>
        <p:spPr>
          <a:xfrm>
            <a:off x="6540409" y="959907"/>
            <a:ext cx="1634424"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9966"/>
                </a:solidFill>
                <a:effectLst/>
                <a:uLnTx/>
                <a:uFillTx/>
                <a:latin typeface="Calibri" panose="020F0502020204030204"/>
                <a:ea typeface="+mn-ea"/>
                <a:cs typeface="+mn-cs"/>
              </a:rPr>
              <a:t>Local Trust workers paid from Local Trust ESR, fed by Lead Employer </a:t>
            </a:r>
            <a:r>
              <a:rPr kumimoji="0" lang="en-US" sz="900" b="0" i="0" u="none" strike="noStrike" kern="0" cap="none" spc="0" normalizeH="0" baseline="0" noProof="0" dirty="0" err="1">
                <a:ln>
                  <a:noFill/>
                </a:ln>
                <a:solidFill>
                  <a:srgbClr val="FF9966"/>
                </a:solidFill>
                <a:effectLst/>
                <a:uLnTx/>
                <a:uFillTx/>
                <a:latin typeface="Calibri" panose="020F0502020204030204"/>
                <a:ea typeface="+mn-ea"/>
                <a:cs typeface="+mn-cs"/>
              </a:rPr>
              <a:t>HealthRoster</a:t>
            </a:r>
            <a:endParaRPr kumimoji="0" lang="en-GB" sz="900" b="0" i="0" u="none" strike="noStrike" kern="0" cap="none" spc="0" normalizeH="0" baseline="0" noProof="0" dirty="0" err="1">
              <a:ln>
                <a:noFill/>
              </a:ln>
              <a:solidFill>
                <a:srgbClr val="FF9966"/>
              </a:solidFill>
              <a:effectLst/>
              <a:uLnTx/>
              <a:uFillTx/>
              <a:latin typeface="Calibri" panose="020F0502020204030204"/>
              <a:ea typeface="+mn-ea"/>
              <a:cs typeface="+mn-cs"/>
            </a:endParaRPr>
          </a:p>
        </p:txBody>
      </p:sp>
      <p:cxnSp>
        <p:nvCxnSpPr>
          <p:cNvPr id="334" name="Straight Arrow Connector 333">
            <a:extLst>
              <a:ext uri="{FF2B5EF4-FFF2-40B4-BE49-F238E27FC236}">
                <a16:creationId xmlns:a16="http://schemas.microsoft.com/office/drawing/2014/main" id="{D73A7792-60B6-44CD-9BD2-C24919F3CFD9}"/>
              </a:ext>
            </a:extLst>
          </p:cNvPr>
          <p:cNvCxnSpPr>
            <a:cxnSpLocks/>
          </p:cNvCxnSpPr>
          <p:nvPr/>
        </p:nvCxnSpPr>
        <p:spPr bwMode="auto">
          <a:xfrm>
            <a:off x="4233540" y="1747564"/>
            <a:ext cx="3857462" cy="0"/>
          </a:xfrm>
          <a:prstGeom prst="straightConnector1">
            <a:avLst/>
          </a:prstGeom>
          <a:solidFill>
            <a:srgbClr val="FFFFFF"/>
          </a:solidFill>
          <a:ln w="25400" cap="flat" cmpd="sng" algn="ctr">
            <a:solidFill>
              <a:srgbClr val="327BFF"/>
            </a:solidFill>
            <a:prstDash val="solid"/>
            <a:round/>
            <a:headEnd type="none" w="med" len="med"/>
            <a:tailEnd type="triangle"/>
          </a:ln>
          <a:effectLst/>
        </p:spPr>
      </p:cxnSp>
      <p:cxnSp>
        <p:nvCxnSpPr>
          <p:cNvPr id="335" name="Straight Arrow Connector 334">
            <a:extLst>
              <a:ext uri="{FF2B5EF4-FFF2-40B4-BE49-F238E27FC236}">
                <a16:creationId xmlns:a16="http://schemas.microsoft.com/office/drawing/2014/main" id="{E3CE37B4-F681-4330-9A0A-5E44C8B1C377}"/>
              </a:ext>
            </a:extLst>
          </p:cNvPr>
          <p:cNvCxnSpPr>
            <a:cxnSpLocks/>
          </p:cNvCxnSpPr>
          <p:nvPr/>
        </p:nvCxnSpPr>
        <p:spPr bwMode="auto">
          <a:xfrm flipH="1">
            <a:off x="6542202" y="1438801"/>
            <a:ext cx="1548801" cy="0"/>
          </a:xfrm>
          <a:prstGeom prst="straightConnector1">
            <a:avLst/>
          </a:prstGeom>
          <a:solidFill>
            <a:schemeClr val="bg1"/>
          </a:solidFill>
          <a:ln w="25400" cap="flat" cmpd="sng" algn="ctr">
            <a:solidFill>
              <a:srgbClr val="FF9966"/>
            </a:solidFill>
            <a:prstDash val="solid"/>
            <a:round/>
            <a:headEnd type="none" w="med" len="med"/>
            <a:tailEnd type="triangle"/>
          </a:ln>
          <a:effectLst/>
        </p:spPr>
      </p:cxnSp>
      <p:sp>
        <p:nvSpPr>
          <p:cNvPr id="337" name="TextBox 336">
            <a:extLst>
              <a:ext uri="{FF2B5EF4-FFF2-40B4-BE49-F238E27FC236}">
                <a16:creationId xmlns:a16="http://schemas.microsoft.com/office/drawing/2014/main" id="{9DCF855B-B932-40B7-A255-1C7FF964E6C0}"/>
              </a:ext>
            </a:extLst>
          </p:cNvPr>
          <p:cNvSpPr txBox="1"/>
          <p:nvPr/>
        </p:nvSpPr>
        <p:spPr>
          <a:xfrm>
            <a:off x="4127681" y="1716839"/>
            <a:ext cx="32404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3087">
                    <a:lumMod val="60000"/>
                    <a:lumOff val="40000"/>
                  </a:srgbClr>
                </a:solidFill>
                <a:effectLst/>
                <a:uLnTx/>
                <a:uFillTx/>
                <a:latin typeface="Calibri" panose="020F0502020204030204"/>
                <a:ea typeface="+mn-ea"/>
                <a:cs typeface="+mn-cs"/>
              </a:rPr>
              <a:t>Local Trust workers (substantive or bank) also onboarded to Lead Trust HealthRoster</a:t>
            </a:r>
            <a:endParaRPr kumimoji="0" lang="en-GB" sz="900" b="0" i="0" u="none" strike="noStrike" kern="0" cap="none" spc="0" normalizeH="0" baseline="0" noProof="0" dirty="0" err="1">
              <a:ln>
                <a:noFill/>
              </a:ln>
              <a:solidFill>
                <a:srgbClr val="003087">
                  <a:lumMod val="60000"/>
                  <a:lumOff val="40000"/>
                </a:srgbClr>
              </a:solidFill>
              <a:effectLst/>
              <a:uLnTx/>
              <a:uFillTx/>
              <a:latin typeface="Calibri" panose="020F0502020204030204"/>
              <a:ea typeface="+mn-ea"/>
              <a:cs typeface="+mn-cs"/>
            </a:endParaRPr>
          </a:p>
        </p:txBody>
      </p:sp>
      <p:sp>
        <p:nvSpPr>
          <p:cNvPr id="459" name="TextBox 458">
            <a:extLst>
              <a:ext uri="{FF2B5EF4-FFF2-40B4-BE49-F238E27FC236}">
                <a16:creationId xmlns:a16="http://schemas.microsoft.com/office/drawing/2014/main" id="{7A2F8CDD-5880-4E13-8FE2-27524812665B}"/>
              </a:ext>
            </a:extLst>
          </p:cNvPr>
          <p:cNvSpPr txBox="1"/>
          <p:nvPr/>
        </p:nvSpPr>
        <p:spPr>
          <a:xfrm>
            <a:off x="4127681" y="2104493"/>
            <a:ext cx="116261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3087">
                    <a:lumMod val="60000"/>
                    <a:lumOff val="40000"/>
                  </a:srgbClr>
                </a:solidFill>
                <a:effectLst/>
                <a:uLnTx/>
                <a:uFillTx/>
                <a:latin typeface="Calibri" panose="020F0502020204030204"/>
                <a:ea typeface="+mn-ea"/>
                <a:cs typeface="+mn-cs"/>
              </a:rPr>
              <a:t>Recruited staff (substantive &amp; bank) onboarded to Lead Trust ESR</a:t>
            </a:r>
            <a:endParaRPr kumimoji="0" lang="en-GB" sz="900" b="0" i="0" u="none" strike="noStrike" kern="0" cap="none" spc="0" normalizeH="0" baseline="0" noProof="0">
              <a:ln>
                <a:noFill/>
              </a:ln>
              <a:solidFill>
                <a:srgbClr val="003087">
                  <a:lumMod val="60000"/>
                  <a:lumOff val="40000"/>
                </a:srgbClr>
              </a:solidFill>
              <a:effectLst/>
              <a:uLnTx/>
              <a:uFillTx/>
              <a:latin typeface="Calibri" panose="020F0502020204030204"/>
              <a:ea typeface="+mn-ea"/>
              <a:cs typeface="+mn-cs"/>
            </a:endParaRPr>
          </a:p>
        </p:txBody>
      </p:sp>
      <p:cxnSp>
        <p:nvCxnSpPr>
          <p:cNvPr id="462" name="Straight Arrow Connector 461">
            <a:extLst>
              <a:ext uri="{FF2B5EF4-FFF2-40B4-BE49-F238E27FC236}">
                <a16:creationId xmlns:a16="http://schemas.microsoft.com/office/drawing/2014/main" id="{C9822B0D-520D-4244-88BF-6D271B9AC578}"/>
              </a:ext>
            </a:extLst>
          </p:cNvPr>
          <p:cNvCxnSpPr>
            <a:cxnSpLocks/>
          </p:cNvCxnSpPr>
          <p:nvPr/>
        </p:nvCxnSpPr>
        <p:spPr bwMode="auto">
          <a:xfrm>
            <a:off x="4262815" y="1227234"/>
            <a:ext cx="950208" cy="0"/>
          </a:xfrm>
          <a:prstGeom prst="straightConnector1">
            <a:avLst/>
          </a:prstGeom>
          <a:solidFill>
            <a:srgbClr val="FFFFFF"/>
          </a:solidFill>
          <a:ln w="25400" cap="flat" cmpd="sng" algn="ctr">
            <a:solidFill>
              <a:srgbClr val="327BFF"/>
            </a:solidFill>
            <a:prstDash val="solid"/>
            <a:round/>
            <a:headEnd type="none" w="med" len="med"/>
            <a:tailEnd type="triangle"/>
          </a:ln>
          <a:effectLst/>
        </p:spPr>
      </p:cxnSp>
      <p:sp>
        <p:nvSpPr>
          <p:cNvPr id="465" name="TextBox 464">
            <a:extLst>
              <a:ext uri="{FF2B5EF4-FFF2-40B4-BE49-F238E27FC236}">
                <a16:creationId xmlns:a16="http://schemas.microsoft.com/office/drawing/2014/main" id="{506C5B38-20F0-4337-907F-8321CB01A502}"/>
              </a:ext>
            </a:extLst>
          </p:cNvPr>
          <p:cNvSpPr txBox="1"/>
          <p:nvPr/>
        </p:nvSpPr>
        <p:spPr>
          <a:xfrm>
            <a:off x="6407540" y="2294422"/>
            <a:ext cx="189530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3087">
                    <a:lumMod val="60000"/>
                    <a:lumOff val="40000"/>
                  </a:srgbClr>
                </a:solidFill>
                <a:effectLst/>
                <a:uLnTx/>
                <a:uFillTx/>
                <a:latin typeface="Calibri" panose="020F0502020204030204"/>
                <a:ea typeface="+mn-ea"/>
                <a:cs typeface="+mn-cs"/>
              </a:rPr>
              <a:t>Recruited staff added to </a:t>
            </a:r>
            <a:r>
              <a:rPr kumimoji="0" lang="en-US" sz="900" b="0" i="0" u="none" strike="noStrike" kern="0" cap="none" spc="0" normalizeH="0" baseline="0" noProof="0" dirty="0" err="1">
                <a:ln>
                  <a:noFill/>
                </a:ln>
                <a:solidFill>
                  <a:srgbClr val="003087">
                    <a:lumMod val="60000"/>
                    <a:lumOff val="40000"/>
                  </a:srgbClr>
                </a:solidFill>
                <a:effectLst/>
                <a:uLnTx/>
                <a:uFillTx/>
                <a:latin typeface="Calibri" panose="020F0502020204030204"/>
                <a:ea typeface="+mn-ea"/>
                <a:cs typeface="+mn-cs"/>
              </a:rPr>
              <a:t>HealthRoster</a:t>
            </a:r>
            <a:r>
              <a:rPr kumimoji="0" lang="en-US" sz="900" b="0" i="0" u="none" strike="noStrike" kern="0" cap="none" spc="0" normalizeH="0" baseline="0" noProof="0">
                <a:ln>
                  <a:noFill/>
                </a:ln>
                <a:solidFill>
                  <a:srgbClr val="003087">
                    <a:lumMod val="60000"/>
                    <a:lumOff val="40000"/>
                  </a:srgbClr>
                </a:solidFill>
                <a:effectLst/>
                <a:uLnTx/>
                <a:uFillTx/>
                <a:latin typeface="Calibri" panose="020F0502020204030204"/>
                <a:ea typeface="+mn-ea"/>
                <a:cs typeface="+mn-cs"/>
              </a:rPr>
              <a:t> via BAU ESR interface</a:t>
            </a:r>
            <a:endParaRPr kumimoji="0" lang="en-GB" sz="900" b="0" i="0" u="none" strike="noStrike" kern="0" cap="none" spc="0" normalizeH="0" baseline="0" noProof="0">
              <a:ln>
                <a:noFill/>
              </a:ln>
              <a:solidFill>
                <a:srgbClr val="003087">
                  <a:lumMod val="60000"/>
                  <a:lumOff val="40000"/>
                </a:srgbClr>
              </a:solidFill>
              <a:effectLst/>
              <a:uLnTx/>
              <a:uFillTx/>
              <a:latin typeface="Calibri" panose="020F0502020204030204"/>
              <a:ea typeface="+mn-ea"/>
              <a:cs typeface="+mn-cs"/>
            </a:endParaRPr>
          </a:p>
        </p:txBody>
      </p:sp>
      <p:sp>
        <p:nvSpPr>
          <p:cNvPr id="466" name="TextBox 465">
            <a:extLst>
              <a:ext uri="{FF2B5EF4-FFF2-40B4-BE49-F238E27FC236}">
                <a16:creationId xmlns:a16="http://schemas.microsoft.com/office/drawing/2014/main" id="{7DED21DA-295F-4E93-B34A-8545042C04D5}"/>
              </a:ext>
            </a:extLst>
          </p:cNvPr>
          <p:cNvSpPr txBox="1"/>
          <p:nvPr/>
        </p:nvSpPr>
        <p:spPr>
          <a:xfrm>
            <a:off x="6316815" y="2939142"/>
            <a:ext cx="1839497" cy="369332"/>
          </a:xfrm>
          <a:prstGeom prst="rect">
            <a:avLst/>
          </a:prstGeom>
          <a:noFill/>
        </p:spPr>
        <p:txBody>
          <a:bodyPr wrap="square">
            <a:spAutoFit/>
          </a:bodyPr>
          <a:lstStyle/>
          <a:p>
            <a:pPr marL="0" marR="0" lvl="0" indent="0" algn="r" defTabSz="844123" rtl="0" eaLnBrk="1" fontAlgn="base" latinLnBrk="0" hangingPunct="1">
              <a:lnSpc>
                <a:spcPct val="100000"/>
              </a:lnSpc>
              <a:spcBef>
                <a:spcPts val="277"/>
              </a:spcBef>
              <a:spcAft>
                <a:spcPts val="277"/>
              </a:spcAft>
              <a:buClrTx/>
              <a:buSzTx/>
              <a:buFontTx/>
              <a:buNone/>
              <a:tabLst/>
              <a:defRPr/>
            </a:pPr>
            <a:r>
              <a:rPr kumimoji="0" lang="en-US" sz="900" b="0" i="0" u="none" strike="noStrike" kern="0" cap="none" spc="0" normalizeH="0" baseline="0" noProof="0">
                <a:ln>
                  <a:noFill/>
                </a:ln>
                <a:solidFill>
                  <a:srgbClr val="FF9966"/>
                </a:solidFill>
                <a:effectLst/>
                <a:uLnTx/>
                <a:uFillTx/>
                <a:latin typeface="Calibri" panose="020F0502020204030204"/>
                <a:ea typeface="+mn-ea"/>
                <a:cs typeface="+mn-cs"/>
              </a:rPr>
              <a:t>Lead Trust pay their existing &amp; newly onboarded staff via their ESR</a:t>
            </a:r>
            <a:endParaRPr kumimoji="0" lang="en-GB" sz="900" b="1" i="0" u="none" strike="noStrike" kern="0" cap="none" spc="0" normalizeH="0" baseline="30000" noProof="0">
              <a:ln>
                <a:noFill/>
              </a:ln>
              <a:solidFill>
                <a:srgbClr val="FF9966"/>
              </a:solidFill>
              <a:effectLst/>
              <a:uLnTx/>
              <a:uFillTx/>
              <a:latin typeface="Arial"/>
              <a:ea typeface="+mn-ea"/>
              <a:cs typeface="Arial"/>
            </a:endParaRPr>
          </a:p>
        </p:txBody>
      </p:sp>
      <p:cxnSp>
        <p:nvCxnSpPr>
          <p:cNvPr id="467" name="Straight Arrow Connector 466">
            <a:extLst>
              <a:ext uri="{FF2B5EF4-FFF2-40B4-BE49-F238E27FC236}">
                <a16:creationId xmlns:a16="http://schemas.microsoft.com/office/drawing/2014/main" id="{66C1C403-0E9F-4C6D-B388-E26FEA1DC81F}"/>
              </a:ext>
            </a:extLst>
          </p:cNvPr>
          <p:cNvCxnSpPr>
            <a:cxnSpLocks/>
          </p:cNvCxnSpPr>
          <p:nvPr/>
        </p:nvCxnSpPr>
        <p:spPr bwMode="auto">
          <a:xfrm>
            <a:off x="4235747" y="2760140"/>
            <a:ext cx="946485" cy="0"/>
          </a:xfrm>
          <a:prstGeom prst="straightConnector1">
            <a:avLst/>
          </a:prstGeom>
          <a:solidFill>
            <a:srgbClr val="FFFFFF"/>
          </a:solidFill>
          <a:ln w="25400" cap="flat" cmpd="sng" algn="ctr">
            <a:solidFill>
              <a:srgbClr val="327BFF"/>
            </a:solidFill>
            <a:prstDash val="solid"/>
            <a:round/>
            <a:headEnd type="none" w="med" len="med"/>
            <a:tailEnd type="triangle"/>
          </a:ln>
          <a:effectLst/>
        </p:spPr>
      </p:cxnSp>
      <p:sp>
        <p:nvSpPr>
          <p:cNvPr id="471" name="TextBox 470">
            <a:extLst>
              <a:ext uri="{FF2B5EF4-FFF2-40B4-BE49-F238E27FC236}">
                <a16:creationId xmlns:a16="http://schemas.microsoft.com/office/drawing/2014/main" id="{607D6235-D7BB-47AB-AD53-27F7A9CB60F6}"/>
              </a:ext>
            </a:extLst>
          </p:cNvPr>
          <p:cNvSpPr txBox="1"/>
          <p:nvPr/>
        </p:nvSpPr>
        <p:spPr>
          <a:xfrm>
            <a:off x="2795676" y="3186803"/>
            <a:ext cx="1321351"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ea typeface="+mn-ea"/>
                <a:cs typeface="Arial"/>
              </a:rPr>
              <a:t>Agencies</a:t>
            </a:r>
            <a:endParaRPr kumimoji="0" lang="en-GB" sz="1000" b="1" i="0" u="none" strike="noStrike" kern="0" cap="none" spc="0" normalizeH="0" baseline="30000" noProof="0">
              <a:ln>
                <a:noFill/>
              </a:ln>
              <a:solidFill>
                <a:srgbClr val="525252"/>
              </a:solidFill>
              <a:effectLst/>
              <a:uLnTx/>
              <a:uFillTx/>
              <a:latin typeface="Arial"/>
              <a:ea typeface="+mn-ea"/>
              <a:cs typeface="Arial"/>
            </a:endParaRPr>
          </a:p>
        </p:txBody>
      </p:sp>
      <p:sp>
        <p:nvSpPr>
          <p:cNvPr id="473" name="TextBox 472">
            <a:extLst>
              <a:ext uri="{FF2B5EF4-FFF2-40B4-BE49-F238E27FC236}">
                <a16:creationId xmlns:a16="http://schemas.microsoft.com/office/drawing/2014/main" id="{F35F0477-307B-4E2F-958B-F0F0DE9F0EFA}"/>
              </a:ext>
            </a:extLst>
          </p:cNvPr>
          <p:cNvSpPr txBox="1"/>
          <p:nvPr/>
        </p:nvSpPr>
        <p:spPr>
          <a:xfrm>
            <a:off x="4127681" y="3119725"/>
            <a:ext cx="15239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Calibri" panose="020F0502020204030204"/>
                <a:ea typeface="+mn-ea"/>
                <a:cs typeface="+mn-cs"/>
              </a:rPr>
              <a:t>Agency Workers engaged via Lead Trust BAU processes</a:t>
            </a:r>
            <a:endParaRPr kumimoji="0" lang="en-GB" sz="900" b="0" i="0" u="none" strike="noStrike" kern="0" cap="none" spc="0" normalizeH="0" baseline="0" noProof="0">
              <a:ln>
                <a:noFill/>
              </a:ln>
              <a:solidFill>
                <a:srgbClr val="000000"/>
              </a:solidFill>
              <a:effectLst/>
              <a:uLnTx/>
              <a:uFillTx/>
              <a:latin typeface="Calibri" panose="020F0502020204030204"/>
              <a:ea typeface="+mn-ea"/>
              <a:cs typeface="+mn-cs"/>
            </a:endParaRPr>
          </a:p>
        </p:txBody>
      </p:sp>
      <p:cxnSp>
        <p:nvCxnSpPr>
          <p:cNvPr id="474" name="Straight Arrow Connector 473">
            <a:extLst>
              <a:ext uri="{FF2B5EF4-FFF2-40B4-BE49-F238E27FC236}">
                <a16:creationId xmlns:a16="http://schemas.microsoft.com/office/drawing/2014/main" id="{07A08A70-182E-47E5-81A9-77ED66F10A5B}"/>
              </a:ext>
            </a:extLst>
          </p:cNvPr>
          <p:cNvCxnSpPr>
            <a:cxnSpLocks/>
          </p:cNvCxnSpPr>
          <p:nvPr/>
        </p:nvCxnSpPr>
        <p:spPr bwMode="auto">
          <a:xfrm>
            <a:off x="4266538" y="3494652"/>
            <a:ext cx="3811321" cy="0"/>
          </a:xfrm>
          <a:prstGeom prst="straightConnector1">
            <a:avLst/>
          </a:prstGeom>
          <a:solidFill>
            <a:srgbClr val="FFFFFF"/>
          </a:solidFill>
          <a:ln w="25400" cap="flat" cmpd="sng" algn="ctr">
            <a:solidFill>
              <a:srgbClr val="327BFF"/>
            </a:solidFill>
            <a:prstDash val="solid"/>
            <a:round/>
            <a:headEnd type="none" w="med" len="med"/>
            <a:tailEnd type="triangle"/>
          </a:ln>
          <a:effectLst/>
        </p:spPr>
      </p:cxnSp>
      <p:cxnSp>
        <p:nvCxnSpPr>
          <p:cNvPr id="475" name="Straight Arrow Connector 474">
            <a:extLst>
              <a:ext uri="{FF2B5EF4-FFF2-40B4-BE49-F238E27FC236}">
                <a16:creationId xmlns:a16="http://schemas.microsoft.com/office/drawing/2014/main" id="{8389E558-2A9F-4A87-9EDF-319821924004}"/>
              </a:ext>
            </a:extLst>
          </p:cNvPr>
          <p:cNvCxnSpPr>
            <a:cxnSpLocks/>
          </p:cNvCxnSpPr>
          <p:nvPr/>
        </p:nvCxnSpPr>
        <p:spPr bwMode="auto">
          <a:xfrm flipH="1" flipV="1">
            <a:off x="4262815" y="3676417"/>
            <a:ext cx="3765628" cy="18735"/>
          </a:xfrm>
          <a:prstGeom prst="straightConnector1">
            <a:avLst/>
          </a:prstGeom>
          <a:solidFill>
            <a:schemeClr val="bg1"/>
          </a:solidFill>
          <a:ln w="25400" cap="flat" cmpd="sng" algn="ctr">
            <a:solidFill>
              <a:srgbClr val="FF9966"/>
            </a:solidFill>
            <a:prstDash val="solid"/>
            <a:round/>
            <a:headEnd type="none" w="med" len="med"/>
            <a:tailEnd type="triangle"/>
          </a:ln>
          <a:effectLst/>
        </p:spPr>
      </p:cxnSp>
      <p:sp>
        <p:nvSpPr>
          <p:cNvPr id="480" name="TextBox 479">
            <a:extLst>
              <a:ext uri="{FF2B5EF4-FFF2-40B4-BE49-F238E27FC236}">
                <a16:creationId xmlns:a16="http://schemas.microsoft.com/office/drawing/2014/main" id="{B085B369-6A94-4D03-AE94-2CA3C85F1E91}"/>
              </a:ext>
            </a:extLst>
          </p:cNvPr>
          <p:cNvSpPr txBox="1"/>
          <p:nvPr/>
        </p:nvSpPr>
        <p:spPr>
          <a:xfrm>
            <a:off x="4108552" y="4294023"/>
            <a:ext cx="21994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Calibri" panose="020F0502020204030204"/>
                <a:ea typeface="+mn-ea"/>
                <a:cs typeface="+mn-cs"/>
              </a:rPr>
              <a:t>St John staff not rostered by Lead Employer: St John inform of filled duties</a:t>
            </a:r>
            <a:endParaRPr kumimoji="0" lang="en-GB" sz="9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87" name="TextBox 486">
            <a:extLst>
              <a:ext uri="{FF2B5EF4-FFF2-40B4-BE49-F238E27FC236}">
                <a16:creationId xmlns:a16="http://schemas.microsoft.com/office/drawing/2014/main" id="{713D8685-A953-4F88-B9B2-534D8B328938}"/>
              </a:ext>
            </a:extLst>
          </p:cNvPr>
          <p:cNvSpPr txBox="1"/>
          <p:nvPr/>
        </p:nvSpPr>
        <p:spPr>
          <a:xfrm>
            <a:off x="4137546" y="4760941"/>
            <a:ext cx="1839497" cy="369332"/>
          </a:xfrm>
          <a:prstGeom prst="rect">
            <a:avLst/>
          </a:prstGeom>
          <a:noFill/>
        </p:spPr>
        <p:txBody>
          <a:bodyPr wrap="square">
            <a:spAutoFit/>
          </a:bodyPr>
          <a:lstStyle/>
          <a:p>
            <a:pPr marL="0" marR="0" lvl="0" indent="0" algn="l" defTabSz="844123" rtl="0" eaLnBrk="1" fontAlgn="base" latinLnBrk="0" hangingPunct="1">
              <a:lnSpc>
                <a:spcPct val="100000"/>
              </a:lnSpc>
              <a:spcBef>
                <a:spcPts val="277"/>
              </a:spcBef>
              <a:spcAft>
                <a:spcPts val="277"/>
              </a:spcAft>
              <a:buClrTx/>
              <a:buSzTx/>
              <a:buFontTx/>
              <a:buNone/>
              <a:tabLst/>
              <a:defRPr/>
            </a:pPr>
            <a:r>
              <a:rPr kumimoji="0" lang="en-US" sz="900" b="0" i="0" u="none" strike="noStrike" kern="0" cap="none" spc="0" normalizeH="0" baseline="0" noProof="0">
                <a:ln>
                  <a:noFill/>
                </a:ln>
                <a:solidFill>
                  <a:srgbClr val="FF9966"/>
                </a:solidFill>
                <a:effectLst/>
                <a:uLnTx/>
                <a:uFillTx/>
                <a:latin typeface="Calibri" panose="020F0502020204030204"/>
                <a:ea typeface="+mn-ea"/>
                <a:cs typeface="Arial"/>
              </a:rPr>
              <a:t>No pay data sent to volunteer </a:t>
            </a:r>
            <a:r>
              <a:rPr kumimoji="0" lang="en-US" sz="900" b="0" i="0" u="none" strike="noStrike" kern="0" cap="none" spc="0" normalizeH="0" baseline="0" noProof="0" err="1">
                <a:ln>
                  <a:noFill/>
                </a:ln>
                <a:solidFill>
                  <a:srgbClr val="FF9966"/>
                </a:solidFill>
                <a:effectLst/>
                <a:uLnTx/>
                <a:uFillTx/>
                <a:latin typeface="Calibri" panose="020F0502020204030204"/>
                <a:ea typeface="+mn-ea"/>
                <a:cs typeface="Arial"/>
              </a:rPr>
              <a:t>organisations</a:t>
            </a:r>
            <a:r>
              <a:rPr kumimoji="0" lang="en-US" sz="900" b="0" i="0" u="none" strike="noStrike" kern="0" cap="none" spc="0" normalizeH="0" baseline="0" noProof="0">
                <a:ln>
                  <a:noFill/>
                </a:ln>
                <a:solidFill>
                  <a:srgbClr val="FF9966"/>
                </a:solidFill>
                <a:effectLst/>
                <a:uLnTx/>
                <a:uFillTx/>
                <a:latin typeface="Calibri" panose="020F0502020204030204"/>
                <a:ea typeface="+mn-ea"/>
                <a:cs typeface="Arial"/>
              </a:rPr>
              <a:t> from Lead Employer</a:t>
            </a:r>
            <a:endParaRPr kumimoji="0" lang="en-GB" sz="900" b="1" i="0" u="none" strike="noStrike" kern="0" cap="none" spc="0" normalizeH="0" baseline="30000" noProof="0">
              <a:ln>
                <a:noFill/>
              </a:ln>
              <a:solidFill>
                <a:srgbClr val="FF9966"/>
              </a:solidFill>
              <a:effectLst/>
              <a:uLnTx/>
              <a:uFillTx/>
              <a:latin typeface="Calibri" panose="020F0502020204030204"/>
              <a:ea typeface="+mn-ea"/>
              <a:cs typeface="Arial"/>
            </a:endParaRPr>
          </a:p>
        </p:txBody>
      </p:sp>
      <p:grpSp>
        <p:nvGrpSpPr>
          <p:cNvPr id="2" name="Group 1">
            <a:extLst>
              <a:ext uri="{FF2B5EF4-FFF2-40B4-BE49-F238E27FC236}">
                <a16:creationId xmlns:a16="http://schemas.microsoft.com/office/drawing/2014/main" id="{FDDD41D5-5EC1-40A4-AF28-8AEC9CE35BC4}"/>
              </a:ext>
            </a:extLst>
          </p:cNvPr>
          <p:cNvGrpSpPr/>
          <p:nvPr/>
        </p:nvGrpSpPr>
        <p:grpSpPr>
          <a:xfrm>
            <a:off x="8041212" y="1075463"/>
            <a:ext cx="1610753" cy="3997604"/>
            <a:chOff x="8041212" y="1075463"/>
            <a:chExt cx="1610753" cy="3997604"/>
          </a:xfrm>
        </p:grpSpPr>
        <p:sp>
          <p:nvSpPr>
            <p:cNvPr id="341" name="TextBox 340">
              <a:extLst>
                <a:ext uri="{FF2B5EF4-FFF2-40B4-BE49-F238E27FC236}">
                  <a16:creationId xmlns:a16="http://schemas.microsoft.com/office/drawing/2014/main" id="{5FA4ED48-1E48-4F87-A213-FAAA651473FD}"/>
                </a:ext>
              </a:extLst>
            </p:cNvPr>
            <p:cNvSpPr txBox="1"/>
            <p:nvPr/>
          </p:nvSpPr>
          <p:spPr>
            <a:xfrm>
              <a:off x="8329177" y="1157863"/>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ea typeface="+mn-ea"/>
                  <a:cs typeface="Arial"/>
                </a:rPr>
                <a:t>Lead Employer Rostering</a:t>
              </a:r>
              <a:endParaRPr kumimoji="0" lang="en-GB" sz="1000" b="1" i="0" u="none" strike="noStrike" kern="0" cap="none" spc="0" normalizeH="0" baseline="30000" noProof="0">
                <a:ln>
                  <a:noFill/>
                </a:ln>
                <a:solidFill>
                  <a:srgbClr val="525252"/>
                </a:solidFill>
                <a:effectLst/>
                <a:uLnTx/>
                <a:uFillTx/>
                <a:latin typeface="Arial"/>
                <a:ea typeface="+mn-ea"/>
                <a:cs typeface="Arial"/>
              </a:endParaRPr>
            </a:p>
          </p:txBody>
        </p:sp>
        <p:sp>
          <p:nvSpPr>
            <p:cNvPr id="398" name="Rectangle 397">
              <a:extLst>
                <a:ext uri="{FF2B5EF4-FFF2-40B4-BE49-F238E27FC236}">
                  <a16:creationId xmlns:a16="http://schemas.microsoft.com/office/drawing/2014/main" id="{61D92F30-8EC5-4D9A-B6BE-C3D3EE99C83E}"/>
                </a:ext>
              </a:extLst>
            </p:cNvPr>
            <p:cNvSpPr/>
            <p:nvPr/>
          </p:nvSpPr>
          <p:spPr>
            <a:xfrm>
              <a:off x="8179350" y="1075463"/>
              <a:ext cx="1472615" cy="3846061"/>
            </a:xfrm>
            <a:prstGeom prst="rect">
              <a:avLst/>
            </a:prstGeom>
            <a:noFill/>
            <a:ln w="28575" cap="flat" cmpd="sng" algn="ctr">
              <a:solidFill>
                <a:srgbClr val="8E1FF7"/>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75EA8018-ED6A-414A-A89F-77FCE5A19D60}"/>
                </a:ext>
              </a:extLst>
            </p:cNvPr>
            <p:cNvGrpSpPr/>
            <p:nvPr/>
          </p:nvGrpSpPr>
          <p:grpSpPr>
            <a:xfrm>
              <a:off x="8041212" y="4765290"/>
              <a:ext cx="310333" cy="307777"/>
              <a:chOff x="6874130" y="3587115"/>
              <a:chExt cx="310333" cy="307777"/>
            </a:xfrm>
          </p:grpSpPr>
          <p:sp>
            <p:nvSpPr>
              <p:cNvPr id="576" name="Oval 575">
                <a:extLst>
                  <a:ext uri="{FF2B5EF4-FFF2-40B4-BE49-F238E27FC236}">
                    <a16:creationId xmlns:a16="http://schemas.microsoft.com/office/drawing/2014/main" id="{862FBED3-4480-4D7A-99F4-C306310F2089}"/>
                  </a:ext>
                </a:extLst>
              </p:cNvPr>
              <p:cNvSpPr/>
              <p:nvPr/>
            </p:nvSpPr>
            <p:spPr>
              <a:xfrm>
                <a:off x="6874130" y="3587115"/>
                <a:ext cx="310333" cy="307777"/>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78" name="Graphic 577" descr="Statistics">
                <a:extLst>
                  <a:ext uri="{FF2B5EF4-FFF2-40B4-BE49-F238E27FC236}">
                    <a16:creationId xmlns:a16="http://schemas.microsoft.com/office/drawing/2014/main" id="{38C9E1A6-7BE6-4514-AA29-18763591A5F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923920" y="3635837"/>
                <a:ext cx="211844" cy="211844"/>
              </a:xfrm>
              <a:prstGeom prst="rect">
                <a:avLst/>
              </a:prstGeom>
            </p:spPr>
          </p:pic>
        </p:grpSp>
        <p:sp>
          <p:nvSpPr>
            <p:cNvPr id="598" name="TextBox 597">
              <a:extLst>
                <a:ext uri="{FF2B5EF4-FFF2-40B4-BE49-F238E27FC236}">
                  <a16:creationId xmlns:a16="http://schemas.microsoft.com/office/drawing/2014/main" id="{B0425668-B6A4-42D4-AD77-45219D5BFC04}"/>
                </a:ext>
              </a:extLst>
            </p:cNvPr>
            <p:cNvSpPr txBox="1"/>
            <p:nvPr/>
          </p:nvSpPr>
          <p:spPr>
            <a:xfrm>
              <a:off x="8215518" y="2894339"/>
              <a:ext cx="14275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Calibri" panose="020F0502020204030204"/>
                  <a:ea typeface="+mn-ea"/>
                  <a:cs typeface="+mn-cs"/>
                </a:rPr>
                <a:t>Lead Employers are responsible for the roster creation &amp; management for vaccination centres</a:t>
              </a:r>
            </a:p>
          </p:txBody>
        </p:sp>
        <p:pic>
          <p:nvPicPr>
            <p:cNvPr id="17" name="Picture 16" descr="Text&#10;&#10;Description automatically generated">
              <a:extLst>
                <a:ext uri="{FF2B5EF4-FFF2-40B4-BE49-F238E27FC236}">
                  <a16:creationId xmlns:a16="http://schemas.microsoft.com/office/drawing/2014/main" id="{56969CD0-5472-4F8F-B538-8DB4244D5D0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49080" y="1535760"/>
              <a:ext cx="1301360" cy="263238"/>
            </a:xfrm>
            <a:prstGeom prst="rect">
              <a:avLst/>
            </a:prstGeom>
          </p:spPr>
        </p:pic>
        <p:pic>
          <p:nvPicPr>
            <p:cNvPr id="258" name="Picture 257">
              <a:extLst>
                <a:ext uri="{FF2B5EF4-FFF2-40B4-BE49-F238E27FC236}">
                  <a16:creationId xmlns:a16="http://schemas.microsoft.com/office/drawing/2014/main" id="{96A99A2D-68AC-4154-9FFD-E208FFDEBB71}"/>
                </a:ext>
              </a:extLst>
            </p:cNvPr>
            <p:cNvPicPr>
              <a:picLocks noChangeAspect="1"/>
            </p:cNvPicPr>
            <p:nvPr/>
          </p:nvPicPr>
          <p:blipFill>
            <a:blip r:embed="rId10"/>
            <a:stretch>
              <a:fillRect/>
            </a:stretch>
          </p:blipFill>
          <p:spPr>
            <a:xfrm>
              <a:off x="8463760" y="2398701"/>
              <a:ext cx="252413" cy="242888"/>
            </a:xfrm>
            <a:prstGeom prst="rect">
              <a:avLst/>
            </a:prstGeom>
          </p:spPr>
        </p:pic>
        <p:pic>
          <p:nvPicPr>
            <p:cNvPr id="259" name="Picture 258">
              <a:extLst>
                <a:ext uri="{FF2B5EF4-FFF2-40B4-BE49-F238E27FC236}">
                  <a16:creationId xmlns:a16="http://schemas.microsoft.com/office/drawing/2014/main" id="{F3739344-EF33-4291-ADFA-87580B2857E5}"/>
                </a:ext>
              </a:extLst>
            </p:cNvPr>
            <p:cNvPicPr>
              <a:picLocks noChangeAspect="1"/>
            </p:cNvPicPr>
            <p:nvPr/>
          </p:nvPicPr>
          <p:blipFill>
            <a:blip r:embed="rId10"/>
            <a:stretch>
              <a:fillRect/>
            </a:stretch>
          </p:blipFill>
          <p:spPr>
            <a:xfrm>
              <a:off x="8763930" y="2397671"/>
              <a:ext cx="252413" cy="242888"/>
            </a:xfrm>
            <a:prstGeom prst="rect">
              <a:avLst/>
            </a:prstGeom>
          </p:spPr>
        </p:pic>
        <p:pic>
          <p:nvPicPr>
            <p:cNvPr id="260" name="Picture 259">
              <a:extLst>
                <a:ext uri="{FF2B5EF4-FFF2-40B4-BE49-F238E27FC236}">
                  <a16:creationId xmlns:a16="http://schemas.microsoft.com/office/drawing/2014/main" id="{F257D5DD-650D-4D2A-A29F-489C7344CAAD}"/>
                </a:ext>
              </a:extLst>
            </p:cNvPr>
            <p:cNvPicPr>
              <a:picLocks noChangeAspect="1"/>
            </p:cNvPicPr>
            <p:nvPr/>
          </p:nvPicPr>
          <p:blipFill>
            <a:blip r:embed="rId10"/>
            <a:stretch>
              <a:fillRect/>
            </a:stretch>
          </p:blipFill>
          <p:spPr>
            <a:xfrm>
              <a:off x="9064100" y="2396641"/>
              <a:ext cx="252413" cy="242888"/>
            </a:xfrm>
            <a:prstGeom prst="rect">
              <a:avLst/>
            </a:prstGeom>
          </p:spPr>
        </p:pic>
        <p:pic>
          <p:nvPicPr>
            <p:cNvPr id="261" name="Picture 260">
              <a:extLst>
                <a:ext uri="{FF2B5EF4-FFF2-40B4-BE49-F238E27FC236}">
                  <a16:creationId xmlns:a16="http://schemas.microsoft.com/office/drawing/2014/main" id="{78F43777-2B6C-4C9D-81BA-DC13254AA128}"/>
                </a:ext>
              </a:extLst>
            </p:cNvPr>
            <p:cNvPicPr>
              <a:picLocks noChangeAspect="1"/>
            </p:cNvPicPr>
            <p:nvPr/>
          </p:nvPicPr>
          <p:blipFill>
            <a:blip r:embed="rId10"/>
            <a:stretch>
              <a:fillRect/>
            </a:stretch>
          </p:blipFill>
          <p:spPr>
            <a:xfrm>
              <a:off x="8463760" y="2670146"/>
              <a:ext cx="252413" cy="242888"/>
            </a:xfrm>
            <a:prstGeom prst="rect">
              <a:avLst/>
            </a:prstGeom>
          </p:spPr>
        </p:pic>
        <p:pic>
          <p:nvPicPr>
            <p:cNvPr id="262" name="Picture 261">
              <a:extLst>
                <a:ext uri="{FF2B5EF4-FFF2-40B4-BE49-F238E27FC236}">
                  <a16:creationId xmlns:a16="http://schemas.microsoft.com/office/drawing/2014/main" id="{10918698-C032-45CF-AC8C-F47D1209414B}"/>
                </a:ext>
              </a:extLst>
            </p:cNvPr>
            <p:cNvPicPr>
              <a:picLocks noChangeAspect="1"/>
            </p:cNvPicPr>
            <p:nvPr/>
          </p:nvPicPr>
          <p:blipFill>
            <a:blip r:embed="rId10"/>
            <a:stretch>
              <a:fillRect/>
            </a:stretch>
          </p:blipFill>
          <p:spPr>
            <a:xfrm>
              <a:off x="8763930" y="2669116"/>
              <a:ext cx="252413" cy="242888"/>
            </a:xfrm>
            <a:prstGeom prst="rect">
              <a:avLst/>
            </a:prstGeom>
          </p:spPr>
        </p:pic>
        <p:pic>
          <p:nvPicPr>
            <p:cNvPr id="263" name="Picture 262">
              <a:extLst>
                <a:ext uri="{FF2B5EF4-FFF2-40B4-BE49-F238E27FC236}">
                  <a16:creationId xmlns:a16="http://schemas.microsoft.com/office/drawing/2014/main" id="{AF623A85-B12A-4D13-B795-D582AA019411}"/>
                </a:ext>
              </a:extLst>
            </p:cNvPr>
            <p:cNvPicPr>
              <a:picLocks noChangeAspect="1"/>
            </p:cNvPicPr>
            <p:nvPr/>
          </p:nvPicPr>
          <p:blipFill>
            <a:blip r:embed="rId10"/>
            <a:stretch>
              <a:fillRect/>
            </a:stretch>
          </p:blipFill>
          <p:spPr>
            <a:xfrm>
              <a:off x="9064100" y="2668086"/>
              <a:ext cx="252413" cy="242888"/>
            </a:xfrm>
            <a:prstGeom prst="rect">
              <a:avLst/>
            </a:prstGeom>
          </p:spPr>
        </p:pic>
        <p:pic>
          <p:nvPicPr>
            <p:cNvPr id="460" name="Graphic 459" descr="Smart Phone">
              <a:extLst>
                <a:ext uri="{FF2B5EF4-FFF2-40B4-BE49-F238E27FC236}">
                  <a16:creationId xmlns:a16="http://schemas.microsoft.com/office/drawing/2014/main" id="{3C3F7253-6DE9-4BF2-9C57-E157B5305F5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227656" y="3844805"/>
              <a:ext cx="497370" cy="497370"/>
            </a:xfrm>
            <a:prstGeom prst="rect">
              <a:avLst/>
            </a:prstGeom>
          </p:spPr>
        </p:pic>
        <p:sp>
          <p:nvSpPr>
            <p:cNvPr id="461" name="TextBox 460">
              <a:extLst>
                <a:ext uri="{FF2B5EF4-FFF2-40B4-BE49-F238E27FC236}">
                  <a16:creationId xmlns:a16="http://schemas.microsoft.com/office/drawing/2014/main" id="{1D414549-6B8D-4DD8-924F-799C86985E08}"/>
                </a:ext>
              </a:extLst>
            </p:cNvPr>
            <p:cNvSpPr txBox="1"/>
            <p:nvPr/>
          </p:nvSpPr>
          <p:spPr>
            <a:xfrm>
              <a:off x="8557576" y="3745442"/>
              <a:ext cx="1085453"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Calibri" panose="020F0502020204030204"/>
                  <a:ea typeface="+mn-ea"/>
                  <a:cs typeface="+mn-cs"/>
                </a:rPr>
                <a:t>Lead and Local Trust w</a:t>
              </a:r>
              <a:r>
                <a:rPr kumimoji="0" lang="en-US" sz="900" b="0" i="0" u="none" strike="noStrike" kern="0" cap="none" spc="0" normalizeH="0" baseline="0" noProof="0" dirty="0">
                  <a:ln>
                    <a:noFill/>
                  </a:ln>
                  <a:solidFill>
                    <a:prstClr val="black"/>
                  </a:solidFill>
                  <a:effectLst/>
                  <a:uLnTx/>
                  <a:uFillTx/>
                  <a:latin typeface="Calibri" panose="020F0502020204030204"/>
                  <a:ea typeface="+mn-ea"/>
                  <a:cs typeface="+mn-cs"/>
                </a:rPr>
                <a:t>orkers</a:t>
              </a:r>
              <a:r>
                <a:rPr kumimoji="0" lang="en-US" sz="900" b="0" i="0" u="none" strike="noStrike" kern="0" cap="none" spc="0" normalizeH="0" baseline="0" noProof="0">
                  <a:ln>
                    <a:noFill/>
                  </a:ln>
                  <a:solidFill>
                    <a:prstClr val="black"/>
                  </a:solidFill>
                  <a:effectLst/>
                  <a:uLnTx/>
                  <a:uFillTx/>
                  <a:latin typeface="Calibri" panose="020F0502020204030204"/>
                  <a:ea typeface="+mn-ea"/>
                  <a:cs typeface="+mn-cs"/>
                </a:rPr>
                <a:t> use/book CVD duties via Lead Employer app</a:t>
              </a:r>
              <a:endParaRPr kumimoji="0" lang="en-GB" sz="900" b="0" i="0" u="none" strike="noStrike" kern="0" cap="none" spc="0" normalizeH="0" baseline="0" noProof="0">
                <a:ln>
                  <a:noFill/>
                </a:ln>
                <a:solidFill>
                  <a:prstClr val="black"/>
                </a:solidFill>
                <a:effectLst/>
                <a:uLnTx/>
                <a:uFillTx/>
                <a:latin typeface="Calibri" panose="020F0502020204030204"/>
                <a:ea typeface="+mn-ea"/>
                <a:cs typeface="+mn-cs"/>
              </a:endParaRPr>
            </a:p>
          </p:txBody>
        </p:sp>
        <p:pic>
          <p:nvPicPr>
            <p:cNvPr id="113" name="Picture 112">
              <a:extLst>
                <a:ext uri="{FF2B5EF4-FFF2-40B4-BE49-F238E27FC236}">
                  <a16:creationId xmlns:a16="http://schemas.microsoft.com/office/drawing/2014/main" id="{4A88AF8E-FA62-4204-B55F-A90E8C1559BF}"/>
                </a:ext>
              </a:extLst>
            </p:cNvPr>
            <p:cNvPicPr>
              <a:picLocks noChangeAspect="1"/>
            </p:cNvPicPr>
            <p:nvPr/>
          </p:nvPicPr>
          <p:blipFill>
            <a:blip r:embed="rId20"/>
            <a:stretch>
              <a:fillRect/>
            </a:stretch>
          </p:blipFill>
          <p:spPr>
            <a:xfrm>
              <a:off x="8434430" y="1801324"/>
              <a:ext cx="962453" cy="265967"/>
            </a:xfrm>
            <a:prstGeom prst="rect">
              <a:avLst/>
            </a:prstGeom>
            <a:ln>
              <a:noFill/>
            </a:ln>
            <a:effectLst>
              <a:softEdge rad="31750"/>
            </a:effectLst>
          </p:spPr>
        </p:pic>
      </p:grpSp>
      <p:sp>
        <p:nvSpPr>
          <p:cNvPr id="114" name="TextBox 113">
            <a:extLst>
              <a:ext uri="{FF2B5EF4-FFF2-40B4-BE49-F238E27FC236}">
                <a16:creationId xmlns:a16="http://schemas.microsoft.com/office/drawing/2014/main" id="{FB707A94-E4F8-4EAA-81B0-BF3CB5324958}"/>
              </a:ext>
            </a:extLst>
          </p:cNvPr>
          <p:cNvSpPr txBox="1"/>
          <p:nvPr/>
        </p:nvSpPr>
        <p:spPr>
          <a:xfrm>
            <a:off x="4311597" y="3661775"/>
            <a:ext cx="3811321" cy="230832"/>
          </a:xfrm>
          <a:prstGeom prst="rect">
            <a:avLst/>
          </a:prstGeom>
          <a:noFill/>
        </p:spPr>
        <p:txBody>
          <a:bodyPr wrap="square">
            <a:spAutoFit/>
          </a:bodyPr>
          <a:lstStyle/>
          <a:p>
            <a:pPr marL="0" marR="0" lvl="0" indent="0" algn="r" defTabSz="844123" rtl="0" eaLnBrk="1" fontAlgn="base" latinLnBrk="0" hangingPunct="1">
              <a:lnSpc>
                <a:spcPct val="100000"/>
              </a:lnSpc>
              <a:spcBef>
                <a:spcPts val="277"/>
              </a:spcBef>
              <a:spcAft>
                <a:spcPts val="277"/>
              </a:spcAft>
              <a:buClrTx/>
              <a:buSzTx/>
              <a:buFontTx/>
              <a:buNone/>
              <a:tabLst/>
              <a:defRPr/>
            </a:pPr>
            <a:r>
              <a:rPr kumimoji="0" lang="en-US" sz="900" b="0" i="0" u="none" strike="noStrike" kern="0" cap="none" spc="0" normalizeH="0" baseline="0" noProof="0">
                <a:ln>
                  <a:noFill/>
                </a:ln>
                <a:solidFill>
                  <a:srgbClr val="FF9966"/>
                </a:solidFill>
                <a:effectLst/>
                <a:uLnTx/>
                <a:uFillTx/>
                <a:latin typeface="Calibri" panose="020F0502020204030204"/>
                <a:ea typeface="+mn-ea"/>
                <a:cs typeface="+mn-cs"/>
              </a:rPr>
              <a:t>Agency workers paid by their agency and invoice processes as per BAU</a:t>
            </a:r>
            <a:endParaRPr kumimoji="0" lang="en-GB" sz="900" b="1" i="0" u="none" strike="noStrike" kern="0" cap="none" spc="0" normalizeH="0" baseline="30000" noProof="0">
              <a:ln>
                <a:noFill/>
              </a:ln>
              <a:solidFill>
                <a:srgbClr val="FF9966"/>
              </a:solidFill>
              <a:effectLst/>
              <a:uLnTx/>
              <a:uFillTx/>
              <a:latin typeface="Arial"/>
              <a:ea typeface="+mn-ea"/>
              <a:cs typeface="Arial"/>
            </a:endParaRPr>
          </a:p>
        </p:txBody>
      </p:sp>
    </p:spTree>
    <p:extLst>
      <p:ext uri="{BB962C8B-B14F-4D97-AF65-F5344CB8AC3E}">
        <p14:creationId xmlns:p14="http://schemas.microsoft.com/office/powerpoint/2010/main" val="59446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6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6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6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7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7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7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1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2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animBg="1"/>
      <p:bldP spid="483" grpId="0" animBg="1"/>
      <p:bldP spid="484" grpId="0" animBg="1"/>
      <p:bldP spid="485" grpId="0" animBg="1"/>
      <p:bldP spid="579" grpId="0" animBg="1"/>
      <p:bldP spid="581" grpId="0" animBg="1"/>
      <p:bldP spid="267" grpId="0" animBg="1"/>
      <p:bldP spid="270" grpId="0" animBg="1"/>
      <p:bldP spid="282" grpId="0" animBg="1"/>
      <p:bldP spid="283" grpId="0" animBg="1"/>
      <p:bldP spid="330" grpId="0"/>
      <p:bldP spid="337" grpId="0"/>
      <p:bldP spid="459" grpId="0"/>
      <p:bldP spid="465" grpId="0"/>
      <p:bldP spid="466" grpId="0"/>
      <p:bldP spid="471" grpId="0" animBg="1"/>
      <p:bldP spid="473" grpId="0"/>
      <p:bldP spid="480" grpId="0"/>
      <p:bldP spid="487" grpId="0"/>
      <p:bldP spid="1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93">
            <a:extLst>
              <a:ext uri="{FF2B5EF4-FFF2-40B4-BE49-F238E27FC236}">
                <a16:creationId xmlns:a16="http://schemas.microsoft.com/office/drawing/2014/main" id="{E04600FB-6021-4960-AD0B-AEDAFF12C82F}"/>
              </a:ext>
            </a:extLst>
          </p:cNvPr>
          <p:cNvSpPr/>
          <p:nvPr/>
        </p:nvSpPr>
        <p:spPr>
          <a:xfrm rot="5400000">
            <a:off x="316643" y="1397781"/>
            <a:ext cx="973580" cy="1055621"/>
          </a:xfrm>
          <a:prstGeom prst="homePlate">
            <a:avLst>
              <a:gd name="adj" fmla="val 26713"/>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Recruit</a:t>
            </a:r>
          </a:p>
        </p:txBody>
      </p:sp>
      <p:sp>
        <p:nvSpPr>
          <p:cNvPr id="5" name="Chevron 94">
            <a:extLst>
              <a:ext uri="{FF2B5EF4-FFF2-40B4-BE49-F238E27FC236}">
                <a16:creationId xmlns:a16="http://schemas.microsoft.com/office/drawing/2014/main" id="{50B2F310-7A7D-453B-9217-4F3F2B74DE8A}"/>
              </a:ext>
            </a:extLst>
          </p:cNvPr>
          <p:cNvSpPr/>
          <p:nvPr/>
        </p:nvSpPr>
        <p:spPr>
          <a:xfrm rot="5400000">
            <a:off x="316643" y="2203291"/>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Train</a:t>
            </a:r>
          </a:p>
        </p:txBody>
      </p:sp>
      <p:sp>
        <p:nvSpPr>
          <p:cNvPr id="6" name="Chevron 95">
            <a:extLst>
              <a:ext uri="{FF2B5EF4-FFF2-40B4-BE49-F238E27FC236}">
                <a16:creationId xmlns:a16="http://schemas.microsoft.com/office/drawing/2014/main" id="{3D78BD1C-F509-445C-A565-8A1327A6AB4C}"/>
              </a:ext>
            </a:extLst>
          </p:cNvPr>
          <p:cNvSpPr/>
          <p:nvPr/>
        </p:nvSpPr>
        <p:spPr>
          <a:xfrm rot="5400000">
            <a:off x="316643" y="3008800"/>
            <a:ext cx="973580" cy="1055621"/>
          </a:xfrm>
          <a:prstGeom prst="chevron">
            <a:avLst>
              <a:gd name="adj" fmla="val 26964"/>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Roster</a:t>
            </a:r>
          </a:p>
        </p:txBody>
      </p:sp>
      <p:sp>
        <p:nvSpPr>
          <p:cNvPr id="7" name="Chevron 96">
            <a:extLst>
              <a:ext uri="{FF2B5EF4-FFF2-40B4-BE49-F238E27FC236}">
                <a16:creationId xmlns:a16="http://schemas.microsoft.com/office/drawing/2014/main" id="{4D657DA3-8CA9-46D9-B86D-17F8B04ED258}"/>
              </a:ext>
            </a:extLst>
          </p:cNvPr>
          <p:cNvSpPr/>
          <p:nvPr/>
        </p:nvSpPr>
        <p:spPr>
          <a:xfrm rot="5400000">
            <a:off x="316643" y="3814309"/>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Deploy</a:t>
            </a:r>
          </a:p>
        </p:txBody>
      </p:sp>
      <p:sp>
        <p:nvSpPr>
          <p:cNvPr id="8" name="Chevron 97">
            <a:extLst>
              <a:ext uri="{FF2B5EF4-FFF2-40B4-BE49-F238E27FC236}">
                <a16:creationId xmlns:a16="http://schemas.microsoft.com/office/drawing/2014/main" id="{174E2902-2F8A-4D3A-A92B-FAF4E0D99129}"/>
              </a:ext>
            </a:extLst>
          </p:cNvPr>
          <p:cNvSpPr/>
          <p:nvPr/>
        </p:nvSpPr>
        <p:spPr>
          <a:xfrm rot="5400000">
            <a:off x="316643" y="4619819"/>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END CONTRACT</a:t>
            </a:r>
          </a:p>
        </p:txBody>
      </p:sp>
      <p:sp>
        <p:nvSpPr>
          <p:cNvPr id="10" name="Oval 9">
            <a:extLst>
              <a:ext uri="{FF2B5EF4-FFF2-40B4-BE49-F238E27FC236}">
                <a16:creationId xmlns:a16="http://schemas.microsoft.com/office/drawing/2014/main" id="{E86E8737-0FD7-420D-9663-6FF985D1E2EE}"/>
              </a:ext>
            </a:extLst>
          </p:cNvPr>
          <p:cNvSpPr/>
          <p:nvPr/>
        </p:nvSpPr>
        <p:spPr>
          <a:xfrm>
            <a:off x="682727" y="125976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1</a:t>
            </a:r>
          </a:p>
        </p:txBody>
      </p:sp>
      <p:sp>
        <p:nvSpPr>
          <p:cNvPr id="12" name="Oval 11">
            <a:extLst>
              <a:ext uri="{FF2B5EF4-FFF2-40B4-BE49-F238E27FC236}">
                <a16:creationId xmlns:a16="http://schemas.microsoft.com/office/drawing/2014/main" id="{B218961D-436D-4390-BE4B-52A42B3868A3}"/>
              </a:ext>
            </a:extLst>
          </p:cNvPr>
          <p:cNvSpPr/>
          <p:nvPr/>
        </p:nvSpPr>
        <p:spPr>
          <a:xfrm>
            <a:off x="682727" y="2196840"/>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2</a:t>
            </a:r>
          </a:p>
        </p:txBody>
      </p:sp>
      <p:sp>
        <p:nvSpPr>
          <p:cNvPr id="13" name="Oval 12">
            <a:extLst>
              <a:ext uri="{FF2B5EF4-FFF2-40B4-BE49-F238E27FC236}">
                <a16:creationId xmlns:a16="http://schemas.microsoft.com/office/drawing/2014/main" id="{E05A05AD-6ACC-407A-8C97-1A268E5477E2}"/>
              </a:ext>
            </a:extLst>
          </p:cNvPr>
          <p:cNvSpPr/>
          <p:nvPr/>
        </p:nvSpPr>
        <p:spPr>
          <a:xfrm>
            <a:off x="682727" y="3023343"/>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3</a:t>
            </a:r>
          </a:p>
        </p:txBody>
      </p:sp>
      <p:sp>
        <p:nvSpPr>
          <p:cNvPr id="14" name="Oval 13">
            <a:extLst>
              <a:ext uri="{FF2B5EF4-FFF2-40B4-BE49-F238E27FC236}">
                <a16:creationId xmlns:a16="http://schemas.microsoft.com/office/drawing/2014/main" id="{62B35906-F749-4F2D-8E9C-530A00B2C4BC}"/>
              </a:ext>
            </a:extLst>
          </p:cNvPr>
          <p:cNvSpPr/>
          <p:nvPr/>
        </p:nvSpPr>
        <p:spPr>
          <a:xfrm>
            <a:off x="682727" y="384984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4</a:t>
            </a:r>
          </a:p>
        </p:txBody>
      </p:sp>
      <p:sp>
        <p:nvSpPr>
          <p:cNvPr id="15" name="Oval 14">
            <a:extLst>
              <a:ext uri="{FF2B5EF4-FFF2-40B4-BE49-F238E27FC236}">
                <a16:creationId xmlns:a16="http://schemas.microsoft.com/office/drawing/2014/main" id="{AF3946AB-D491-454B-BB27-37AB7A745619}"/>
              </a:ext>
            </a:extLst>
          </p:cNvPr>
          <p:cNvSpPr/>
          <p:nvPr/>
        </p:nvSpPr>
        <p:spPr>
          <a:xfrm>
            <a:off x="682727" y="4676348"/>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5</a:t>
            </a:r>
          </a:p>
        </p:txBody>
      </p:sp>
      <p:sp>
        <p:nvSpPr>
          <p:cNvPr id="324" name="Rectangle 323">
            <a:extLst>
              <a:ext uri="{FF2B5EF4-FFF2-40B4-BE49-F238E27FC236}">
                <a16:creationId xmlns:a16="http://schemas.microsoft.com/office/drawing/2014/main" id="{B723F092-6267-4144-B5DF-1F5832DE253F}"/>
              </a:ext>
            </a:extLst>
          </p:cNvPr>
          <p:cNvSpPr/>
          <p:nvPr/>
        </p:nvSpPr>
        <p:spPr>
          <a:xfrm>
            <a:off x="5442941" y="5656469"/>
            <a:ext cx="2249331" cy="1118678"/>
          </a:xfrm>
          <a:prstGeom prst="rect">
            <a:avLst/>
          </a:prstGeom>
          <a:noFill/>
          <a:ln w="12700" cap="flat" cmpd="sng" algn="ctr">
            <a:solidFill>
              <a:srgbClr val="005EB8"/>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25" name="Straight Arrow Connector 324">
            <a:extLst>
              <a:ext uri="{FF2B5EF4-FFF2-40B4-BE49-F238E27FC236}">
                <a16:creationId xmlns:a16="http://schemas.microsoft.com/office/drawing/2014/main" id="{19AE9E17-84EC-4C07-9302-657B56C2A7A2}"/>
              </a:ext>
            </a:extLst>
          </p:cNvPr>
          <p:cNvCxnSpPr/>
          <p:nvPr/>
        </p:nvCxnSpPr>
        <p:spPr bwMode="auto">
          <a:xfrm>
            <a:off x="5595150" y="5883595"/>
            <a:ext cx="624422" cy="3549"/>
          </a:xfrm>
          <a:prstGeom prst="straightConnector1">
            <a:avLst/>
          </a:prstGeom>
          <a:solidFill>
            <a:srgbClr val="FFFFFF"/>
          </a:solidFill>
          <a:ln w="25400" cap="flat" cmpd="sng" algn="ctr">
            <a:solidFill>
              <a:schemeClr val="tx2">
                <a:lumMod val="60000"/>
                <a:lumOff val="40000"/>
              </a:schemeClr>
            </a:solidFill>
            <a:prstDash val="solid"/>
            <a:round/>
            <a:headEnd type="none" w="med" len="med"/>
            <a:tailEnd type="triangle"/>
          </a:ln>
          <a:effectLst/>
        </p:spPr>
      </p:cxnSp>
      <p:sp>
        <p:nvSpPr>
          <p:cNvPr id="326" name="TextBox 325">
            <a:extLst>
              <a:ext uri="{FF2B5EF4-FFF2-40B4-BE49-F238E27FC236}">
                <a16:creationId xmlns:a16="http://schemas.microsoft.com/office/drawing/2014/main" id="{23839794-96F8-40EE-8727-12E435A0FBFC}"/>
              </a:ext>
            </a:extLst>
          </p:cNvPr>
          <p:cNvSpPr txBox="1"/>
          <p:nvPr/>
        </p:nvSpPr>
        <p:spPr>
          <a:xfrm>
            <a:off x="6316815" y="6508725"/>
            <a:ext cx="715581"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algn="l" defTabSz="914454"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ea typeface="+mn-ea"/>
                <a:cs typeface="Arial" panose="020B0604020202020204" pitchFamily="34" charset="0"/>
              </a:rPr>
              <a:t>MI Reporting </a:t>
            </a:r>
          </a:p>
        </p:txBody>
      </p:sp>
      <p:sp>
        <p:nvSpPr>
          <p:cNvPr id="327" name="Rectangle 326">
            <a:extLst>
              <a:ext uri="{FF2B5EF4-FFF2-40B4-BE49-F238E27FC236}">
                <a16:creationId xmlns:a16="http://schemas.microsoft.com/office/drawing/2014/main" id="{A34F51F3-3F70-4E6D-8342-01BDA110FEFC}"/>
              </a:ext>
            </a:extLst>
          </p:cNvPr>
          <p:cNvSpPr/>
          <p:nvPr/>
        </p:nvSpPr>
        <p:spPr>
          <a:xfrm>
            <a:off x="5442941" y="5397622"/>
            <a:ext cx="769281" cy="266511"/>
          </a:xfrm>
          <a:prstGeom prst="rect">
            <a:avLst/>
          </a:prstGeom>
          <a:solidFill>
            <a:srgbClr val="003087"/>
          </a:solidFill>
          <a:ln w="12700" cap="flat" cmpd="sng" algn="ctr">
            <a:solidFill>
              <a:srgbClr val="005EB8"/>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28" name="TextBox 327">
            <a:extLst>
              <a:ext uri="{FF2B5EF4-FFF2-40B4-BE49-F238E27FC236}">
                <a16:creationId xmlns:a16="http://schemas.microsoft.com/office/drawing/2014/main" id="{462F9D08-19F7-4F9E-BB71-13DBDC8D9C6D}"/>
              </a:ext>
            </a:extLst>
          </p:cNvPr>
          <p:cNvSpPr txBox="1"/>
          <p:nvPr/>
        </p:nvSpPr>
        <p:spPr>
          <a:xfrm>
            <a:off x="5512796" y="5399486"/>
            <a:ext cx="659403" cy="246221"/>
          </a:xfrm>
          <a:prstGeom prst="rect">
            <a:avLst/>
          </a:prstGeom>
          <a:noFill/>
        </p:spPr>
        <p:txBody>
          <a:bodyPr wrap="square" rtlCol="0">
            <a:spAutoFit/>
          </a:bodyPr>
          <a:lstStyle>
            <a:defPPr>
              <a:defRPr lang="en-US"/>
            </a:defPPr>
            <a:lvl1pPr>
              <a:defRPr sz="700">
                <a:solidFill>
                  <a:schemeClr val="tx1">
                    <a:lumMod val="50000"/>
                    <a:lumOff val="50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54"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Legend</a:t>
            </a:r>
          </a:p>
        </p:txBody>
      </p:sp>
      <p:sp>
        <p:nvSpPr>
          <p:cNvPr id="331" name="TextBox 330">
            <a:extLst>
              <a:ext uri="{FF2B5EF4-FFF2-40B4-BE49-F238E27FC236}">
                <a16:creationId xmlns:a16="http://schemas.microsoft.com/office/drawing/2014/main" id="{13705013-1FF9-4E0B-8A02-DA147F98F77E}"/>
              </a:ext>
            </a:extLst>
          </p:cNvPr>
          <p:cNvSpPr txBox="1"/>
          <p:nvPr/>
        </p:nvSpPr>
        <p:spPr>
          <a:xfrm>
            <a:off x="6316815" y="5790175"/>
            <a:ext cx="1232497"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algn="l" defTabSz="914454"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ea typeface="+mn-ea"/>
                <a:cs typeface="Arial" panose="020B0604020202020204" pitchFamily="34" charset="0"/>
              </a:rPr>
              <a:t>Staff onboarding data flow</a:t>
            </a:r>
          </a:p>
        </p:txBody>
      </p:sp>
      <p:sp>
        <p:nvSpPr>
          <p:cNvPr id="332" name="TextBox 331">
            <a:extLst>
              <a:ext uri="{FF2B5EF4-FFF2-40B4-BE49-F238E27FC236}">
                <a16:creationId xmlns:a16="http://schemas.microsoft.com/office/drawing/2014/main" id="{3CAAD41F-62BF-46FF-A84E-40CC45D06046}"/>
              </a:ext>
            </a:extLst>
          </p:cNvPr>
          <p:cNvSpPr txBox="1"/>
          <p:nvPr/>
        </p:nvSpPr>
        <p:spPr>
          <a:xfrm>
            <a:off x="6316815" y="6251177"/>
            <a:ext cx="99956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algn="l" defTabSz="914454"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ea typeface="+mn-ea"/>
                <a:cs typeface="Arial" panose="020B0604020202020204" pitchFamily="34" charset="0"/>
              </a:rPr>
              <a:t>Roster creation </a:t>
            </a:r>
          </a:p>
        </p:txBody>
      </p:sp>
      <p:sp>
        <p:nvSpPr>
          <p:cNvPr id="341" name="TextBox 340">
            <a:extLst>
              <a:ext uri="{FF2B5EF4-FFF2-40B4-BE49-F238E27FC236}">
                <a16:creationId xmlns:a16="http://schemas.microsoft.com/office/drawing/2014/main" id="{5FA4ED48-1E48-4F87-A213-FAAA651473FD}"/>
              </a:ext>
            </a:extLst>
          </p:cNvPr>
          <p:cNvSpPr txBox="1"/>
          <p:nvPr/>
        </p:nvSpPr>
        <p:spPr>
          <a:xfrm>
            <a:off x="8329177" y="1157863"/>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ea typeface="+mn-ea"/>
                <a:cs typeface="Arial"/>
              </a:rPr>
              <a:t>Lead Employer Rostering</a:t>
            </a:r>
            <a:endParaRPr kumimoji="0" lang="en-GB" sz="1000" b="1" i="0" u="none" strike="noStrike" kern="0" cap="none" spc="0" normalizeH="0" baseline="30000" noProof="0">
              <a:ln>
                <a:noFill/>
              </a:ln>
              <a:solidFill>
                <a:srgbClr val="525252"/>
              </a:solidFill>
              <a:effectLst/>
              <a:uLnTx/>
              <a:uFillTx/>
              <a:latin typeface="Arial"/>
              <a:ea typeface="+mn-ea"/>
              <a:cs typeface="Arial"/>
            </a:endParaRPr>
          </a:p>
        </p:txBody>
      </p:sp>
      <p:sp>
        <p:nvSpPr>
          <p:cNvPr id="398" name="Rectangle 397">
            <a:extLst>
              <a:ext uri="{FF2B5EF4-FFF2-40B4-BE49-F238E27FC236}">
                <a16:creationId xmlns:a16="http://schemas.microsoft.com/office/drawing/2014/main" id="{61D92F30-8EC5-4D9A-B6BE-C3D3EE99C83E}"/>
              </a:ext>
            </a:extLst>
          </p:cNvPr>
          <p:cNvSpPr/>
          <p:nvPr/>
        </p:nvSpPr>
        <p:spPr>
          <a:xfrm>
            <a:off x="8179350" y="1075463"/>
            <a:ext cx="1472615" cy="3846061"/>
          </a:xfrm>
          <a:prstGeom prst="rect">
            <a:avLst/>
          </a:prstGeom>
          <a:noFill/>
          <a:ln w="28575" cap="flat" cmpd="sng" algn="ctr">
            <a:solidFill>
              <a:srgbClr val="8E1FF7"/>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468" name="Picture 467">
            <a:extLst>
              <a:ext uri="{FF2B5EF4-FFF2-40B4-BE49-F238E27FC236}">
                <a16:creationId xmlns:a16="http://schemas.microsoft.com/office/drawing/2014/main" id="{23886803-ED38-4195-96E6-EFBC40E86A4E}"/>
              </a:ext>
            </a:extLst>
          </p:cNvPr>
          <p:cNvPicPr>
            <a:picLocks noChangeAspect="1"/>
          </p:cNvPicPr>
          <p:nvPr/>
        </p:nvPicPr>
        <p:blipFill>
          <a:blip r:embed="rId4"/>
          <a:stretch>
            <a:fillRect/>
          </a:stretch>
        </p:blipFill>
        <p:spPr>
          <a:xfrm>
            <a:off x="2935572" y="2242183"/>
            <a:ext cx="825338" cy="412669"/>
          </a:xfrm>
          <a:prstGeom prst="rect">
            <a:avLst/>
          </a:prstGeom>
        </p:spPr>
      </p:pic>
      <p:pic>
        <p:nvPicPr>
          <p:cNvPr id="469" name="Picture 468">
            <a:extLst>
              <a:ext uri="{FF2B5EF4-FFF2-40B4-BE49-F238E27FC236}">
                <a16:creationId xmlns:a16="http://schemas.microsoft.com/office/drawing/2014/main" id="{DC2052A5-E7AA-4609-B2E8-03B03B5D8E7E}"/>
              </a:ext>
            </a:extLst>
          </p:cNvPr>
          <p:cNvPicPr>
            <a:picLocks noChangeAspect="1"/>
          </p:cNvPicPr>
          <p:nvPr/>
        </p:nvPicPr>
        <p:blipFill>
          <a:blip r:embed="rId5"/>
          <a:stretch>
            <a:fillRect/>
          </a:stretch>
        </p:blipFill>
        <p:spPr>
          <a:xfrm>
            <a:off x="2991624" y="4480976"/>
            <a:ext cx="886076" cy="325871"/>
          </a:xfrm>
          <a:prstGeom prst="rect">
            <a:avLst/>
          </a:prstGeom>
        </p:spPr>
      </p:pic>
      <p:pic>
        <p:nvPicPr>
          <p:cNvPr id="470" name="Picture 469">
            <a:extLst>
              <a:ext uri="{FF2B5EF4-FFF2-40B4-BE49-F238E27FC236}">
                <a16:creationId xmlns:a16="http://schemas.microsoft.com/office/drawing/2014/main" id="{9BFE2EA5-92D0-4272-A803-A9EB773449AE}"/>
              </a:ext>
            </a:extLst>
          </p:cNvPr>
          <p:cNvPicPr>
            <a:picLocks noChangeAspect="1"/>
          </p:cNvPicPr>
          <p:nvPr/>
        </p:nvPicPr>
        <p:blipFill>
          <a:blip r:embed="rId6"/>
          <a:stretch>
            <a:fillRect/>
          </a:stretch>
        </p:blipFill>
        <p:spPr>
          <a:xfrm>
            <a:off x="3074834" y="5320318"/>
            <a:ext cx="668924" cy="568586"/>
          </a:xfrm>
          <a:prstGeom prst="rect">
            <a:avLst/>
          </a:prstGeom>
        </p:spPr>
      </p:pic>
      <p:sp>
        <p:nvSpPr>
          <p:cNvPr id="476" name="TextBox 475">
            <a:extLst>
              <a:ext uri="{FF2B5EF4-FFF2-40B4-BE49-F238E27FC236}">
                <a16:creationId xmlns:a16="http://schemas.microsoft.com/office/drawing/2014/main" id="{F47B9C09-D377-45E6-8577-364F17767F9C}"/>
              </a:ext>
            </a:extLst>
          </p:cNvPr>
          <p:cNvSpPr txBox="1"/>
          <p:nvPr/>
        </p:nvSpPr>
        <p:spPr>
          <a:xfrm>
            <a:off x="2757864" y="2119670"/>
            <a:ext cx="1321351"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ea typeface="+mn-ea"/>
                <a:cs typeface="Arial"/>
              </a:rPr>
              <a:t>National Recruitment</a:t>
            </a:r>
            <a:endParaRPr kumimoji="0" lang="en-GB" sz="1000" b="1" i="0" u="none" strike="noStrike" kern="0" cap="none" spc="0" normalizeH="0" baseline="30000" noProof="0">
              <a:ln>
                <a:noFill/>
              </a:ln>
              <a:solidFill>
                <a:srgbClr val="525252"/>
              </a:solidFill>
              <a:effectLst/>
              <a:uLnTx/>
              <a:uFillTx/>
              <a:latin typeface="Arial"/>
              <a:ea typeface="+mn-ea"/>
              <a:cs typeface="Arial"/>
            </a:endParaRPr>
          </a:p>
        </p:txBody>
      </p:sp>
      <p:sp>
        <p:nvSpPr>
          <p:cNvPr id="483" name="Rectangle 482">
            <a:extLst>
              <a:ext uri="{FF2B5EF4-FFF2-40B4-BE49-F238E27FC236}">
                <a16:creationId xmlns:a16="http://schemas.microsoft.com/office/drawing/2014/main" id="{83E7A008-2172-476A-A799-9F7816FA9108}"/>
              </a:ext>
            </a:extLst>
          </p:cNvPr>
          <p:cNvSpPr/>
          <p:nvPr/>
        </p:nvSpPr>
        <p:spPr>
          <a:xfrm>
            <a:off x="2710045" y="4350359"/>
            <a:ext cx="1403156" cy="642199"/>
          </a:xfrm>
          <a:prstGeom prst="rect">
            <a:avLst/>
          </a:prstGeom>
          <a:noFill/>
          <a:ln w="28575" cap="flat" cmpd="sng" algn="ctr">
            <a:solidFill>
              <a:srgbClr val="007F9B"/>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84" name="Rectangle 483">
            <a:extLst>
              <a:ext uri="{FF2B5EF4-FFF2-40B4-BE49-F238E27FC236}">
                <a16:creationId xmlns:a16="http://schemas.microsoft.com/office/drawing/2014/main" id="{1B730577-28F0-4E54-95FE-F0586A30280F}"/>
              </a:ext>
            </a:extLst>
          </p:cNvPr>
          <p:cNvSpPr/>
          <p:nvPr/>
        </p:nvSpPr>
        <p:spPr>
          <a:xfrm>
            <a:off x="2710045" y="2064825"/>
            <a:ext cx="1403156" cy="663492"/>
          </a:xfrm>
          <a:prstGeom prst="rect">
            <a:avLst/>
          </a:prstGeom>
          <a:noFill/>
          <a:ln w="28575" cap="flat" cmpd="sng" algn="ctr">
            <a:solidFill>
              <a:schemeClr val="accent6">
                <a:lumMod val="75000"/>
              </a:schemeClr>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85" name="Rectangle 484">
            <a:extLst>
              <a:ext uri="{FF2B5EF4-FFF2-40B4-BE49-F238E27FC236}">
                <a16:creationId xmlns:a16="http://schemas.microsoft.com/office/drawing/2014/main" id="{E1596027-54B8-4559-A3B2-00512FC2AF3F}"/>
              </a:ext>
            </a:extLst>
          </p:cNvPr>
          <p:cNvSpPr/>
          <p:nvPr/>
        </p:nvSpPr>
        <p:spPr>
          <a:xfrm>
            <a:off x="2710045" y="5213391"/>
            <a:ext cx="1403156" cy="763403"/>
          </a:xfrm>
          <a:prstGeom prst="rect">
            <a:avLst/>
          </a:prstGeom>
          <a:noFill/>
          <a:ln w="28575" cap="flat" cmpd="sng" algn="ctr">
            <a:solidFill>
              <a:srgbClr val="007F9B"/>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75EA8018-ED6A-414A-A89F-77FCE5A19D60}"/>
              </a:ext>
            </a:extLst>
          </p:cNvPr>
          <p:cNvGrpSpPr/>
          <p:nvPr/>
        </p:nvGrpSpPr>
        <p:grpSpPr>
          <a:xfrm>
            <a:off x="8041212" y="4765290"/>
            <a:ext cx="310333" cy="307777"/>
            <a:chOff x="6874130" y="3587115"/>
            <a:chExt cx="310333" cy="307777"/>
          </a:xfrm>
        </p:grpSpPr>
        <p:sp>
          <p:nvSpPr>
            <p:cNvPr id="576" name="Oval 575">
              <a:extLst>
                <a:ext uri="{FF2B5EF4-FFF2-40B4-BE49-F238E27FC236}">
                  <a16:creationId xmlns:a16="http://schemas.microsoft.com/office/drawing/2014/main" id="{862FBED3-4480-4D7A-99F4-C306310F2089}"/>
                </a:ext>
              </a:extLst>
            </p:cNvPr>
            <p:cNvSpPr/>
            <p:nvPr/>
          </p:nvSpPr>
          <p:spPr>
            <a:xfrm>
              <a:off x="6874130" y="3587115"/>
              <a:ext cx="310333" cy="307777"/>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78" name="Graphic 577" descr="Statistics">
              <a:extLst>
                <a:ext uri="{FF2B5EF4-FFF2-40B4-BE49-F238E27FC236}">
                  <a16:creationId xmlns:a16="http://schemas.microsoft.com/office/drawing/2014/main" id="{38C9E1A6-7BE6-4514-AA29-18763591A5F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23920" y="3635837"/>
              <a:ext cx="211844" cy="211844"/>
            </a:xfrm>
            <a:prstGeom prst="rect">
              <a:avLst/>
            </a:prstGeom>
          </p:spPr>
        </p:pic>
      </p:grpSp>
      <p:sp>
        <p:nvSpPr>
          <p:cNvPr id="579" name="Oval 578">
            <a:extLst>
              <a:ext uri="{FF2B5EF4-FFF2-40B4-BE49-F238E27FC236}">
                <a16:creationId xmlns:a16="http://schemas.microsoft.com/office/drawing/2014/main" id="{1BC483C7-49CF-481F-97F2-9A58D7E0D2F8}"/>
              </a:ext>
            </a:extLst>
          </p:cNvPr>
          <p:cNvSpPr/>
          <p:nvPr/>
        </p:nvSpPr>
        <p:spPr>
          <a:xfrm>
            <a:off x="2532706" y="5817592"/>
            <a:ext cx="310333" cy="307777"/>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80" name="Graphic 579" descr="Statistics">
            <a:extLst>
              <a:ext uri="{FF2B5EF4-FFF2-40B4-BE49-F238E27FC236}">
                <a16:creationId xmlns:a16="http://schemas.microsoft.com/office/drawing/2014/main" id="{1157BB87-21D5-451A-8A59-19769FF7FEC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82496" y="5866314"/>
            <a:ext cx="211844" cy="211844"/>
          </a:xfrm>
          <a:prstGeom prst="rect">
            <a:avLst/>
          </a:prstGeom>
        </p:spPr>
      </p:pic>
      <p:sp>
        <p:nvSpPr>
          <p:cNvPr id="581" name="Oval 580">
            <a:extLst>
              <a:ext uri="{FF2B5EF4-FFF2-40B4-BE49-F238E27FC236}">
                <a16:creationId xmlns:a16="http://schemas.microsoft.com/office/drawing/2014/main" id="{FA43799C-78AF-4621-918D-4FF10772D3D6}"/>
              </a:ext>
            </a:extLst>
          </p:cNvPr>
          <p:cNvSpPr/>
          <p:nvPr/>
        </p:nvSpPr>
        <p:spPr>
          <a:xfrm>
            <a:off x="2522777" y="4868068"/>
            <a:ext cx="310333" cy="307777"/>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82" name="Graphic 581" descr="Statistics">
            <a:extLst>
              <a:ext uri="{FF2B5EF4-FFF2-40B4-BE49-F238E27FC236}">
                <a16:creationId xmlns:a16="http://schemas.microsoft.com/office/drawing/2014/main" id="{01ADD51C-554B-4924-8D2E-53A56A80AFB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72567" y="4916790"/>
            <a:ext cx="211844" cy="211844"/>
          </a:xfrm>
          <a:prstGeom prst="rect">
            <a:avLst/>
          </a:prstGeom>
        </p:spPr>
      </p:pic>
      <p:grpSp>
        <p:nvGrpSpPr>
          <p:cNvPr id="11" name="Group 10">
            <a:extLst>
              <a:ext uri="{FF2B5EF4-FFF2-40B4-BE49-F238E27FC236}">
                <a16:creationId xmlns:a16="http://schemas.microsoft.com/office/drawing/2014/main" id="{1C78B99B-90B4-4B92-AE03-E8D8D88D5047}"/>
              </a:ext>
            </a:extLst>
          </p:cNvPr>
          <p:cNvGrpSpPr/>
          <p:nvPr/>
        </p:nvGrpSpPr>
        <p:grpSpPr>
          <a:xfrm>
            <a:off x="2552332" y="2537350"/>
            <a:ext cx="310333" cy="307777"/>
            <a:chOff x="2504197" y="2725187"/>
            <a:chExt cx="310333" cy="307777"/>
          </a:xfrm>
        </p:grpSpPr>
        <p:sp>
          <p:nvSpPr>
            <p:cNvPr id="583" name="Oval 582">
              <a:extLst>
                <a:ext uri="{FF2B5EF4-FFF2-40B4-BE49-F238E27FC236}">
                  <a16:creationId xmlns:a16="http://schemas.microsoft.com/office/drawing/2014/main" id="{3A780E28-E7ED-4E00-A5A2-6D102A29853C}"/>
                </a:ext>
              </a:extLst>
            </p:cNvPr>
            <p:cNvSpPr/>
            <p:nvPr/>
          </p:nvSpPr>
          <p:spPr>
            <a:xfrm>
              <a:off x="2504197" y="2725187"/>
              <a:ext cx="310333" cy="307777"/>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84" name="Graphic 583" descr="Statistics">
              <a:extLst>
                <a:ext uri="{FF2B5EF4-FFF2-40B4-BE49-F238E27FC236}">
                  <a16:creationId xmlns:a16="http://schemas.microsoft.com/office/drawing/2014/main" id="{CF765A2F-BB26-4E26-B57A-964822B00C8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53987" y="2773909"/>
              <a:ext cx="211844" cy="211844"/>
            </a:xfrm>
            <a:prstGeom prst="rect">
              <a:avLst/>
            </a:prstGeom>
          </p:spPr>
        </p:pic>
      </p:grpSp>
      <p:pic>
        <p:nvPicPr>
          <p:cNvPr id="587" name="Picture 586">
            <a:extLst>
              <a:ext uri="{FF2B5EF4-FFF2-40B4-BE49-F238E27FC236}">
                <a16:creationId xmlns:a16="http://schemas.microsoft.com/office/drawing/2014/main" id="{0DDECCDD-89B6-4AF5-BDB1-275E51DA9A00}"/>
              </a:ext>
            </a:extLst>
          </p:cNvPr>
          <p:cNvPicPr>
            <a:picLocks noChangeAspect="1"/>
          </p:cNvPicPr>
          <p:nvPr/>
        </p:nvPicPr>
        <p:blipFill>
          <a:blip r:embed="rId10"/>
          <a:stretch>
            <a:fillRect/>
          </a:stretch>
        </p:blipFill>
        <p:spPr>
          <a:xfrm>
            <a:off x="5797034" y="6508754"/>
            <a:ext cx="264560" cy="233172"/>
          </a:xfrm>
          <a:prstGeom prst="rect">
            <a:avLst/>
          </a:prstGeom>
        </p:spPr>
      </p:pic>
      <p:pic>
        <p:nvPicPr>
          <p:cNvPr id="601" name="Picture 600">
            <a:extLst>
              <a:ext uri="{FF2B5EF4-FFF2-40B4-BE49-F238E27FC236}">
                <a16:creationId xmlns:a16="http://schemas.microsoft.com/office/drawing/2014/main" id="{372D2DB8-4F55-4521-997F-1BD52509E9CC}"/>
              </a:ext>
            </a:extLst>
          </p:cNvPr>
          <p:cNvPicPr>
            <a:picLocks noChangeAspect="1"/>
          </p:cNvPicPr>
          <p:nvPr/>
        </p:nvPicPr>
        <p:blipFill>
          <a:blip r:embed="rId11"/>
          <a:stretch>
            <a:fillRect/>
          </a:stretch>
        </p:blipFill>
        <p:spPr>
          <a:xfrm>
            <a:off x="5797033" y="6234667"/>
            <a:ext cx="252413" cy="242888"/>
          </a:xfrm>
          <a:prstGeom prst="rect">
            <a:avLst/>
          </a:prstGeom>
        </p:spPr>
      </p:pic>
      <p:sp>
        <p:nvSpPr>
          <p:cNvPr id="254" name="Title 8">
            <a:extLst>
              <a:ext uri="{FF2B5EF4-FFF2-40B4-BE49-F238E27FC236}">
                <a16:creationId xmlns:a16="http://schemas.microsoft.com/office/drawing/2014/main" id="{2014C250-F319-4D75-95D5-032F3E796D19}"/>
              </a:ext>
            </a:extLst>
          </p:cNvPr>
          <p:cNvSpPr>
            <a:spLocks noGrp="1"/>
          </p:cNvSpPr>
          <p:nvPr>
            <p:ph type="title"/>
          </p:nvPr>
        </p:nvSpPr>
        <p:spPr>
          <a:xfrm>
            <a:off x="185963" y="205709"/>
            <a:ext cx="9983579" cy="611649"/>
          </a:xfrm>
        </p:spPr>
        <p:txBody>
          <a:bodyPr>
            <a:normAutofit fontScale="90000"/>
          </a:bodyPr>
          <a:lstStyle/>
          <a:p>
            <a:r>
              <a:rPr lang="en-GB" sz="3000" dirty="0"/>
              <a:t>Rostering &amp; Payroll Overview - - Hospital and Mass Vac sites</a:t>
            </a:r>
            <a:br>
              <a:rPr lang="en-GB" sz="3000" dirty="0"/>
            </a:br>
            <a:r>
              <a:rPr lang="en-GB" sz="2000" dirty="0"/>
              <a:t>Scenario 2: </a:t>
            </a:r>
            <a:r>
              <a:rPr lang="en-GB" sz="2000" dirty="0" err="1"/>
              <a:t>NHSp</a:t>
            </a:r>
            <a:r>
              <a:rPr lang="en-GB" sz="2000" dirty="0"/>
              <a:t> operated bank</a:t>
            </a:r>
            <a:endParaRPr lang="en-GB" sz="3000" dirty="0"/>
          </a:p>
        </p:txBody>
      </p:sp>
      <p:pic>
        <p:nvPicPr>
          <p:cNvPr id="253" name="Picture 252">
            <a:extLst>
              <a:ext uri="{FF2B5EF4-FFF2-40B4-BE49-F238E27FC236}">
                <a16:creationId xmlns:a16="http://schemas.microsoft.com/office/drawing/2014/main" id="{E2ACFA10-C5A5-4919-809D-6326D26AA2F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68299"/>
          <a:stretch/>
        </p:blipFill>
        <p:spPr>
          <a:xfrm>
            <a:off x="568771" y="3344057"/>
            <a:ext cx="459700" cy="360522"/>
          </a:xfrm>
          <a:prstGeom prst="rect">
            <a:avLst/>
          </a:prstGeom>
        </p:spPr>
      </p:pic>
      <p:pic>
        <p:nvPicPr>
          <p:cNvPr id="17" name="Picture 16" descr="Text&#10;&#10;Description automatically generated">
            <a:extLst>
              <a:ext uri="{FF2B5EF4-FFF2-40B4-BE49-F238E27FC236}">
                <a16:creationId xmlns:a16="http://schemas.microsoft.com/office/drawing/2014/main" id="{56969CD0-5472-4F8F-B538-8DB4244D5D0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49080" y="1535760"/>
            <a:ext cx="1301360" cy="263238"/>
          </a:xfrm>
          <a:prstGeom prst="rect">
            <a:avLst/>
          </a:prstGeom>
        </p:spPr>
      </p:pic>
      <p:pic>
        <p:nvPicPr>
          <p:cNvPr id="258" name="Picture 257">
            <a:extLst>
              <a:ext uri="{FF2B5EF4-FFF2-40B4-BE49-F238E27FC236}">
                <a16:creationId xmlns:a16="http://schemas.microsoft.com/office/drawing/2014/main" id="{96A99A2D-68AC-4154-9FFD-E208FFDEBB71}"/>
              </a:ext>
            </a:extLst>
          </p:cNvPr>
          <p:cNvPicPr>
            <a:picLocks noChangeAspect="1"/>
          </p:cNvPicPr>
          <p:nvPr/>
        </p:nvPicPr>
        <p:blipFill>
          <a:blip r:embed="rId11"/>
          <a:stretch>
            <a:fillRect/>
          </a:stretch>
        </p:blipFill>
        <p:spPr>
          <a:xfrm>
            <a:off x="8463760" y="2398701"/>
            <a:ext cx="252413" cy="242888"/>
          </a:xfrm>
          <a:prstGeom prst="rect">
            <a:avLst/>
          </a:prstGeom>
        </p:spPr>
      </p:pic>
      <p:pic>
        <p:nvPicPr>
          <p:cNvPr id="259" name="Picture 258">
            <a:extLst>
              <a:ext uri="{FF2B5EF4-FFF2-40B4-BE49-F238E27FC236}">
                <a16:creationId xmlns:a16="http://schemas.microsoft.com/office/drawing/2014/main" id="{F3739344-EF33-4291-ADFA-87580B2857E5}"/>
              </a:ext>
            </a:extLst>
          </p:cNvPr>
          <p:cNvPicPr>
            <a:picLocks noChangeAspect="1"/>
          </p:cNvPicPr>
          <p:nvPr/>
        </p:nvPicPr>
        <p:blipFill>
          <a:blip r:embed="rId11"/>
          <a:stretch>
            <a:fillRect/>
          </a:stretch>
        </p:blipFill>
        <p:spPr>
          <a:xfrm>
            <a:off x="8763930" y="2397671"/>
            <a:ext cx="252413" cy="242888"/>
          </a:xfrm>
          <a:prstGeom prst="rect">
            <a:avLst/>
          </a:prstGeom>
        </p:spPr>
      </p:pic>
      <p:pic>
        <p:nvPicPr>
          <p:cNvPr id="260" name="Picture 259">
            <a:extLst>
              <a:ext uri="{FF2B5EF4-FFF2-40B4-BE49-F238E27FC236}">
                <a16:creationId xmlns:a16="http://schemas.microsoft.com/office/drawing/2014/main" id="{F257D5DD-650D-4D2A-A29F-489C7344CAAD}"/>
              </a:ext>
            </a:extLst>
          </p:cNvPr>
          <p:cNvPicPr>
            <a:picLocks noChangeAspect="1"/>
          </p:cNvPicPr>
          <p:nvPr/>
        </p:nvPicPr>
        <p:blipFill>
          <a:blip r:embed="rId11"/>
          <a:stretch>
            <a:fillRect/>
          </a:stretch>
        </p:blipFill>
        <p:spPr>
          <a:xfrm>
            <a:off x="9064100" y="2396641"/>
            <a:ext cx="252413" cy="242888"/>
          </a:xfrm>
          <a:prstGeom prst="rect">
            <a:avLst/>
          </a:prstGeom>
        </p:spPr>
      </p:pic>
      <p:pic>
        <p:nvPicPr>
          <p:cNvPr id="261" name="Picture 260">
            <a:extLst>
              <a:ext uri="{FF2B5EF4-FFF2-40B4-BE49-F238E27FC236}">
                <a16:creationId xmlns:a16="http://schemas.microsoft.com/office/drawing/2014/main" id="{78F43777-2B6C-4C9D-81BA-DC13254AA128}"/>
              </a:ext>
            </a:extLst>
          </p:cNvPr>
          <p:cNvPicPr>
            <a:picLocks noChangeAspect="1"/>
          </p:cNvPicPr>
          <p:nvPr/>
        </p:nvPicPr>
        <p:blipFill>
          <a:blip r:embed="rId11"/>
          <a:stretch>
            <a:fillRect/>
          </a:stretch>
        </p:blipFill>
        <p:spPr>
          <a:xfrm>
            <a:off x="8463760" y="2670146"/>
            <a:ext cx="252413" cy="242888"/>
          </a:xfrm>
          <a:prstGeom prst="rect">
            <a:avLst/>
          </a:prstGeom>
        </p:spPr>
      </p:pic>
      <p:pic>
        <p:nvPicPr>
          <p:cNvPr id="262" name="Picture 261">
            <a:extLst>
              <a:ext uri="{FF2B5EF4-FFF2-40B4-BE49-F238E27FC236}">
                <a16:creationId xmlns:a16="http://schemas.microsoft.com/office/drawing/2014/main" id="{10918698-C032-45CF-AC8C-F47D1209414B}"/>
              </a:ext>
            </a:extLst>
          </p:cNvPr>
          <p:cNvPicPr>
            <a:picLocks noChangeAspect="1"/>
          </p:cNvPicPr>
          <p:nvPr/>
        </p:nvPicPr>
        <p:blipFill>
          <a:blip r:embed="rId11"/>
          <a:stretch>
            <a:fillRect/>
          </a:stretch>
        </p:blipFill>
        <p:spPr>
          <a:xfrm>
            <a:off x="8763930" y="2669116"/>
            <a:ext cx="252413" cy="242888"/>
          </a:xfrm>
          <a:prstGeom prst="rect">
            <a:avLst/>
          </a:prstGeom>
        </p:spPr>
      </p:pic>
      <p:pic>
        <p:nvPicPr>
          <p:cNvPr id="263" name="Picture 262">
            <a:extLst>
              <a:ext uri="{FF2B5EF4-FFF2-40B4-BE49-F238E27FC236}">
                <a16:creationId xmlns:a16="http://schemas.microsoft.com/office/drawing/2014/main" id="{AF623A85-B12A-4D13-B795-D582AA019411}"/>
              </a:ext>
            </a:extLst>
          </p:cNvPr>
          <p:cNvPicPr>
            <a:picLocks noChangeAspect="1"/>
          </p:cNvPicPr>
          <p:nvPr/>
        </p:nvPicPr>
        <p:blipFill>
          <a:blip r:embed="rId11"/>
          <a:stretch>
            <a:fillRect/>
          </a:stretch>
        </p:blipFill>
        <p:spPr>
          <a:xfrm>
            <a:off x="9064100" y="2668086"/>
            <a:ext cx="252413" cy="242888"/>
          </a:xfrm>
          <a:prstGeom prst="rect">
            <a:avLst/>
          </a:prstGeom>
        </p:spPr>
      </p:pic>
      <p:grpSp>
        <p:nvGrpSpPr>
          <p:cNvPr id="29" name="Group 28">
            <a:extLst>
              <a:ext uri="{FF2B5EF4-FFF2-40B4-BE49-F238E27FC236}">
                <a16:creationId xmlns:a16="http://schemas.microsoft.com/office/drawing/2014/main" id="{FDC7EBAD-2AA1-4E6C-A851-18856049F3D0}"/>
              </a:ext>
            </a:extLst>
          </p:cNvPr>
          <p:cNvGrpSpPr/>
          <p:nvPr/>
        </p:nvGrpSpPr>
        <p:grpSpPr>
          <a:xfrm>
            <a:off x="2722753" y="1065142"/>
            <a:ext cx="1403156" cy="907296"/>
            <a:chOff x="2722753" y="923737"/>
            <a:chExt cx="1403156" cy="907296"/>
          </a:xfrm>
        </p:grpSpPr>
        <p:grpSp>
          <p:nvGrpSpPr>
            <p:cNvPr id="18" name="Group 17">
              <a:extLst>
                <a:ext uri="{FF2B5EF4-FFF2-40B4-BE49-F238E27FC236}">
                  <a16:creationId xmlns:a16="http://schemas.microsoft.com/office/drawing/2014/main" id="{3C7DFEF8-9243-49FE-93C0-8FC9CA143244}"/>
                </a:ext>
              </a:extLst>
            </p:cNvPr>
            <p:cNvGrpSpPr/>
            <p:nvPr/>
          </p:nvGrpSpPr>
          <p:grpSpPr>
            <a:xfrm>
              <a:off x="2722753" y="923737"/>
              <a:ext cx="1403156" cy="907296"/>
              <a:chOff x="1419629" y="904736"/>
              <a:chExt cx="1403156" cy="907296"/>
            </a:xfrm>
          </p:grpSpPr>
          <p:grpSp>
            <p:nvGrpSpPr>
              <p:cNvPr id="431" name="Group 430">
                <a:extLst>
                  <a:ext uri="{FF2B5EF4-FFF2-40B4-BE49-F238E27FC236}">
                    <a16:creationId xmlns:a16="http://schemas.microsoft.com/office/drawing/2014/main" id="{232E412A-0386-43F0-BF36-8BF18C567C56}"/>
                  </a:ext>
                </a:extLst>
              </p:cNvPr>
              <p:cNvGrpSpPr/>
              <p:nvPr/>
            </p:nvGrpSpPr>
            <p:grpSpPr>
              <a:xfrm>
                <a:off x="1530611" y="1158742"/>
                <a:ext cx="1221318" cy="653290"/>
                <a:chOff x="8151136" y="508527"/>
                <a:chExt cx="1221318" cy="653291"/>
              </a:xfrm>
              <a:solidFill>
                <a:srgbClr val="FFFFFF"/>
              </a:solidFill>
            </p:grpSpPr>
            <p:grpSp>
              <p:nvGrpSpPr>
                <p:cNvPr id="432" name="Group 431">
                  <a:extLst>
                    <a:ext uri="{FF2B5EF4-FFF2-40B4-BE49-F238E27FC236}">
                      <a16:creationId xmlns:a16="http://schemas.microsoft.com/office/drawing/2014/main" id="{94D2C540-22D3-4A6E-BA13-FED0269EE6B6}"/>
                    </a:ext>
                  </a:extLst>
                </p:cNvPr>
                <p:cNvGrpSpPr/>
                <p:nvPr/>
              </p:nvGrpSpPr>
              <p:grpSpPr>
                <a:xfrm>
                  <a:off x="8502609" y="508527"/>
                  <a:ext cx="462720" cy="611932"/>
                  <a:chOff x="10034080" y="3165420"/>
                  <a:chExt cx="552543" cy="744239"/>
                </a:xfrm>
                <a:grpFill/>
              </p:grpSpPr>
              <p:grpSp>
                <p:nvGrpSpPr>
                  <p:cNvPr id="434" name="CustomIcon">
                    <a:extLst>
                      <a:ext uri="{FF2B5EF4-FFF2-40B4-BE49-F238E27FC236}">
                        <a16:creationId xmlns:a16="http://schemas.microsoft.com/office/drawing/2014/main" id="{79E67DFE-9F14-46B5-9579-667D9F925009}"/>
                      </a:ext>
                    </a:extLst>
                  </p:cNvPr>
                  <p:cNvGrpSpPr/>
                  <p:nvPr/>
                </p:nvGrpSpPr>
                <p:grpSpPr>
                  <a:xfrm>
                    <a:off x="10038418" y="3385607"/>
                    <a:ext cx="530960" cy="524052"/>
                    <a:chOff x="-531446" y="3229247"/>
                    <a:chExt cx="530960" cy="524052"/>
                  </a:xfrm>
                  <a:grpFill/>
                </p:grpSpPr>
                <p:grpSp>
                  <p:nvGrpSpPr>
                    <p:cNvPr id="437" name="CustomIcon">
                      <a:extLst>
                        <a:ext uri="{FF2B5EF4-FFF2-40B4-BE49-F238E27FC236}">
                          <a16:creationId xmlns:a16="http://schemas.microsoft.com/office/drawing/2014/main" id="{431D1F76-480C-49D7-84D8-91ED27D4E99F}"/>
                        </a:ext>
                      </a:extLst>
                    </p:cNvPr>
                    <p:cNvGrpSpPr/>
                    <p:nvPr/>
                  </p:nvGrpSpPr>
                  <p:grpSpPr>
                    <a:xfrm>
                      <a:off x="-496048" y="3353569"/>
                      <a:ext cx="473114" cy="353973"/>
                      <a:chOff x="-496048" y="3353569"/>
                      <a:chExt cx="473114" cy="353973"/>
                    </a:xfrm>
                    <a:grpFill/>
                  </p:grpSpPr>
                  <p:sp>
                    <p:nvSpPr>
                      <p:cNvPr id="456" name="Freeform: Shape 118">
                        <a:extLst>
                          <a:ext uri="{FF2B5EF4-FFF2-40B4-BE49-F238E27FC236}">
                            <a16:creationId xmlns:a16="http://schemas.microsoft.com/office/drawing/2014/main" id="{E5F88284-CF8A-4BC3-BA8A-C0255A727535}"/>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57" name="Freeform: Shape 119">
                        <a:extLst>
                          <a:ext uri="{FF2B5EF4-FFF2-40B4-BE49-F238E27FC236}">
                            <a16:creationId xmlns:a16="http://schemas.microsoft.com/office/drawing/2014/main" id="{B3B9435D-3D35-4322-A917-EE4366FA9AD0}"/>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grpSp>
                <p:sp>
                  <p:nvSpPr>
                    <p:cNvPr id="438" name="Freeform: Shape 100">
                      <a:extLst>
                        <a:ext uri="{FF2B5EF4-FFF2-40B4-BE49-F238E27FC236}">
                          <a16:creationId xmlns:a16="http://schemas.microsoft.com/office/drawing/2014/main" id="{61341EBA-34ED-49B1-882E-8441081458C8}"/>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39" name="Freeform: Shape 101">
                      <a:extLst>
                        <a:ext uri="{FF2B5EF4-FFF2-40B4-BE49-F238E27FC236}">
                          <a16:creationId xmlns:a16="http://schemas.microsoft.com/office/drawing/2014/main" id="{6BDB8188-F378-4E36-8E7C-106AF2BFCE42}"/>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0" name="Freeform: Shape 102">
                      <a:extLst>
                        <a:ext uri="{FF2B5EF4-FFF2-40B4-BE49-F238E27FC236}">
                          <a16:creationId xmlns:a16="http://schemas.microsoft.com/office/drawing/2014/main" id="{925DEAD9-44D3-4618-BA3F-4598762632B0}"/>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1" name="Freeform: Shape 103">
                      <a:extLst>
                        <a:ext uri="{FF2B5EF4-FFF2-40B4-BE49-F238E27FC236}">
                          <a16:creationId xmlns:a16="http://schemas.microsoft.com/office/drawing/2014/main" id="{C6F1688A-58EE-44AC-BC6C-0CCBD2DADF0B}"/>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2" name="Freeform: Shape 104">
                      <a:extLst>
                        <a:ext uri="{FF2B5EF4-FFF2-40B4-BE49-F238E27FC236}">
                          <a16:creationId xmlns:a16="http://schemas.microsoft.com/office/drawing/2014/main" id="{E3F52967-0942-4C77-BCB8-01B9F21E46DD}"/>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3" name="Freeform: Shape 105">
                      <a:extLst>
                        <a:ext uri="{FF2B5EF4-FFF2-40B4-BE49-F238E27FC236}">
                          <a16:creationId xmlns:a16="http://schemas.microsoft.com/office/drawing/2014/main" id="{9957FDD9-E431-42C4-93DB-2180B68B17DA}"/>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4" name="Freeform: Shape 106">
                      <a:extLst>
                        <a:ext uri="{FF2B5EF4-FFF2-40B4-BE49-F238E27FC236}">
                          <a16:creationId xmlns:a16="http://schemas.microsoft.com/office/drawing/2014/main" id="{46D6E153-A72E-4D40-BECA-C32317DF1A00}"/>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5" name="Freeform: Shape 107">
                      <a:extLst>
                        <a:ext uri="{FF2B5EF4-FFF2-40B4-BE49-F238E27FC236}">
                          <a16:creationId xmlns:a16="http://schemas.microsoft.com/office/drawing/2014/main" id="{4A8DD3C7-E9B8-4B17-BD44-BC5961D3EB00}"/>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6" name="Freeform: Shape 108">
                      <a:extLst>
                        <a:ext uri="{FF2B5EF4-FFF2-40B4-BE49-F238E27FC236}">
                          <a16:creationId xmlns:a16="http://schemas.microsoft.com/office/drawing/2014/main" id="{D4B35709-629C-4273-A6E4-26E430C25777}"/>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7" name="Freeform: Shape 109">
                      <a:extLst>
                        <a:ext uri="{FF2B5EF4-FFF2-40B4-BE49-F238E27FC236}">
                          <a16:creationId xmlns:a16="http://schemas.microsoft.com/office/drawing/2014/main" id="{917DFC02-74E2-4A71-8D72-0FE7C30C9156}"/>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8" name="Freeform: Shape 110">
                      <a:extLst>
                        <a:ext uri="{FF2B5EF4-FFF2-40B4-BE49-F238E27FC236}">
                          <a16:creationId xmlns:a16="http://schemas.microsoft.com/office/drawing/2014/main" id="{C626878A-54BF-41C6-A9C8-44CDBE725197}"/>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49" name="Freeform: Shape 111">
                      <a:extLst>
                        <a:ext uri="{FF2B5EF4-FFF2-40B4-BE49-F238E27FC236}">
                          <a16:creationId xmlns:a16="http://schemas.microsoft.com/office/drawing/2014/main" id="{D38CE084-B6D6-4C9C-996D-52A4063B4E47}"/>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50" name="Freeform: Shape 112">
                      <a:extLst>
                        <a:ext uri="{FF2B5EF4-FFF2-40B4-BE49-F238E27FC236}">
                          <a16:creationId xmlns:a16="http://schemas.microsoft.com/office/drawing/2014/main" id="{6D936051-6A2A-4D90-AC46-33AA22BE36D3}"/>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51" name="Freeform: Shape 113">
                      <a:extLst>
                        <a:ext uri="{FF2B5EF4-FFF2-40B4-BE49-F238E27FC236}">
                          <a16:creationId xmlns:a16="http://schemas.microsoft.com/office/drawing/2014/main" id="{DE4CF259-BCF1-478C-A1B0-4A30253AEE59}"/>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52" name="Freeform: Shape 114">
                      <a:extLst>
                        <a:ext uri="{FF2B5EF4-FFF2-40B4-BE49-F238E27FC236}">
                          <a16:creationId xmlns:a16="http://schemas.microsoft.com/office/drawing/2014/main" id="{B19967A9-A819-45FB-ADF5-81D23BE9486D}"/>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53" name="Freeform: Shape 115">
                      <a:extLst>
                        <a:ext uri="{FF2B5EF4-FFF2-40B4-BE49-F238E27FC236}">
                          <a16:creationId xmlns:a16="http://schemas.microsoft.com/office/drawing/2014/main" id="{9A3D8BD8-FFB8-4068-9A8D-8B85702E0571}"/>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54" name="Freeform: Shape 116">
                      <a:extLst>
                        <a:ext uri="{FF2B5EF4-FFF2-40B4-BE49-F238E27FC236}">
                          <a16:creationId xmlns:a16="http://schemas.microsoft.com/office/drawing/2014/main" id="{94169EE7-4D1E-4E3B-BBB6-275D3143A5C0}"/>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sp>
                  <p:nvSpPr>
                    <p:cNvPr id="455" name="Freeform: Shape 117">
                      <a:extLst>
                        <a:ext uri="{FF2B5EF4-FFF2-40B4-BE49-F238E27FC236}">
                          <a16:creationId xmlns:a16="http://schemas.microsoft.com/office/drawing/2014/main" id="{CCAF6AC4-FE4B-4734-9587-22814A17CC89}"/>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charset="0"/>
                      </a:endParaRPr>
                    </a:p>
                  </p:txBody>
                </p:sp>
              </p:grpSp>
              <p:sp>
                <p:nvSpPr>
                  <p:cNvPr id="435" name="Rectangle 434">
                    <a:extLst>
                      <a:ext uri="{FF2B5EF4-FFF2-40B4-BE49-F238E27FC236}">
                        <a16:creationId xmlns:a16="http://schemas.microsoft.com/office/drawing/2014/main" id="{4B988C93-B24C-4560-B97A-75B221F27686}"/>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436" name="CustomIcon">
                    <a:extLst>
                      <a:ext uri="{FF2B5EF4-FFF2-40B4-BE49-F238E27FC236}">
                        <a16:creationId xmlns:a16="http://schemas.microsoft.com/office/drawing/2014/main" id="{8774E0D5-C12B-45CD-A092-5222F745D9F0}"/>
                      </a:ext>
                    </a:extLst>
                  </p:cNvPr>
                  <p:cNvPicPr>
                    <a:picLocks noChangeAspect="1"/>
                  </p:cNvPicPr>
                  <p:nvPr>
                    <p:custDataLst>
                      <p:tags r:id="rId1"/>
                    </p:custDataLst>
                  </p:nvPr>
                </p:nvPicPr>
                <p:blipFill>
                  <a:blip r:embed="rId14">
                    <a:extLst>
                      <a:ext uri="{96DAC541-7B7A-43D3-8B79-37D633B846F1}">
                        <asvg:svgBlip xmlns:asvg="http://schemas.microsoft.com/office/drawing/2016/SVG/main" r:embed="rId15"/>
                      </a:ext>
                    </a:extLst>
                  </a:blip>
                  <a:stretch>
                    <a:fillRect/>
                  </a:stretch>
                </p:blipFill>
                <p:spPr>
                  <a:xfrm>
                    <a:off x="10034080" y="3165420"/>
                    <a:ext cx="552543" cy="552545"/>
                  </a:xfrm>
                  <a:prstGeom prst="rect">
                    <a:avLst/>
                  </a:prstGeom>
                </p:spPr>
              </p:pic>
            </p:grpSp>
            <p:sp>
              <p:nvSpPr>
                <p:cNvPr id="433" name="TextBox 432">
                  <a:extLst>
                    <a:ext uri="{FF2B5EF4-FFF2-40B4-BE49-F238E27FC236}">
                      <a16:creationId xmlns:a16="http://schemas.microsoft.com/office/drawing/2014/main" id="{9B1B20B0-C308-4456-AEF8-1505EAF8E850}"/>
                    </a:ext>
                  </a:extLst>
                </p:cNvPr>
                <p:cNvSpPr txBox="1"/>
                <p:nvPr/>
              </p:nvSpPr>
              <p:spPr>
                <a:xfrm>
                  <a:off x="8151136" y="1007930"/>
                  <a:ext cx="1221318" cy="153888"/>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a:ln>
                      <a:noFill/>
                    </a:ln>
                    <a:solidFill>
                      <a:srgbClr val="525252"/>
                    </a:solidFill>
                    <a:effectLst/>
                    <a:uLnTx/>
                    <a:uFillTx/>
                    <a:latin typeface="Arial"/>
                    <a:ea typeface="+mn-ea"/>
                    <a:cs typeface="Arial"/>
                  </a:endParaRPr>
                </a:p>
              </p:txBody>
            </p:sp>
          </p:grpSp>
          <p:sp>
            <p:nvSpPr>
              <p:cNvPr id="264" name="Rectangle 263">
                <a:extLst>
                  <a:ext uri="{FF2B5EF4-FFF2-40B4-BE49-F238E27FC236}">
                    <a16:creationId xmlns:a16="http://schemas.microsoft.com/office/drawing/2014/main" id="{E7BDFF89-A31D-41E2-BCB3-DBA408ABD377}"/>
                  </a:ext>
                </a:extLst>
              </p:cNvPr>
              <p:cNvSpPr/>
              <p:nvPr/>
            </p:nvSpPr>
            <p:spPr>
              <a:xfrm>
                <a:off x="1419629" y="904736"/>
                <a:ext cx="1403156" cy="799329"/>
              </a:xfrm>
              <a:prstGeom prst="rect">
                <a:avLst/>
              </a:prstGeom>
              <a:noFill/>
              <a:ln w="28575" cap="flat" cmpd="sng" algn="ctr">
                <a:solidFill>
                  <a:schemeClr val="accent6">
                    <a:lumMod val="75000"/>
                  </a:schemeClr>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265" name="TextBox 264">
              <a:extLst>
                <a:ext uri="{FF2B5EF4-FFF2-40B4-BE49-F238E27FC236}">
                  <a16:creationId xmlns:a16="http://schemas.microsoft.com/office/drawing/2014/main" id="{87C29B6F-27A1-4F8C-B351-52C420523D62}"/>
                </a:ext>
              </a:extLst>
            </p:cNvPr>
            <p:cNvSpPr txBox="1"/>
            <p:nvPr/>
          </p:nvSpPr>
          <p:spPr>
            <a:xfrm>
              <a:off x="2754531" y="997038"/>
              <a:ext cx="1321351"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ea typeface="+mn-ea"/>
                  <a:cs typeface="Arial"/>
                </a:rPr>
                <a:t>Local NHS trusts</a:t>
              </a:r>
              <a:endParaRPr kumimoji="0" lang="en-GB" sz="1000" b="0" i="0" u="none" strike="noStrike" kern="0" cap="none" spc="0" normalizeH="0" baseline="30000" noProof="0">
                <a:ln>
                  <a:noFill/>
                </a:ln>
                <a:solidFill>
                  <a:srgbClr val="525252"/>
                </a:solidFill>
                <a:effectLst/>
                <a:uLnTx/>
                <a:uFillTx/>
                <a:latin typeface="Arial"/>
                <a:ea typeface="+mn-ea"/>
                <a:cs typeface="Arial"/>
              </a:endParaRPr>
            </a:p>
          </p:txBody>
        </p:sp>
      </p:grpSp>
      <p:sp>
        <p:nvSpPr>
          <p:cNvPr id="267" name="Rectangle 266">
            <a:extLst>
              <a:ext uri="{FF2B5EF4-FFF2-40B4-BE49-F238E27FC236}">
                <a16:creationId xmlns:a16="http://schemas.microsoft.com/office/drawing/2014/main" id="{47BD9081-EC1E-41BE-A3D3-349711EEE4BF}"/>
              </a:ext>
            </a:extLst>
          </p:cNvPr>
          <p:cNvSpPr/>
          <p:nvPr/>
        </p:nvSpPr>
        <p:spPr>
          <a:xfrm>
            <a:off x="5290299" y="2088316"/>
            <a:ext cx="1117241" cy="615154"/>
          </a:xfrm>
          <a:prstGeom prst="rect">
            <a:avLst/>
          </a:prstGeom>
          <a:noFill/>
          <a:ln w="28575" cap="flat" cmpd="sng" algn="ctr">
            <a:solidFill>
              <a:srgbClr val="74BC1F"/>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70" name="TextBox 269">
            <a:extLst>
              <a:ext uri="{FF2B5EF4-FFF2-40B4-BE49-F238E27FC236}">
                <a16:creationId xmlns:a16="http://schemas.microsoft.com/office/drawing/2014/main" id="{46CE4E08-1539-460E-B24F-199C65B77938}"/>
              </a:ext>
            </a:extLst>
          </p:cNvPr>
          <p:cNvSpPr txBox="1"/>
          <p:nvPr/>
        </p:nvSpPr>
        <p:spPr>
          <a:xfrm>
            <a:off x="5374354" y="2222715"/>
            <a:ext cx="1001051"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ea typeface="+mn-ea"/>
                <a:cs typeface="Arial"/>
              </a:rPr>
              <a:t>Lead Employer ESR</a:t>
            </a:r>
          </a:p>
        </p:txBody>
      </p:sp>
      <p:cxnSp>
        <p:nvCxnSpPr>
          <p:cNvPr id="275" name="Straight Arrow Connector 274">
            <a:extLst>
              <a:ext uri="{FF2B5EF4-FFF2-40B4-BE49-F238E27FC236}">
                <a16:creationId xmlns:a16="http://schemas.microsoft.com/office/drawing/2014/main" id="{D35642D7-CECA-4CEB-A78D-42E4309FD75B}"/>
              </a:ext>
            </a:extLst>
          </p:cNvPr>
          <p:cNvCxnSpPr>
            <a:cxnSpLocks/>
          </p:cNvCxnSpPr>
          <p:nvPr/>
        </p:nvCxnSpPr>
        <p:spPr bwMode="auto">
          <a:xfrm>
            <a:off x="6463753" y="2413696"/>
            <a:ext cx="1627249" cy="0"/>
          </a:xfrm>
          <a:prstGeom prst="straightConnector1">
            <a:avLst/>
          </a:prstGeom>
          <a:solidFill>
            <a:srgbClr val="FFFFFF"/>
          </a:solidFill>
          <a:ln w="25400" cap="flat" cmpd="sng" algn="ctr">
            <a:solidFill>
              <a:schemeClr val="tx2">
                <a:lumMod val="60000"/>
                <a:lumOff val="40000"/>
              </a:schemeClr>
            </a:solidFill>
            <a:prstDash val="solid"/>
            <a:round/>
            <a:headEnd type="none" w="med" len="med"/>
            <a:tailEnd type="triangle"/>
          </a:ln>
          <a:effectLst/>
        </p:spPr>
      </p:cxnSp>
      <p:cxnSp>
        <p:nvCxnSpPr>
          <p:cNvPr id="277" name="Straight Arrow Connector 276">
            <a:extLst>
              <a:ext uri="{FF2B5EF4-FFF2-40B4-BE49-F238E27FC236}">
                <a16:creationId xmlns:a16="http://schemas.microsoft.com/office/drawing/2014/main" id="{53423982-9A5D-41AD-99CD-ABB423ADA26E}"/>
              </a:ext>
            </a:extLst>
          </p:cNvPr>
          <p:cNvCxnSpPr>
            <a:cxnSpLocks/>
          </p:cNvCxnSpPr>
          <p:nvPr/>
        </p:nvCxnSpPr>
        <p:spPr bwMode="auto">
          <a:xfrm flipH="1">
            <a:off x="5602443" y="6078158"/>
            <a:ext cx="582898" cy="0"/>
          </a:xfrm>
          <a:prstGeom prst="straightConnector1">
            <a:avLst/>
          </a:prstGeom>
          <a:solidFill>
            <a:schemeClr val="bg1"/>
          </a:solidFill>
          <a:ln w="25400" cap="flat" cmpd="sng" algn="ctr">
            <a:solidFill>
              <a:srgbClr val="FF9966"/>
            </a:solidFill>
            <a:prstDash val="solid"/>
            <a:round/>
            <a:headEnd type="none" w="med" len="med"/>
            <a:tailEnd type="triangle"/>
          </a:ln>
          <a:effectLst/>
        </p:spPr>
      </p:cxnSp>
      <p:sp>
        <p:nvSpPr>
          <p:cNvPr id="281" name="TextBox 280">
            <a:extLst>
              <a:ext uri="{FF2B5EF4-FFF2-40B4-BE49-F238E27FC236}">
                <a16:creationId xmlns:a16="http://schemas.microsoft.com/office/drawing/2014/main" id="{E03A3AC6-D7ED-499C-9AC4-202A32A5FACE}"/>
              </a:ext>
            </a:extLst>
          </p:cNvPr>
          <p:cNvSpPr txBox="1"/>
          <p:nvPr/>
        </p:nvSpPr>
        <p:spPr>
          <a:xfrm>
            <a:off x="6316815" y="6000993"/>
            <a:ext cx="99956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algn="l" defTabSz="914454" rtl="0"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ea typeface="+mn-ea"/>
                <a:cs typeface="Arial" panose="020B0604020202020204" pitchFamily="34" charset="0"/>
              </a:rPr>
              <a:t>Payroll data flow</a:t>
            </a:r>
          </a:p>
        </p:txBody>
      </p:sp>
      <p:sp>
        <p:nvSpPr>
          <p:cNvPr id="282" name="Rectangle 281">
            <a:extLst>
              <a:ext uri="{FF2B5EF4-FFF2-40B4-BE49-F238E27FC236}">
                <a16:creationId xmlns:a16="http://schemas.microsoft.com/office/drawing/2014/main" id="{16E238A5-4BFA-4021-91A9-D10F04E04F19}"/>
              </a:ext>
            </a:extLst>
          </p:cNvPr>
          <p:cNvSpPr/>
          <p:nvPr/>
        </p:nvSpPr>
        <p:spPr>
          <a:xfrm>
            <a:off x="5290299" y="1131648"/>
            <a:ext cx="1140279" cy="426751"/>
          </a:xfrm>
          <a:prstGeom prst="rect">
            <a:avLst/>
          </a:prstGeom>
          <a:noFill/>
          <a:ln w="28575" cap="flat" cmpd="sng" algn="ctr">
            <a:solidFill>
              <a:srgbClr val="74BC1F"/>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83" name="TextBox 282">
            <a:extLst>
              <a:ext uri="{FF2B5EF4-FFF2-40B4-BE49-F238E27FC236}">
                <a16:creationId xmlns:a16="http://schemas.microsoft.com/office/drawing/2014/main" id="{6B8C1930-3FAC-42F0-8F99-01E0CA77760D}"/>
              </a:ext>
            </a:extLst>
          </p:cNvPr>
          <p:cNvSpPr txBox="1"/>
          <p:nvPr/>
        </p:nvSpPr>
        <p:spPr>
          <a:xfrm>
            <a:off x="5336981" y="1176945"/>
            <a:ext cx="104694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ea typeface="+mn-ea"/>
                <a:cs typeface="Arial"/>
              </a:rPr>
              <a:t>Local NHS Trust ESR</a:t>
            </a:r>
          </a:p>
        </p:txBody>
      </p:sp>
      <p:cxnSp>
        <p:nvCxnSpPr>
          <p:cNvPr id="284" name="Straight Arrow Connector 283">
            <a:extLst>
              <a:ext uri="{FF2B5EF4-FFF2-40B4-BE49-F238E27FC236}">
                <a16:creationId xmlns:a16="http://schemas.microsoft.com/office/drawing/2014/main" id="{E740EA03-C48A-4D23-A2B5-E8982CFAC4C2}"/>
              </a:ext>
            </a:extLst>
          </p:cNvPr>
          <p:cNvCxnSpPr>
            <a:cxnSpLocks/>
          </p:cNvCxnSpPr>
          <p:nvPr/>
        </p:nvCxnSpPr>
        <p:spPr bwMode="auto">
          <a:xfrm flipH="1">
            <a:off x="6430578" y="2588558"/>
            <a:ext cx="1660424" cy="0"/>
          </a:xfrm>
          <a:prstGeom prst="straightConnector1">
            <a:avLst/>
          </a:prstGeom>
          <a:solidFill>
            <a:schemeClr val="bg1"/>
          </a:solidFill>
          <a:ln w="25400" cap="flat" cmpd="sng" algn="ctr">
            <a:solidFill>
              <a:srgbClr val="FF9966"/>
            </a:solidFill>
            <a:prstDash val="solid"/>
            <a:round/>
            <a:headEnd type="none" w="med" len="med"/>
            <a:tailEnd type="triangle"/>
          </a:ln>
          <a:effectLst/>
        </p:spPr>
      </p:cxnSp>
      <p:grpSp>
        <p:nvGrpSpPr>
          <p:cNvPr id="28" name="Group 27">
            <a:extLst>
              <a:ext uri="{FF2B5EF4-FFF2-40B4-BE49-F238E27FC236}">
                <a16:creationId xmlns:a16="http://schemas.microsoft.com/office/drawing/2014/main" id="{D9F920B4-B2D4-4B66-9341-2BC6ADCCD93F}"/>
              </a:ext>
            </a:extLst>
          </p:cNvPr>
          <p:cNvGrpSpPr/>
          <p:nvPr/>
        </p:nvGrpSpPr>
        <p:grpSpPr>
          <a:xfrm>
            <a:off x="2704951" y="3601861"/>
            <a:ext cx="1403156" cy="649918"/>
            <a:chOff x="9634187" y="3659609"/>
            <a:chExt cx="1403156" cy="649918"/>
          </a:xfrm>
        </p:grpSpPr>
        <p:pic>
          <p:nvPicPr>
            <p:cNvPr id="648" name="Graphic 647" descr="Man and woman">
              <a:extLst>
                <a:ext uri="{FF2B5EF4-FFF2-40B4-BE49-F238E27FC236}">
                  <a16:creationId xmlns:a16="http://schemas.microsoft.com/office/drawing/2014/main" id="{A54E01D6-B51A-482B-AFB8-A8825D17236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107815" y="3875239"/>
              <a:ext cx="415651" cy="415651"/>
            </a:xfrm>
            <a:prstGeom prst="rect">
              <a:avLst/>
            </a:prstGeom>
          </p:spPr>
        </p:pic>
        <p:sp>
          <p:nvSpPr>
            <p:cNvPr id="288" name="Rectangle 287">
              <a:extLst>
                <a:ext uri="{FF2B5EF4-FFF2-40B4-BE49-F238E27FC236}">
                  <a16:creationId xmlns:a16="http://schemas.microsoft.com/office/drawing/2014/main" id="{CDBC9C43-F19C-4106-86F2-C75D87D9BCE0}"/>
                </a:ext>
              </a:extLst>
            </p:cNvPr>
            <p:cNvSpPr/>
            <p:nvPr/>
          </p:nvSpPr>
          <p:spPr>
            <a:xfrm>
              <a:off x="9634187" y="3659609"/>
              <a:ext cx="1403156" cy="649918"/>
            </a:xfrm>
            <a:prstGeom prst="rect">
              <a:avLst/>
            </a:prstGeom>
            <a:noFill/>
            <a:ln w="28575" cap="flat" cmpd="sng" algn="ctr">
              <a:solidFill>
                <a:schemeClr val="accent6">
                  <a:lumMod val="75000"/>
                </a:schemeClr>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cxnSp>
        <p:nvCxnSpPr>
          <p:cNvPr id="318" name="Straight Arrow Connector 317">
            <a:extLst>
              <a:ext uri="{FF2B5EF4-FFF2-40B4-BE49-F238E27FC236}">
                <a16:creationId xmlns:a16="http://schemas.microsoft.com/office/drawing/2014/main" id="{5B5655BC-18EB-4672-ABB0-A68D6226BA10}"/>
              </a:ext>
            </a:extLst>
          </p:cNvPr>
          <p:cNvCxnSpPr>
            <a:cxnSpLocks/>
          </p:cNvCxnSpPr>
          <p:nvPr/>
        </p:nvCxnSpPr>
        <p:spPr bwMode="auto">
          <a:xfrm>
            <a:off x="4179619" y="4401481"/>
            <a:ext cx="3891304" cy="18072"/>
          </a:xfrm>
          <a:prstGeom prst="straightConnector1">
            <a:avLst/>
          </a:prstGeom>
          <a:solidFill>
            <a:srgbClr val="FFFFFF"/>
          </a:solidFill>
          <a:ln w="25400" cap="flat" cmpd="sng" algn="ctr">
            <a:solidFill>
              <a:schemeClr val="tx2">
                <a:lumMod val="60000"/>
                <a:lumOff val="40000"/>
              </a:schemeClr>
            </a:solidFill>
            <a:prstDash val="sysDash"/>
            <a:round/>
            <a:headEnd type="none" w="med" len="med"/>
            <a:tailEnd type="triangle"/>
          </a:ln>
          <a:effectLst/>
        </p:spPr>
      </p:cxnSp>
      <p:cxnSp>
        <p:nvCxnSpPr>
          <p:cNvPr id="224" name="Connector: Elbow 223">
            <a:extLst>
              <a:ext uri="{FF2B5EF4-FFF2-40B4-BE49-F238E27FC236}">
                <a16:creationId xmlns:a16="http://schemas.microsoft.com/office/drawing/2014/main" id="{42615529-D88D-4729-A8E4-7C6D55F9C634}"/>
              </a:ext>
            </a:extLst>
          </p:cNvPr>
          <p:cNvCxnSpPr>
            <a:cxnSpLocks/>
          </p:cNvCxnSpPr>
          <p:nvPr/>
        </p:nvCxnSpPr>
        <p:spPr>
          <a:xfrm flipV="1">
            <a:off x="4233540" y="4626874"/>
            <a:ext cx="3844319" cy="678667"/>
          </a:xfrm>
          <a:prstGeom prst="bentConnector3">
            <a:avLst/>
          </a:prstGeom>
          <a:solidFill>
            <a:srgbClr val="FFFFFF"/>
          </a:solidFill>
          <a:ln w="25400" cap="flat" cmpd="sng" algn="ctr">
            <a:solidFill>
              <a:schemeClr val="tx2">
                <a:lumMod val="60000"/>
                <a:lumOff val="40000"/>
              </a:schemeClr>
            </a:solidFill>
            <a:prstDash val="sysDash"/>
            <a:round/>
            <a:headEnd type="none" w="med" len="med"/>
            <a:tailEnd type="triangle"/>
          </a:ln>
          <a:effectLst/>
        </p:spPr>
      </p:cxnSp>
      <p:sp>
        <p:nvSpPr>
          <p:cNvPr id="330" name="TextBox 329">
            <a:extLst>
              <a:ext uri="{FF2B5EF4-FFF2-40B4-BE49-F238E27FC236}">
                <a16:creationId xmlns:a16="http://schemas.microsoft.com/office/drawing/2014/main" id="{B5DC75A2-6835-4BDD-8D58-EDCF1553CA8D}"/>
              </a:ext>
            </a:extLst>
          </p:cNvPr>
          <p:cNvSpPr txBox="1"/>
          <p:nvPr/>
        </p:nvSpPr>
        <p:spPr>
          <a:xfrm>
            <a:off x="6540409" y="950480"/>
            <a:ext cx="1634424"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FF9966"/>
                </a:solidFill>
                <a:effectLst/>
                <a:uLnTx/>
                <a:uFillTx/>
                <a:latin typeface="Calibri" panose="020F0502020204030204"/>
                <a:ea typeface="+mn-ea"/>
                <a:cs typeface="+mn-cs"/>
              </a:rPr>
              <a:t>Local Trust workers paid from Local Trust ESR, fed by Lead Employer HealthRoster</a:t>
            </a:r>
            <a:endParaRPr kumimoji="0" lang="en-GB" sz="900" b="0" i="0" u="none" strike="noStrike" kern="0" cap="none" spc="0" normalizeH="0" baseline="0" noProof="0">
              <a:ln>
                <a:noFill/>
              </a:ln>
              <a:solidFill>
                <a:srgbClr val="FF9966"/>
              </a:solidFill>
              <a:effectLst/>
              <a:uLnTx/>
              <a:uFillTx/>
              <a:latin typeface="Calibri" panose="020F0502020204030204"/>
              <a:ea typeface="+mn-ea"/>
              <a:cs typeface="+mn-cs"/>
            </a:endParaRPr>
          </a:p>
        </p:txBody>
      </p:sp>
      <p:cxnSp>
        <p:nvCxnSpPr>
          <p:cNvPr id="334" name="Straight Arrow Connector 333">
            <a:extLst>
              <a:ext uri="{FF2B5EF4-FFF2-40B4-BE49-F238E27FC236}">
                <a16:creationId xmlns:a16="http://schemas.microsoft.com/office/drawing/2014/main" id="{D73A7792-60B6-44CD-9BD2-C24919F3CFD9}"/>
              </a:ext>
            </a:extLst>
          </p:cNvPr>
          <p:cNvCxnSpPr>
            <a:cxnSpLocks/>
          </p:cNvCxnSpPr>
          <p:nvPr/>
        </p:nvCxnSpPr>
        <p:spPr bwMode="auto">
          <a:xfrm>
            <a:off x="4229891" y="1600282"/>
            <a:ext cx="3861111" cy="24734"/>
          </a:xfrm>
          <a:prstGeom prst="straightConnector1">
            <a:avLst/>
          </a:prstGeom>
          <a:solidFill>
            <a:srgbClr val="FFFFFF"/>
          </a:solidFill>
          <a:ln w="25400" cap="flat" cmpd="sng" algn="ctr">
            <a:solidFill>
              <a:schemeClr val="tx2">
                <a:lumMod val="60000"/>
                <a:lumOff val="40000"/>
              </a:schemeClr>
            </a:solidFill>
            <a:prstDash val="solid"/>
            <a:round/>
            <a:headEnd type="none" w="med" len="med"/>
            <a:tailEnd type="triangle"/>
          </a:ln>
          <a:effectLst/>
        </p:spPr>
      </p:cxnSp>
      <p:cxnSp>
        <p:nvCxnSpPr>
          <p:cNvPr id="335" name="Straight Arrow Connector 334">
            <a:extLst>
              <a:ext uri="{FF2B5EF4-FFF2-40B4-BE49-F238E27FC236}">
                <a16:creationId xmlns:a16="http://schemas.microsoft.com/office/drawing/2014/main" id="{E3CE37B4-F681-4330-9A0A-5E44C8B1C377}"/>
              </a:ext>
            </a:extLst>
          </p:cNvPr>
          <p:cNvCxnSpPr>
            <a:cxnSpLocks/>
          </p:cNvCxnSpPr>
          <p:nvPr/>
        </p:nvCxnSpPr>
        <p:spPr bwMode="auto">
          <a:xfrm flipH="1">
            <a:off x="6542202" y="1438801"/>
            <a:ext cx="1548801" cy="0"/>
          </a:xfrm>
          <a:prstGeom prst="straightConnector1">
            <a:avLst/>
          </a:prstGeom>
          <a:solidFill>
            <a:schemeClr val="bg1"/>
          </a:solidFill>
          <a:ln w="25400" cap="flat" cmpd="sng" algn="ctr">
            <a:solidFill>
              <a:srgbClr val="FF9966"/>
            </a:solidFill>
            <a:prstDash val="solid"/>
            <a:round/>
            <a:headEnd type="none" w="med" len="med"/>
            <a:tailEnd type="triangle"/>
          </a:ln>
          <a:effectLst/>
        </p:spPr>
      </p:cxnSp>
      <p:sp>
        <p:nvSpPr>
          <p:cNvPr id="337" name="TextBox 336">
            <a:extLst>
              <a:ext uri="{FF2B5EF4-FFF2-40B4-BE49-F238E27FC236}">
                <a16:creationId xmlns:a16="http://schemas.microsoft.com/office/drawing/2014/main" id="{9DCF855B-B932-40B7-A255-1C7FF964E6C0}"/>
              </a:ext>
            </a:extLst>
          </p:cNvPr>
          <p:cNvSpPr txBox="1"/>
          <p:nvPr/>
        </p:nvSpPr>
        <p:spPr>
          <a:xfrm>
            <a:off x="4146535" y="1603718"/>
            <a:ext cx="3811321"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3087">
                    <a:lumMod val="60000"/>
                    <a:lumOff val="40000"/>
                  </a:srgbClr>
                </a:solidFill>
                <a:effectLst/>
                <a:uLnTx/>
                <a:uFillTx/>
                <a:latin typeface="Calibri" panose="020F0502020204030204"/>
                <a:ea typeface="+mn-ea"/>
                <a:cs typeface="+mn-cs"/>
              </a:rPr>
              <a:t>Local Trust substantive workers also onboarded to Lead Trust HealthRoster</a:t>
            </a:r>
            <a:endParaRPr kumimoji="0" lang="en-GB" sz="900" b="0" i="0" u="none" strike="noStrike" kern="0" cap="none" spc="0" normalizeH="0" baseline="0" noProof="0">
              <a:ln>
                <a:noFill/>
              </a:ln>
              <a:solidFill>
                <a:srgbClr val="003087">
                  <a:lumMod val="60000"/>
                  <a:lumOff val="40000"/>
                </a:srgbClr>
              </a:solidFill>
              <a:effectLst/>
              <a:uLnTx/>
              <a:uFillTx/>
              <a:latin typeface="Calibri" panose="020F0502020204030204"/>
              <a:ea typeface="+mn-ea"/>
              <a:cs typeface="+mn-cs"/>
            </a:endParaRPr>
          </a:p>
        </p:txBody>
      </p:sp>
      <p:sp>
        <p:nvSpPr>
          <p:cNvPr id="459" name="TextBox 458">
            <a:extLst>
              <a:ext uri="{FF2B5EF4-FFF2-40B4-BE49-F238E27FC236}">
                <a16:creationId xmlns:a16="http://schemas.microsoft.com/office/drawing/2014/main" id="{7A2F8CDD-5880-4E13-8FE2-27524812665B}"/>
              </a:ext>
            </a:extLst>
          </p:cNvPr>
          <p:cNvSpPr txBox="1"/>
          <p:nvPr/>
        </p:nvSpPr>
        <p:spPr>
          <a:xfrm>
            <a:off x="4146535" y="2019652"/>
            <a:ext cx="116261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3087">
                    <a:lumMod val="60000"/>
                    <a:lumOff val="40000"/>
                  </a:srgbClr>
                </a:solidFill>
                <a:effectLst/>
                <a:uLnTx/>
                <a:uFillTx/>
                <a:latin typeface="Calibri" panose="020F0502020204030204"/>
                <a:ea typeface="+mn-ea"/>
                <a:cs typeface="+mn-cs"/>
              </a:rPr>
              <a:t>Recruited substantive staff onboarded to Lead Trust ESR</a:t>
            </a:r>
            <a:endParaRPr kumimoji="0" lang="en-GB" sz="900" b="0" i="0" u="none" strike="noStrike" kern="0" cap="none" spc="0" normalizeH="0" baseline="0" noProof="0">
              <a:ln>
                <a:noFill/>
              </a:ln>
              <a:solidFill>
                <a:srgbClr val="003087">
                  <a:lumMod val="60000"/>
                  <a:lumOff val="40000"/>
                </a:srgbClr>
              </a:solidFill>
              <a:effectLst/>
              <a:uLnTx/>
              <a:uFillTx/>
              <a:latin typeface="Calibri" panose="020F0502020204030204"/>
              <a:ea typeface="+mn-ea"/>
              <a:cs typeface="+mn-cs"/>
            </a:endParaRPr>
          </a:p>
        </p:txBody>
      </p:sp>
      <p:pic>
        <p:nvPicPr>
          <p:cNvPr id="460" name="Graphic 459" descr="Smart Phone">
            <a:extLst>
              <a:ext uri="{FF2B5EF4-FFF2-40B4-BE49-F238E27FC236}">
                <a16:creationId xmlns:a16="http://schemas.microsoft.com/office/drawing/2014/main" id="{3C3F7253-6DE9-4BF2-9C57-E157B5305F5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227656" y="3844805"/>
            <a:ext cx="497370" cy="497370"/>
          </a:xfrm>
          <a:prstGeom prst="rect">
            <a:avLst/>
          </a:prstGeom>
        </p:spPr>
      </p:pic>
      <p:cxnSp>
        <p:nvCxnSpPr>
          <p:cNvPr id="462" name="Straight Arrow Connector 461">
            <a:extLst>
              <a:ext uri="{FF2B5EF4-FFF2-40B4-BE49-F238E27FC236}">
                <a16:creationId xmlns:a16="http://schemas.microsoft.com/office/drawing/2014/main" id="{C9822B0D-520D-4244-88BF-6D271B9AC578}"/>
              </a:ext>
            </a:extLst>
          </p:cNvPr>
          <p:cNvCxnSpPr>
            <a:cxnSpLocks/>
          </p:cNvCxnSpPr>
          <p:nvPr/>
        </p:nvCxnSpPr>
        <p:spPr bwMode="auto">
          <a:xfrm flipV="1">
            <a:off x="4243341" y="1170672"/>
            <a:ext cx="969682" cy="6273"/>
          </a:xfrm>
          <a:prstGeom prst="straightConnector1">
            <a:avLst/>
          </a:prstGeom>
          <a:solidFill>
            <a:srgbClr val="FFFFFF"/>
          </a:solidFill>
          <a:ln w="25400" cap="flat" cmpd="sng" algn="ctr">
            <a:solidFill>
              <a:schemeClr val="tx2">
                <a:lumMod val="60000"/>
                <a:lumOff val="40000"/>
              </a:schemeClr>
            </a:solidFill>
            <a:prstDash val="solid"/>
            <a:round/>
            <a:headEnd type="none" w="med" len="med"/>
            <a:tailEnd type="triangle"/>
          </a:ln>
          <a:effectLst/>
        </p:spPr>
      </p:cxnSp>
      <p:sp>
        <p:nvSpPr>
          <p:cNvPr id="465" name="TextBox 464">
            <a:extLst>
              <a:ext uri="{FF2B5EF4-FFF2-40B4-BE49-F238E27FC236}">
                <a16:creationId xmlns:a16="http://schemas.microsoft.com/office/drawing/2014/main" id="{506C5B38-20F0-4337-907F-8321CB01A502}"/>
              </a:ext>
            </a:extLst>
          </p:cNvPr>
          <p:cNvSpPr txBox="1"/>
          <p:nvPr/>
        </p:nvSpPr>
        <p:spPr>
          <a:xfrm>
            <a:off x="6407540" y="2049322"/>
            <a:ext cx="189530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3087">
                    <a:lumMod val="60000"/>
                    <a:lumOff val="40000"/>
                  </a:srgbClr>
                </a:solidFill>
                <a:effectLst/>
                <a:uLnTx/>
                <a:uFillTx/>
                <a:latin typeface="Calibri" panose="020F0502020204030204"/>
                <a:ea typeface="+mn-ea"/>
                <a:cs typeface="+mn-cs"/>
              </a:rPr>
              <a:t>Recruited staff added to HealthRoster via BAU ESR interface</a:t>
            </a:r>
            <a:endParaRPr kumimoji="0" lang="en-GB" sz="900" b="0" i="0" u="none" strike="noStrike" kern="0" cap="none" spc="0" normalizeH="0" baseline="0" noProof="0">
              <a:ln>
                <a:noFill/>
              </a:ln>
              <a:solidFill>
                <a:srgbClr val="003087">
                  <a:lumMod val="60000"/>
                  <a:lumOff val="40000"/>
                </a:srgbClr>
              </a:solidFill>
              <a:effectLst/>
              <a:uLnTx/>
              <a:uFillTx/>
              <a:latin typeface="Calibri" panose="020F0502020204030204"/>
              <a:ea typeface="+mn-ea"/>
              <a:cs typeface="+mn-cs"/>
            </a:endParaRPr>
          </a:p>
        </p:txBody>
      </p:sp>
      <p:sp>
        <p:nvSpPr>
          <p:cNvPr id="466" name="TextBox 465">
            <a:extLst>
              <a:ext uri="{FF2B5EF4-FFF2-40B4-BE49-F238E27FC236}">
                <a16:creationId xmlns:a16="http://schemas.microsoft.com/office/drawing/2014/main" id="{7DED21DA-295F-4E93-B34A-8545042C04D5}"/>
              </a:ext>
            </a:extLst>
          </p:cNvPr>
          <p:cNvSpPr txBox="1"/>
          <p:nvPr/>
        </p:nvSpPr>
        <p:spPr>
          <a:xfrm>
            <a:off x="6345096" y="2580918"/>
            <a:ext cx="1839497" cy="369332"/>
          </a:xfrm>
          <a:prstGeom prst="rect">
            <a:avLst/>
          </a:prstGeom>
          <a:noFill/>
        </p:spPr>
        <p:txBody>
          <a:bodyPr wrap="square">
            <a:spAutoFit/>
          </a:bodyPr>
          <a:lstStyle/>
          <a:p>
            <a:pPr marL="0" marR="0" lvl="0" indent="0" algn="r" defTabSz="844123" rtl="0" eaLnBrk="1" fontAlgn="base" latinLnBrk="0" hangingPunct="1">
              <a:lnSpc>
                <a:spcPct val="100000"/>
              </a:lnSpc>
              <a:spcBef>
                <a:spcPts val="277"/>
              </a:spcBef>
              <a:spcAft>
                <a:spcPts val="277"/>
              </a:spcAft>
              <a:buClrTx/>
              <a:buSzTx/>
              <a:buFontTx/>
              <a:buNone/>
              <a:tabLst/>
              <a:defRPr/>
            </a:pPr>
            <a:r>
              <a:rPr kumimoji="0" lang="en-US" sz="900" b="0" i="0" u="none" strike="noStrike" kern="0" cap="none" spc="0" normalizeH="0" baseline="0" noProof="0">
                <a:ln>
                  <a:noFill/>
                </a:ln>
                <a:solidFill>
                  <a:srgbClr val="FF9966"/>
                </a:solidFill>
                <a:effectLst/>
                <a:uLnTx/>
                <a:uFillTx/>
                <a:latin typeface="Calibri" panose="020F0502020204030204"/>
                <a:ea typeface="+mn-ea"/>
                <a:cs typeface="+mn-cs"/>
              </a:rPr>
              <a:t>Lead Trust pay their existing &amp; newly onboarded staff via their ESR</a:t>
            </a:r>
            <a:endParaRPr kumimoji="0" lang="en-GB" sz="900" b="1" i="0" u="none" strike="noStrike" kern="0" cap="none" spc="0" normalizeH="0" baseline="30000" noProof="0">
              <a:ln>
                <a:noFill/>
              </a:ln>
              <a:solidFill>
                <a:srgbClr val="FF9966"/>
              </a:solidFill>
              <a:effectLst/>
              <a:uLnTx/>
              <a:uFillTx/>
              <a:latin typeface="Arial"/>
              <a:ea typeface="+mn-ea"/>
              <a:cs typeface="Arial"/>
            </a:endParaRPr>
          </a:p>
        </p:txBody>
      </p:sp>
      <p:cxnSp>
        <p:nvCxnSpPr>
          <p:cNvPr id="467" name="Straight Arrow Connector 466">
            <a:extLst>
              <a:ext uri="{FF2B5EF4-FFF2-40B4-BE49-F238E27FC236}">
                <a16:creationId xmlns:a16="http://schemas.microsoft.com/office/drawing/2014/main" id="{66C1C403-0E9F-4C6D-B388-E26FEA1DC81F}"/>
              </a:ext>
            </a:extLst>
          </p:cNvPr>
          <p:cNvCxnSpPr>
            <a:cxnSpLocks/>
          </p:cNvCxnSpPr>
          <p:nvPr/>
        </p:nvCxnSpPr>
        <p:spPr bwMode="auto">
          <a:xfrm>
            <a:off x="4235747" y="2637591"/>
            <a:ext cx="946485" cy="0"/>
          </a:xfrm>
          <a:prstGeom prst="straightConnector1">
            <a:avLst/>
          </a:prstGeom>
          <a:solidFill>
            <a:srgbClr val="FFFFFF"/>
          </a:solidFill>
          <a:ln w="25400" cap="flat" cmpd="sng" algn="ctr">
            <a:solidFill>
              <a:schemeClr val="tx2">
                <a:lumMod val="60000"/>
                <a:lumOff val="40000"/>
              </a:schemeClr>
            </a:solidFill>
            <a:prstDash val="solid"/>
            <a:round/>
            <a:headEnd type="none" w="med" len="med"/>
            <a:tailEnd type="triangle"/>
          </a:ln>
          <a:effectLst/>
        </p:spPr>
      </p:cxnSp>
      <p:sp>
        <p:nvSpPr>
          <p:cNvPr id="471" name="TextBox 470">
            <a:extLst>
              <a:ext uri="{FF2B5EF4-FFF2-40B4-BE49-F238E27FC236}">
                <a16:creationId xmlns:a16="http://schemas.microsoft.com/office/drawing/2014/main" id="{607D6235-D7BB-47AB-AD53-27F7A9CB60F6}"/>
              </a:ext>
            </a:extLst>
          </p:cNvPr>
          <p:cNvSpPr txBox="1"/>
          <p:nvPr/>
        </p:nvSpPr>
        <p:spPr>
          <a:xfrm>
            <a:off x="2767543" y="3657289"/>
            <a:ext cx="1321351"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ea typeface="+mn-ea"/>
                <a:cs typeface="Arial"/>
              </a:rPr>
              <a:t>Agencies</a:t>
            </a:r>
            <a:endParaRPr kumimoji="0" lang="en-GB" sz="1000" b="1" i="0" u="none" strike="noStrike" kern="0" cap="none" spc="0" normalizeH="0" baseline="30000" noProof="0">
              <a:ln>
                <a:noFill/>
              </a:ln>
              <a:solidFill>
                <a:srgbClr val="525252"/>
              </a:solidFill>
              <a:effectLst/>
              <a:uLnTx/>
              <a:uFillTx/>
              <a:latin typeface="Arial"/>
              <a:ea typeface="+mn-ea"/>
              <a:cs typeface="Arial"/>
            </a:endParaRPr>
          </a:p>
        </p:txBody>
      </p:sp>
      <p:sp>
        <p:nvSpPr>
          <p:cNvPr id="473" name="TextBox 472">
            <a:extLst>
              <a:ext uri="{FF2B5EF4-FFF2-40B4-BE49-F238E27FC236}">
                <a16:creationId xmlns:a16="http://schemas.microsoft.com/office/drawing/2014/main" id="{F35F0477-307B-4E2F-958B-F0F0DE9F0EFA}"/>
              </a:ext>
            </a:extLst>
          </p:cNvPr>
          <p:cNvSpPr txBox="1"/>
          <p:nvPr/>
        </p:nvSpPr>
        <p:spPr>
          <a:xfrm>
            <a:off x="4179618" y="3600500"/>
            <a:ext cx="3255427"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Calibri" panose="020F0502020204030204"/>
                <a:ea typeface="+mn-ea"/>
                <a:cs typeface="+mn-cs"/>
              </a:rPr>
              <a:t>Agency Workers engaged via Lead Trust BAU processes</a:t>
            </a:r>
            <a:endParaRPr kumimoji="0" lang="en-GB" sz="900" b="0" i="0" u="none" strike="noStrike" kern="0" cap="none" spc="0" normalizeH="0" baseline="0" noProof="0">
              <a:ln>
                <a:noFill/>
              </a:ln>
              <a:solidFill>
                <a:srgbClr val="000000"/>
              </a:solidFill>
              <a:effectLst/>
              <a:uLnTx/>
              <a:uFillTx/>
              <a:latin typeface="Calibri" panose="020F0502020204030204"/>
              <a:ea typeface="+mn-ea"/>
              <a:cs typeface="+mn-cs"/>
            </a:endParaRPr>
          </a:p>
        </p:txBody>
      </p:sp>
      <p:cxnSp>
        <p:nvCxnSpPr>
          <p:cNvPr id="474" name="Straight Arrow Connector 473">
            <a:extLst>
              <a:ext uri="{FF2B5EF4-FFF2-40B4-BE49-F238E27FC236}">
                <a16:creationId xmlns:a16="http://schemas.microsoft.com/office/drawing/2014/main" id="{07A08A70-182E-47E5-81A9-77ED66F10A5B}"/>
              </a:ext>
            </a:extLst>
          </p:cNvPr>
          <p:cNvCxnSpPr>
            <a:cxnSpLocks/>
          </p:cNvCxnSpPr>
          <p:nvPr/>
        </p:nvCxnSpPr>
        <p:spPr bwMode="auto">
          <a:xfrm>
            <a:off x="4266538" y="3852876"/>
            <a:ext cx="3811321" cy="0"/>
          </a:xfrm>
          <a:prstGeom prst="straightConnector1">
            <a:avLst/>
          </a:prstGeom>
          <a:solidFill>
            <a:srgbClr val="FFFFFF"/>
          </a:solidFill>
          <a:ln w="25400" cap="flat" cmpd="sng" algn="ctr">
            <a:solidFill>
              <a:schemeClr val="tx2">
                <a:lumMod val="60000"/>
                <a:lumOff val="40000"/>
              </a:schemeClr>
            </a:solidFill>
            <a:prstDash val="solid"/>
            <a:round/>
            <a:headEnd type="none" w="med" len="med"/>
            <a:tailEnd type="triangle"/>
          </a:ln>
          <a:effectLst/>
        </p:spPr>
      </p:cxnSp>
      <p:cxnSp>
        <p:nvCxnSpPr>
          <p:cNvPr id="475" name="Straight Arrow Connector 474">
            <a:extLst>
              <a:ext uri="{FF2B5EF4-FFF2-40B4-BE49-F238E27FC236}">
                <a16:creationId xmlns:a16="http://schemas.microsoft.com/office/drawing/2014/main" id="{8389E558-2A9F-4A87-9EDF-319821924004}"/>
              </a:ext>
            </a:extLst>
          </p:cNvPr>
          <p:cNvCxnSpPr>
            <a:cxnSpLocks/>
          </p:cNvCxnSpPr>
          <p:nvPr/>
        </p:nvCxnSpPr>
        <p:spPr bwMode="auto">
          <a:xfrm flipH="1" flipV="1">
            <a:off x="4262815" y="3987506"/>
            <a:ext cx="3765628" cy="18735"/>
          </a:xfrm>
          <a:prstGeom prst="straightConnector1">
            <a:avLst/>
          </a:prstGeom>
          <a:solidFill>
            <a:schemeClr val="bg1"/>
          </a:solidFill>
          <a:ln w="25400" cap="flat" cmpd="sng" algn="ctr">
            <a:solidFill>
              <a:srgbClr val="FF9966"/>
            </a:solidFill>
            <a:prstDash val="solid"/>
            <a:round/>
            <a:headEnd type="none" w="med" len="med"/>
            <a:tailEnd type="triangle"/>
          </a:ln>
          <a:effectLst/>
        </p:spPr>
      </p:cxnSp>
      <p:sp>
        <p:nvSpPr>
          <p:cNvPr id="480" name="TextBox 479">
            <a:extLst>
              <a:ext uri="{FF2B5EF4-FFF2-40B4-BE49-F238E27FC236}">
                <a16:creationId xmlns:a16="http://schemas.microsoft.com/office/drawing/2014/main" id="{B085B369-6A94-4D03-AE94-2CA3C85F1E91}"/>
              </a:ext>
            </a:extLst>
          </p:cNvPr>
          <p:cNvSpPr txBox="1"/>
          <p:nvPr/>
        </p:nvSpPr>
        <p:spPr>
          <a:xfrm>
            <a:off x="4108552" y="4435428"/>
            <a:ext cx="21994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0000"/>
                </a:solidFill>
                <a:effectLst/>
                <a:uLnTx/>
                <a:uFillTx/>
                <a:latin typeface="Calibri" panose="020F0502020204030204"/>
                <a:ea typeface="+mn-ea"/>
                <a:cs typeface="+mn-cs"/>
              </a:rPr>
              <a:t>St John staff not rostered by Lead Employer: St John inform of filled duties</a:t>
            </a:r>
            <a:endParaRPr kumimoji="0" lang="en-GB" sz="9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87" name="TextBox 486">
            <a:extLst>
              <a:ext uri="{FF2B5EF4-FFF2-40B4-BE49-F238E27FC236}">
                <a16:creationId xmlns:a16="http://schemas.microsoft.com/office/drawing/2014/main" id="{713D8685-A953-4F88-B9B2-534D8B328938}"/>
              </a:ext>
            </a:extLst>
          </p:cNvPr>
          <p:cNvSpPr txBox="1"/>
          <p:nvPr/>
        </p:nvSpPr>
        <p:spPr>
          <a:xfrm>
            <a:off x="4137546" y="4826930"/>
            <a:ext cx="1839497" cy="369332"/>
          </a:xfrm>
          <a:prstGeom prst="rect">
            <a:avLst/>
          </a:prstGeom>
          <a:noFill/>
        </p:spPr>
        <p:txBody>
          <a:bodyPr wrap="square">
            <a:spAutoFit/>
          </a:bodyPr>
          <a:lstStyle/>
          <a:p>
            <a:pPr marL="0" marR="0" lvl="0" indent="0" algn="l" defTabSz="844123" rtl="0" eaLnBrk="1" fontAlgn="base" latinLnBrk="0" hangingPunct="1">
              <a:lnSpc>
                <a:spcPct val="100000"/>
              </a:lnSpc>
              <a:spcBef>
                <a:spcPts val="277"/>
              </a:spcBef>
              <a:spcAft>
                <a:spcPts val="277"/>
              </a:spcAft>
              <a:buClrTx/>
              <a:buSzTx/>
              <a:buFontTx/>
              <a:buNone/>
              <a:tabLst/>
              <a:defRPr/>
            </a:pPr>
            <a:r>
              <a:rPr kumimoji="0" lang="en-US" sz="900" b="0" i="0" u="none" strike="noStrike" kern="0" cap="none" spc="0" normalizeH="0" baseline="0" noProof="0">
                <a:ln>
                  <a:noFill/>
                </a:ln>
                <a:solidFill>
                  <a:srgbClr val="FF9966"/>
                </a:solidFill>
                <a:effectLst/>
                <a:uLnTx/>
                <a:uFillTx/>
                <a:latin typeface="Calibri" panose="020F0502020204030204"/>
                <a:ea typeface="+mn-ea"/>
                <a:cs typeface="Arial"/>
              </a:rPr>
              <a:t>No pay data sent to volunteer </a:t>
            </a:r>
            <a:r>
              <a:rPr kumimoji="0" lang="en-US" sz="900" b="0" i="0" u="none" strike="noStrike" kern="0" cap="none" spc="0" normalizeH="0" baseline="0" noProof="0" err="1">
                <a:ln>
                  <a:noFill/>
                </a:ln>
                <a:solidFill>
                  <a:srgbClr val="FF9966"/>
                </a:solidFill>
                <a:effectLst/>
                <a:uLnTx/>
                <a:uFillTx/>
                <a:latin typeface="Calibri" panose="020F0502020204030204"/>
                <a:ea typeface="+mn-ea"/>
                <a:cs typeface="Arial"/>
              </a:rPr>
              <a:t>organisations</a:t>
            </a:r>
            <a:r>
              <a:rPr kumimoji="0" lang="en-US" sz="900" b="0" i="0" u="none" strike="noStrike" kern="0" cap="none" spc="0" normalizeH="0" baseline="0" noProof="0">
                <a:ln>
                  <a:noFill/>
                </a:ln>
                <a:solidFill>
                  <a:srgbClr val="FF9966"/>
                </a:solidFill>
                <a:effectLst/>
                <a:uLnTx/>
                <a:uFillTx/>
                <a:latin typeface="Calibri" panose="020F0502020204030204"/>
                <a:ea typeface="+mn-ea"/>
                <a:cs typeface="Arial"/>
              </a:rPr>
              <a:t> from Lead Employer</a:t>
            </a:r>
            <a:endParaRPr kumimoji="0" lang="en-GB" sz="900" b="1" i="0" u="none" strike="noStrike" kern="0" cap="none" spc="0" normalizeH="0" baseline="30000" noProof="0">
              <a:ln>
                <a:noFill/>
              </a:ln>
              <a:solidFill>
                <a:srgbClr val="FF9966"/>
              </a:solidFill>
              <a:effectLst/>
              <a:uLnTx/>
              <a:uFillTx/>
              <a:latin typeface="Calibri" panose="020F0502020204030204"/>
              <a:ea typeface="+mn-ea"/>
              <a:cs typeface="Arial"/>
            </a:endParaRPr>
          </a:p>
        </p:txBody>
      </p:sp>
      <p:sp>
        <p:nvSpPr>
          <p:cNvPr id="114" name="TextBox 113">
            <a:extLst>
              <a:ext uri="{FF2B5EF4-FFF2-40B4-BE49-F238E27FC236}">
                <a16:creationId xmlns:a16="http://schemas.microsoft.com/office/drawing/2014/main" id="{FB707A94-E4F8-4EAA-81B0-BF3CB5324958}"/>
              </a:ext>
            </a:extLst>
          </p:cNvPr>
          <p:cNvSpPr txBox="1"/>
          <p:nvPr/>
        </p:nvSpPr>
        <p:spPr>
          <a:xfrm>
            <a:off x="4311597" y="3982291"/>
            <a:ext cx="3811321" cy="230832"/>
          </a:xfrm>
          <a:prstGeom prst="rect">
            <a:avLst/>
          </a:prstGeom>
          <a:noFill/>
        </p:spPr>
        <p:txBody>
          <a:bodyPr wrap="square">
            <a:spAutoFit/>
          </a:bodyPr>
          <a:lstStyle/>
          <a:p>
            <a:pPr marL="0" marR="0" lvl="0" indent="0" algn="r" defTabSz="844123" rtl="0" eaLnBrk="1" fontAlgn="base" latinLnBrk="0" hangingPunct="1">
              <a:lnSpc>
                <a:spcPct val="100000"/>
              </a:lnSpc>
              <a:spcBef>
                <a:spcPts val="277"/>
              </a:spcBef>
              <a:spcAft>
                <a:spcPts val="277"/>
              </a:spcAft>
              <a:buClrTx/>
              <a:buSzTx/>
              <a:buFontTx/>
              <a:buNone/>
              <a:tabLst/>
              <a:defRPr/>
            </a:pPr>
            <a:r>
              <a:rPr kumimoji="0" lang="en-US" sz="900" b="0" i="0" u="none" strike="noStrike" kern="0" cap="none" spc="0" normalizeH="0" baseline="0" noProof="0">
                <a:ln>
                  <a:noFill/>
                </a:ln>
                <a:solidFill>
                  <a:srgbClr val="FF9966"/>
                </a:solidFill>
                <a:effectLst/>
                <a:uLnTx/>
                <a:uFillTx/>
                <a:latin typeface="Calibri" panose="020F0502020204030204"/>
                <a:ea typeface="+mn-ea"/>
                <a:cs typeface="+mn-cs"/>
              </a:rPr>
              <a:t>Agency workers paid by their agency and invoice processes as per BAU</a:t>
            </a:r>
            <a:endParaRPr kumimoji="0" lang="en-GB" sz="900" b="1" i="0" u="none" strike="noStrike" kern="0" cap="none" spc="0" normalizeH="0" baseline="30000" noProof="0">
              <a:ln>
                <a:noFill/>
              </a:ln>
              <a:solidFill>
                <a:srgbClr val="FF9966"/>
              </a:solidFill>
              <a:effectLst/>
              <a:uLnTx/>
              <a:uFillTx/>
              <a:latin typeface="Arial"/>
              <a:ea typeface="+mn-ea"/>
              <a:cs typeface="Arial"/>
            </a:endParaRPr>
          </a:p>
        </p:txBody>
      </p:sp>
      <p:sp>
        <p:nvSpPr>
          <p:cNvPr id="116" name="TextBox 115">
            <a:extLst>
              <a:ext uri="{FF2B5EF4-FFF2-40B4-BE49-F238E27FC236}">
                <a16:creationId xmlns:a16="http://schemas.microsoft.com/office/drawing/2014/main" id="{96D9C27B-2FDB-4C44-AF0D-0F993418A05E}"/>
              </a:ext>
            </a:extLst>
          </p:cNvPr>
          <p:cNvSpPr txBox="1"/>
          <p:nvPr/>
        </p:nvSpPr>
        <p:spPr>
          <a:xfrm>
            <a:off x="2815479" y="2952230"/>
            <a:ext cx="1321351" cy="246221"/>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800" b="1" i="0" u="none" strike="noStrike" kern="0" cap="none" spc="0" normalizeH="0" baseline="0" noProof="0">
                <a:ln>
                  <a:noFill/>
                </a:ln>
                <a:solidFill>
                  <a:srgbClr val="525252"/>
                </a:solidFill>
                <a:effectLst/>
                <a:uLnTx/>
                <a:uFillTx/>
                <a:latin typeface="Arial"/>
                <a:ea typeface="+mn-ea"/>
                <a:cs typeface="Arial"/>
              </a:rPr>
              <a:t>NHSP Bank (Lead Employer)</a:t>
            </a:r>
            <a:endParaRPr kumimoji="0" lang="en-GB" sz="800" b="1" i="0" u="none" strike="noStrike" kern="0" cap="none" spc="0" normalizeH="0" baseline="30000" noProof="0">
              <a:ln>
                <a:noFill/>
              </a:ln>
              <a:solidFill>
                <a:srgbClr val="525252"/>
              </a:solidFill>
              <a:effectLst/>
              <a:uLnTx/>
              <a:uFillTx/>
              <a:latin typeface="Arial"/>
              <a:ea typeface="+mn-ea"/>
              <a:cs typeface="Arial"/>
            </a:endParaRPr>
          </a:p>
        </p:txBody>
      </p:sp>
      <p:sp>
        <p:nvSpPr>
          <p:cNvPr id="117" name="Rectangle 116">
            <a:extLst>
              <a:ext uri="{FF2B5EF4-FFF2-40B4-BE49-F238E27FC236}">
                <a16:creationId xmlns:a16="http://schemas.microsoft.com/office/drawing/2014/main" id="{4FA27C87-E989-4FB5-8E48-70DDADA80EEB}"/>
              </a:ext>
            </a:extLst>
          </p:cNvPr>
          <p:cNvSpPr/>
          <p:nvPr/>
        </p:nvSpPr>
        <p:spPr>
          <a:xfrm>
            <a:off x="2704952" y="2897384"/>
            <a:ext cx="1403156" cy="595547"/>
          </a:xfrm>
          <a:prstGeom prst="rect">
            <a:avLst/>
          </a:prstGeom>
          <a:noFill/>
          <a:ln w="28575" cap="flat" cmpd="sng" algn="ctr">
            <a:solidFill>
              <a:schemeClr val="accent6">
                <a:lumMod val="75000"/>
              </a:schemeClr>
            </a:solidFill>
            <a:prstDash val="solid"/>
            <a:miter lim="800000"/>
          </a:ln>
          <a:effectLst/>
        </p:spPr>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119" name="Straight Arrow Connector 118">
            <a:extLst>
              <a:ext uri="{FF2B5EF4-FFF2-40B4-BE49-F238E27FC236}">
                <a16:creationId xmlns:a16="http://schemas.microsoft.com/office/drawing/2014/main" id="{2EEB870F-BAE4-458E-85EA-C192DC1A233D}"/>
              </a:ext>
            </a:extLst>
          </p:cNvPr>
          <p:cNvCxnSpPr>
            <a:cxnSpLocks/>
          </p:cNvCxnSpPr>
          <p:nvPr/>
        </p:nvCxnSpPr>
        <p:spPr bwMode="auto">
          <a:xfrm>
            <a:off x="4229891" y="3174704"/>
            <a:ext cx="3811321" cy="0"/>
          </a:xfrm>
          <a:prstGeom prst="straightConnector1">
            <a:avLst/>
          </a:prstGeom>
          <a:solidFill>
            <a:srgbClr val="FFFFFF"/>
          </a:solidFill>
          <a:ln w="25400" cap="flat" cmpd="sng" algn="ctr">
            <a:solidFill>
              <a:schemeClr val="tx2">
                <a:lumMod val="60000"/>
                <a:lumOff val="40000"/>
              </a:schemeClr>
            </a:solidFill>
            <a:prstDash val="solid"/>
            <a:round/>
            <a:headEnd type="none" w="med" len="med"/>
            <a:tailEnd type="triangle"/>
          </a:ln>
          <a:effectLst/>
        </p:spPr>
      </p:cxnSp>
      <p:sp>
        <p:nvSpPr>
          <p:cNvPr id="120" name="TextBox 119">
            <a:extLst>
              <a:ext uri="{FF2B5EF4-FFF2-40B4-BE49-F238E27FC236}">
                <a16:creationId xmlns:a16="http://schemas.microsoft.com/office/drawing/2014/main" id="{59EF61FB-1BAE-4EBC-990A-CDF54AAA6FEC}"/>
              </a:ext>
            </a:extLst>
          </p:cNvPr>
          <p:cNvSpPr txBox="1"/>
          <p:nvPr/>
        </p:nvSpPr>
        <p:spPr>
          <a:xfrm>
            <a:off x="4274950" y="3304119"/>
            <a:ext cx="3811321" cy="230832"/>
          </a:xfrm>
          <a:prstGeom prst="rect">
            <a:avLst/>
          </a:prstGeom>
          <a:noFill/>
        </p:spPr>
        <p:txBody>
          <a:bodyPr wrap="square">
            <a:spAutoFit/>
          </a:bodyPr>
          <a:lstStyle/>
          <a:p>
            <a:pPr marL="0" marR="0" lvl="0" indent="0" algn="r" defTabSz="844123" rtl="0" eaLnBrk="1" fontAlgn="base" latinLnBrk="0" hangingPunct="1">
              <a:lnSpc>
                <a:spcPct val="100000"/>
              </a:lnSpc>
              <a:spcBef>
                <a:spcPts val="277"/>
              </a:spcBef>
              <a:spcAft>
                <a:spcPts val="277"/>
              </a:spcAft>
              <a:buClrTx/>
              <a:buSzTx/>
              <a:buFontTx/>
              <a:buNone/>
              <a:tabLst/>
              <a:defRPr/>
            </a:pPr>
            <a:r>
              <a:rPr kumimoji="0" lang="en-US" sz="900" b="0" i="0" u="none" strike="noStrike" kern="0" cap="none" spc="0" normalizeH="0" baseline="0" noProof="0" err="1">
                <a:ln>
                  <a:noFill/>
                </a:ln>
                <a:solidFill>
                  <a:srgbClr val="FF9966"/>
                </a:solidFill>
                <a:effectLst/>
                <a:uLnTx/>
                <a:uFillTx/>
                <a:latin typeface="Calibri" panose="020F0502020204030204"/>
                <a:ea typeface="+mn-ea"/>
                <a:cs typeface="+mn-cs"/>
              </a:rPr>
              <a:t>NHSp</a:t>
            </a:r>
            <a:r>
              <a:rPr kumimoji="0" lang="en-US" sz="900" b="0" i="0" u="none" strike="noStrike" kern="0" cap="none" spc="0" normalizeH="0" baseline="0" noProof="0">
                <a:ln>
                  <a:noFill/>
                </a:ln>
                <a:solidFill>
                  <a:srgbClr val="FF9966"/>
                </a:solidFill>
                <a:effectLst/>
                <a:uLnTx/>
                <a:uFillTx/>
                <a:latin typeface="Calibri" panose="020F0502020204030204"/>
                <a:ea typeface="+mn-ea"/>
                <a:cs typeface="+mn-cs"/>
              </a:rPr>
              <a:t> Bank Staff paid by </a:t>
            </a:r>
            <a:r>
              <a:rPr kumimoji="0" lang="en-US" sz="900" b="0" i="0" u="none" strike="noStrike" kern="0" cap="none" spc="0" normalizeH="0" baseline="0" noProof="0" err="1">
                <a:ln>
                  <a:noFill/>
                </a:ln>
                <a:solidFill>
                  <a:srgbClr val="FF9966"/>
                </a:solidFill>
                <a:effectLst/>
                <a:uLnTx/>
                <a:uFillTx/>
                <a:latin typeface="Calibri" panose="020F0502020204030204"/>
                <a:ea typeface="+mn-ea"/>
                <a:cs typeface="+mn-cs"/>
              </a:rPr>
              <a:t>NHSp</a:t>
            </a:r>
            <a:r>
              <a:rPr kumimoji="0" lang="en-US" sz="900" b="0" i="0" u="none" strike="noStrike" kern="0" cap="none" spc="0" normalizeH="0" baseline="0" noProof="0">
                <a:ln>
                  <a:noFill/>
                </a:ln>
                <a:solidFill>
                  <a:srgbClr val="FF9966"/>
                </a:solidFill>
                <a:effectLst/>
                <a:uLnTx/>
                <a:uFillTx/>
                <a:latin typeface="Calibri" panose="020F0502020204030204"/>
                <a:ea typeface="+mn-ea"/>
                <a:cs typeface="+mn-cs"/>
              </a:rPr>
              <a:t> using BAU interface / process</a:t>
            </a:r>
            <a:endParaRPr kumimoji="0" lang="en-GB" sz="900" b="1" i="0" u="none" strike="noStrike" kern="0" cap="none" spc="0" normalizeH="0" baseline="30000" noProof="0">
              <a:ln>
                <a:noFill/>
              </a:ln>
              <a:solidFill>
                <a:srgbClr val="FF9966"/>
              </a:solidFill>
              <a:effectLst/>
              <a:uLnTx/>
              <a:uFillTx/>
              <a:latin typeface="Arial"/>
              <a:ea typeface="+mn-ea"/>
              <a:cs typeface="Arial"/>
            </a:endParaRPr>
          </a:p>
        </p:txBody>
      </p:sp>
      <p:pic>
        <p:nvPicPr>
          <p:cNvPr id="127" name="Picture 126">
            <a:extLst>
              <a:ext uri="{FF2B5EF4-FFF2-40B4-BE49-F238E27FC236}">
                <a16:creationId xmlns:a16="http://schemas.microsoft.com/office/drawing/2014/main" id="{2F20D4BC-2F99-4A4B-A4F1-15737BB297B2}"/>
              </a:ext>
            </a:extLst>
          </p:cNvPr>
          <p:cNvPicPr>
            <a:picLocks noChangeAspect="1"/>
          </p:cNvPicPr>
          <p:nvPr/>
        </p:nvPicPr>
        <p:blipFill>
          <a:blip r:embed="rId20"/>
          <a:stretch>
            <a:fillRect/>
          </a:stretch>
        </p:blipFill>
        <p:spPr>
          <a:xfrm>
            <a:off x="8406958" y="1819003"/>
            <a:ext cx="1062289" cy="238908"/>
          </a:xfrm>
          <a:prstGeom prst="rect">
            <a:avLst/>
          </a:prstGeom>
        </p:spPr>
      </p:pic>
      <p:cxnSp>
        <p:nvCxnSpPr>
          <p:cNvPr id="122" name="Straight Arrow Connector 121">
            <a:extLst>
              <a:ext uri="{FF2B5EF4-FFF2-40B4-BE49-F238E27FC236}">
                <a16:creationId xmlns:a16="http://schemas.microsoft.com/office/drawing/2014/main" id="{35C48158-8FD9-4D38-82F5-4587DA2795EE}"/>
              </a:ext>
            </a:extLst>
          </p:cNvPr>
          <p:cNvCxnSpPr>
            <a:cxnSpLocks/>
          </p:cNvCxnSpPr>
          <p:nvPr/>
        </p:nvCxnSpPr>
        <p:spPr bwMode="auto">
          <a:xfrm flipH="1" flipV="1">
            <a:off x="4243341" y="3291017"/>
            <a:ext cx="3765628" cy="18735"/>
          </a:xfrm>
          <a:prstGeom prst="straightConnector1">
            <a:avLst/>
          </a:prstGeom>
          <a:solidFill>
            <a:schemeClr val="bg1"/>
          </a:solidFill>
          <a:ln w="25400" cap="flat" cmpd="sng" algn="ctr">
            <a:solidFill>
              <a:srgbClr val="FF9966"/>
            </a:solidFill>
            <a:prstDash val="solid"/>
            <a:round/>
            <a:headEnd type="none" w="med" len="med"/>
            <a:tailEnd type="triangle"/>
          </a:ln>
          <a:effectLst/>
        </p:spPr>
      </p:cxnSp>
      <p:sp>
        <p:nvSpPr>
          <p:cNvPr id="123" name="TextBox 122">
            <a:extLst>
              <a:ext uri="{FF2B5EF4-FFF2-40B4-BE49-F238E27FC236}">
                <a16:creationId xmlns:a16="http://schemas.microsoft.com/office/drawing/2014/main" id="{DE6C3E9A-E734-4723-9D5F-7CBA0CD542F8}"/>
              </a:ext>
            </a:extLst>
          </p:cNvPr>
          <p:cNvSpPr txBox="1"/>
          <p:nvPr/>
        </p:nvSpPr>
        <p:spPr>
          <a:xfrm>
            <a:off x="4146535" y="2963896"/>
            <a:ext cx="3135359"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err="1">
                <a:ln>
                  <a:noFill/>
                </a:ln>
                <a:solidFill>
                  <a:srgbClr val="003087">
                    <a:lumMod val="60000"/>
                    <a:lumOff val="40000"/>
                  </a:srgbClr>
                </a:solidFill>
                <a:effectLst/>
                <a:uLnTx/>
                <a:uFillTx/>
                <a:latin typeface="Calibri" panose="020F0502020204030204"/>
                <a:ea typeface="+mn-ea"/>
                <a:cs typeface="+mn-cs"/>
              </a:rPr>
              <a:t>NHSp</a:t>
            </a:r>
            <a:r>
              <a:rPr kumimoji="0" lang="en-US" sz="900" b="0" i="0" u="none" strike="noStrike" kern="0" cap="none" spc="0" normalizeH="0" baseline="0" noProof="0">
                <a:ln>
                  <a:noFill/>
                </a:ln>
                <a:solidFill>
                  <a:srgbClr val="003087">
                    <a:lumMod val="60000"/>
                    <a:lumOff val="40000"/>
                  </a:srgbClr>
                </a:solidFill>
                <a:effectLst/>
                <a:uLnTx/>
                <a:uFillTx/>
                <a:latin typeface="Calibri" panose="020F0502020204030204"/>
                <a:ea typeface="+mn-ea"/>
                <a:cs typeface="+mn-cs"/>
              </a:rPr>
              <a:t> bank staff onboarded via BAU process / interface</a:t>
            </a:r>
            <a:endParaRPr kumimoji="0" lang="en-GB" sz="900" b="0" i="0" u="none" strike="noStrike" kern="0" cap="none" spc="0" normalizeH="0" baseline="0" noProof="0">
              <a:ln>
                <a:noFill/>
              </a:ln>
              <a:solidFill>
                <a:srgbClr val="003087">
                  <a:lumMod val="60000"/>
                  <a:lumOff val="40000"/>
                </a:srgbClr>
              </a:solidFill>
              <a:effectLst/>
              <a:uLnTx/>
              <a:uFillTx/>
              <a:latin typeface="Calibri" panose="020F0502020204030204"/>
              <a:ea typeface="+mn-ea"/>
              <a:cs typeface="+mn-cs"/>
            </a:endParaRPr>
          </a:p>
        </p:txBody>
      </p:sp>
      <p:pic>
        <p:nvPicPr>
          <p:cNvPr id="124" name="Picture 123">
            <a:extLst>
              <a:ext uri="{FF2B5EF4-FFF2-40B4-BE49-F238E27FC236}">
                <a16:creationId xmlns:a16="http://schemas.microsoft.com/office/drawing/2014/main" id="{32DC39FA-1DA1-4D21-AB5E-330BE6F6DC01}"/>
              </a:ext>
            </a:extLst>
          </p:cNvPr>
          <p:cNvPicPr>
            <a:picLocks noChangeAspect="1"/>
          </p:cNvPicPr>
          <p:nvPr/>
        </p:nvPicPr>
        <p:blipFill>
          <a:blip r:embed="rId20"/>
          <a:stretch>
            <a:fillRect/>
          </a:stretch>
        </p:blipFill>
        <p:spPr>
          <a:xfrm>
            <a:off x="2875384" y="3215845"/>
            <a:ext cx="1062289" cy="238908"/>
          </a:xfrm>
          <a:prstGeom prst="rect">
            <a:avLst/>
          </a:prstGeom>
        </p:spPr>
      </p:pic>
      <p:cxnSp>
        <p:nvCxnSpPr>
          <p:cNvPr id="125" name="Connector: Elbow 124">
            <a:extLst>
              <a:ext uri="{FF2B5EF4-FFF2-40B4-BE49-F238E27FC236}">
                <a16:creationId xmlns:a16="http://schemas.microsoft.com/office/drawing/2014/main" id="{343FCED6-EF9E-48E7-8274-9860970C4D9A}"/>
              </a:ext>
            </a:extLst>
          </p:cNvPr>
          <p:cNvCxnSpPr>
            <a:cxnSpLocks/>
            <a:stCxn id="264" idx="1"/>
            <a:endCxn id="117" idx="1"/>
          </p:cNvCxnSpPr>
          <p:nvPr/>
        </p:nvCxnSpPr>
        <p:spPr>
          <a:xfrm rot="10800000" flipV="1">
            <a:off x="2704953" y="1464806"/>
            <a:ext cx="17801" cy="1730351"/>
          </a:xfrm>
          <a:prstGeom prst="bentConnector3">
            <a:avLst>
              <a:gd name="adj1" fmla="val 2019679"/>
            </a:avLst>
          </a:prstGeom>
          <a:solidFill>
            <a:srgbClr val="FFFFFF"/>
          </a:solidFill>
          <a:ln w="25400" cap="flat" cmpd="sng" algn="ctr">
            <a:solidFill>
              <a:schemeClr val="tx2">
                <a:lumMod val="60000"/>
                <a:lumOff val="40000"/>
              </a:schemeClr>
            </a:solidFill>
            <a:prstDash val="solid"/>
            <a:round/>
            <a:headEnd type="none" w="med" len="med"/>
            <a:tailEnd type="triangle"/>
          </a:ln>
          <a:effectLst/>
        </p:spPr>
      </p:cxnSp>
      <p:sp>
        <p:nvSpPr>
          <p:cNvPr id="130" name="TextBox 129">
            <a:extLst>
              <a:ext uri="{FF2B5EF4-FFF2-40B4-BE49-F238E27FC236}">
                <a16:creationId xmlns:a16="http://schemas.microsoft.com/office/drawing/2014/main" id="{514B2971-D3D6-4C54-B5A8-330260A2A8F8}"/>
              </a:ext>
            </a:extLst>
          </p:cNvPr>
          <p:cNvSpPr txBox="1"/>
          <p:nvPr/>
        </p:nvSpPr>
        <p:spPr>
          <a:xfrm>
            <a:off x="1654909" y="1866994"/>
            <a:ext cx="72414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003087">
                    <a:lumMod val="60000"/>
                    <a:lumOff val="40000"/>
                  </a:srgbClr>
                </a:solidFill>
                <a:effectLst/>
                <a:uLnTx/>
                <a:uFillTx/>
                <a:latin typeface="Calibri" panose="020F0502020204030204"/>
                <a:ea typeface="+mn-ea"/>
                <a:cs typeface="+mn-cs"/>
              </a:rPr>
              <a:t>Local Trust bank workers doing CVD work  join </a:t>
            </a:r>
            <a:r>
              <a:rPr kumimoji="0" lang="en-US" sz="900" b="0" i="0" u="none" strike="noStrike" kern="0" cap="none" spc="0" normalizeH="0" baseline="0" noProof="0" err="1">
                <a:ln>
                  <a:noFill/>
                </a:ln>
                <a:solidFill>
                  <a:srgbClr val="003087">
                    <a:lumMod val="60000"/>
                    <a:lumOff val="40000"/>
                  </a:srgbClr>
                </a:solidFill>
                <a:effectLst/>
                <a:uLnTx/>
                <a:uFillTx/>
                <a:latin typeface="Calibri" panose="020F0502020204030204"/>
                <a:ea typeface="+mn-ea"/>
                <a:cs typeface="+mn-cs"/>
              </a:rPr>
              <a:t>NHSp</a:t>
            </a:r>
            <a:r>
              <a:rPr kumimoji="0" lang="en-US" sz="900" b="0" i="0" u="none" strike="noStrike" kern="0" cap="none" spc="0" normalizeH="0" baseline="0" noProof="0">
                <a:ln>
                  <a:noFill/>
                </a:ln>
                <a:solidFill>
                  <a:srgbClr val="003087">
                    <a:lumMod val="60000"/>
                    <a:lumOff val="40000"/>
                  </a:srgbClr>
                </a:solidFill>
                <a:effectLst/>
                <a:uLnTx/>
                <a:uFillTx/>
                <a:latin typeface="Calibri" panose="020F0502020204030204"/>
                <a:ea typeface="+mn-ea"/>
                <a:cs typeface="+mn-cs"/>
              </a:rPr>
              <a:t> bank</a:t>
            </a:r>
            <a:endParaRPr kumimoji="0" lang="en-GB" sz="900" b="0" i="0" u="none" strike="noStrike" kern="0" cap="none" spc="0" normalizeH="0" baseline="0" noProof="0">
              <a:ln>
                <a:noFill/>
              </a:ln>
              <a:solidFill>
                <a:srgbClr val="003087">
                  <a:lumMod val="60000"/>
                  <a:lumOff val="40000"/>
                </a:srgbClr>
              </a:solidFill>
              <a:effectLst/>
              <a:uLnTx/>
              <a:uFillTx/>
              <a:latin typeface="Calibri" panose="020F0502020204030204"/>
              <a:ea typeface="+mn-ea"/>
              <a:cs typeface="+mn-cs"/>
            </a:endParaRPr>
          </a:p>
        </p:txBody>
      </p:sp>
      <p:cxnSp>
        <p:nvCxnSpPr>
          <p:cNvPr id="135" name="Straight Arrow Connector 134">
            <a:extLst>
              <a:ext uri="{FF2B5EF4-FFF2-40B4-BE49-F238E27FC236}">
                <a16:creationId xmlns:a16="http://schemas.microsoft.com/office/drawing/2014/main" id="{B69ED52A-336A-49B6-B75A-045B6537FA28}"/>
              </a:ext>
            </a:extLst>
          </p:cNvPr>
          <p:cNvCxnSpPr>
            <a:cxnSpLocks/>
            <a:stCxn id="484" idx="2"/>
            <a:endCxn id="117" idx="0"/>
          </p:cNvCxnSpPr>
          <p:nvPr/>
        </p:nvCxnSpPr>
        <p:spPr bwMode="auto">
          <a:xfrm flipH="1">
            <a:off x="3406530" y="2728317"/>
            <a:ext cx="5093" cy="169067"/>
          </a:xfrm>
          <a:prstGeom prst="straightConnector1">
            <a:avLst/>
          </a:prstGeom>
          <a:solidFill>
            <a:srgbClr val="FFFFFF"/>
          </a:solidFill>
          <a:ln w="25400" cap="flat" cmpd="sng" algn="ctr">
            <a:solidFill>
              <a:schemeClr val="tx2">
                <a:lumMod val="60000"/>
                <a:lumOff val="40000"/>
              </a:schemeClr>
            </a:solidFill>
            <a:prstDash val="solid"/>
            <a:round/>
            <a:headEnd type="none" w="med" len="med"/>
            <a:tailEnd type="triangle"/>
          </a:ln>
          <a:effectLst/>
        </p:spPr>
      </p:cxnSp>
      <p:sp>
        <p:nvSpPr>
          <p:cNvPr id="138" name="TextBox 137">
            <a:extLst>
              <a:ext uri="{FF2B5EF4-FFF2-40B4-BE49-F238E27FC236}">
                <a16:creationId xmlns:a16="http://schemas.microsoft.com/office/drawing/2014/main" id="{A128F42F-6F6F-47A2-9457-B436C95CC098}"/>
              </a:ext>
            </a:extLst>
          </p:cNvPr>
          <p:cNvSpPr txBox="1"/>
          <p:nvPr/>
        </p:nvSpPr>
        <p:spPr>
          <a:xfrm>
            <a:off x="8215518" y="2894339"/>
            <a:ext cx="14275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Calibri" panose="020F0502020204030204"/>
                <a:ea typeface="+mn-ea"/>
                <a:cs typeface="+mn-cs"/>
              </a:rPr>
              <a:t>Lead Employers are responsible for the roster creation &amp; management for vaccination centres</a:t>
            </a:r>
          </a:p>
        </p:txBody>
      </p:sp>
      <p:sp>
        <p:nvSpPr>
          <p:cNvPr id="139" name="TextBox 138">
            <a:extLst>
              <a:ext uri="{FF2B5EF4-FFF2-40B4-BE49-F238E27FC236}">
                <a16:creationId xmlns:a16="http://schemas.microsoft.com/office/drawing/2014/main" id="{65B41AFA-E020-429C-A2A7-69B77BA7C8CF}"/>
              </a:ext>
            </a:extLst>
          </p:cNvPr>
          <p:cNvSpPr txBox="1"/>
          <p:nvPr/>
        </p:nvSpPr>
        <p:spPr>
          <a:xfrm>
            <a:off x="8557576" y="3745442"/>
            <a:ext cx="1085453"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Calibri" panose="020F0502020204030204"/>
                <a:ea typeface="+mn-ea"/>
                <a:cs typeface="+mn-cs"/>
              </a:rPr>
              <a:t>Lead and Local Trust w</a:t>
            </a:r>
            <a:r>
              <a:rPr kumimoji="0" lang="en-US" sz="900" b="0" i="0" u="none" strike="noStrike" kern="0" cap="none" spc="0" normalizeH="0" baseline="0" noProof="0" err="1">
                <a:ln>
                  <a:noFill/>
                </a:ln>
                <a:solidFill>
                  <a:prstClr val="black"/>
                </a:solidFill>
                <a:effectLst/>
                <a:uLnTx/>
                <a:uFillTx/>
                <a:latin typeface="Calibri" panose="020F0502020204030204"/>
                <a:ea typeface="+mn-ea"/>
                <a:cs typeface="+mn-cs"/>
              </a:rPr>
              <a:t>orkers</a:t>
            </a:r>
            <a:r>
              <a:rPr kumimoji="0" lang="en-US" sz="900" b="0" i="0" u="none" strike="noStrike" kern="0" cap="none" spc="0" normalizeH="0" baseline="0" noProof="0">
                <a:ln>
                  <a:noFill/>
                </a:ln>
                <a:solidFill>
                  <a:prstClr val="black"/>
                </a:solidFill>
                <a:effectLst/>
                <a:uLnTx/>
                <a:uFillTx/>
                <a:latin typeface="Calibri" panose="020F0502020204030204"/>
                <a:ea typeface="+mn-ea"/>
                <a:cs typeface="+mn-cs"/>
              </a:rPr>
              <a:t> use/book CVD duties via Lead Employer app</a:t>
            </a:r>
            <a:endParaRPr kumimoji="0" lang="en-GB" sz="9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5649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3F9F55-02DC-4A72-B0B9-BB98A342DE39}"/>
              </a:ext>
            </a:extLst>
          </p:cNvPr>
          <p:cNvSpPr>
            <a:spLocks noGrp="1"/>
          </p:cNvSpPr>
          <p:nvPr>
            <p:ph type="title"/>
          </p:nvPr>
        </p:nvSpPr>
        <p:spPr>
          <a:xfrm>
            <a:off x="405417" y="175781"/>
            <a:ext cx="9448797" cy="611649"/>
          </a:xfrm>
        </p:spPr>
        <p:txBody>
          <a:bodyPr>
            <a:normAutofit fontScale="90000"/>
          </a:bodyPr>
          <a:lstStyle/>
          <a:p>
            <a:r>
              <a:rPr lang="en-GB" dirty="0"/>
              <a:t>Useful contacts should further support be required </a:t>
            </a:r>
          </a:p>
        </p:txBody>
      </p:sp>
      <p:sp>
        <p:nvSpPr>
          <p:cNvPr id="8" name="Rectangle 7">
            <a:extLst>
              <a:ext uri="{FF2B5EF4-FFF2-40B4-BE49-F238E27FC236}">
                <a16:creationId xmlns:a16="http://schemas.microsoft.com/office/drawing/2014/main" id="{D2380B1B-998C-4320-BC93-B24247E3A4F1}"/>
              </a:ext>
            </a:extLst>
          </p:cNvPr>
          <p:cNvSpPr/>
          <p:nvPr/>
        </p:nvSpPr>
        <p:spPr>
          <a:xfrm>
            <a:off x="405417" y="787430"/>
            <a:ext cx="11295352" cy="1409168"/>
          </a:xfrm>
          <a:prstGeom prst="rect">
            <a:avLst/>
          </a:prstGeom>
        </p:spPr>
        <p:txBody>
          <a:bodyPr wrap="square">
            <a:spAutoFit/>
          </a:bodyPr>
          <a:lstStyle/>
          <a:p>
            <a:pPr>
              <a:lnSpc>
                <a:spcPts val="1800"/>
              </a:lnSpc>
              <a:spcAft>
                <a:spcPts val="1400"/>
              </a:spcAft>
              <a:tabLst>
                <a:tab pos="-97155" algn="l"/>
                <a:tab pos="457200" algn="l"/>
              </a:tabLst>
            </a:pPr>
            <a:r>
              <a:rPr lang="en-GB" sz="1400" dirty="0">
                <a:solidFill>
                  <a:srgbClr val="231F20"/>
                </a:solidFill>
                <a:latin typeface="Arial" panose="020B0604020202020204" pitchFamily="34" charset="0"/>
                <a:ea typeface="Calibri" panose="020F0502020204030204" pitchFamily="34" charset="0"/>
                <a:cs typeface="Times New Roman" panose="02020603050405020304" pitchFamily="18" charset="0"/>
              </a:rPr>
              <a:t>Please note the following Frameworks have been identified as potential additional frameworks and contracts that can be accessed by the Trusts. Should a Trust or Provider identify a requirement for any of the services identified below, please engage your local procurement team facilitate the discussion and develop the necessary contracts. </a:t>
            </a:r>
          </a:p>
          <a:p>
            <a:pPr>
              <a:lnSpc>
                <a:spcPts val="1800"/>
              </a:lnSpc>
              <a:spcAft>
                <a:spcPts val="1400"/>
              </a:spcAft>
              <a:tabLst>
                <a:tab pos="-97155" algn="l"/>
                <a:tab pos="457200" algn="l"/>
              </a:tabLst>
            </a:pPr>
            <a:r>
              <a:rPr lang="en-GB" sz="1400" dirty="0">
                <a:solidFill>
                  <a:srgbClr val="231F20"/>
                </a:solidFill>
                <a:latin typeface="Arial" panose="020B0604020202020204" pitchFamily="34" charset="0"/>
                <a:ea typeface="Calibri" panose="020F0502020204030204" pitchFamily="34" charset="0"/>
                <a:cs typeface="Times New Roman" panose="02020603050405020304" pitchFamily="18" charset="0"/>
              </a:rPr>
              <a:t>The contracts and Frameworks identified below have been all be selected as they enable the authority to directly award to the listed Framework suppliers on existing terms and conditions to minimise the associated procurement timescales. </a:t>
            </a:r>
            <a:endParaRPr lang="en-GB" sz="14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6">
            <a:extLst>
              <a:ext uri="{FF2B5EF4-FFF2-40B4-BE49-F238E27FC236}">
                <a16:creationId xmlns:a16="http://schemas.microsoft.com/office/drawing/2014/main" id="{2346C32C-378B-4C0C-AB15-78F6A19F369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12" name="Table 11">
            <a:extLst>
              <a:ext uri="{FF2B5EF4-FFF2-40B4-BE49-F238E27FC236}">
                <a16:creationId xmlns:a16="http://schemas.microsoft.com/office/drawing/2014/main" id="{D60A9614-BD09-49D2-89A2-29F1A1DADD34}"/>
              </a:ext>
            </a:extLst>
          </p:cNvPr>
          <p:cNvGraphicFramePr>
            <a:graphicFrameLocks noGrp="1"/>
          </p:cNvGraphicFramePr>
          <p:nvPr>
            <p:extLst>
              <p:ext uri="{D42A27DB-BD31-4B8C-83A1-F6EECF244321}">
                <p14:modId xmlns:p14="http://schemas.microsoft.com/office/powerpoint/2010/main" val="3490045707"/>
              </p:ext>
            </p:extLst>
          </p:nvPr>
        </p:nvGraphicFramePr>
        <p:xfrm>
          <a:off x="405416" y="2196598"/>
          <a:ext cx="11490660" cy="4351338"/>
        </p:xfrm>
        <a:graphic>
          <a:graphicData uri="http://schemas.openxmlformats.org/drawingml/2006/table">
            <a:tbl>
              <a:tblPr firstRow="1" firstCol="1" bandRow="1"/>
              <a:tblGrid>
                <a:gridCol w="1266271">
                  <a:extLst>
                    <a:ext uri="{9D8B030D-6E8A-4147-A177-3AD203B41FA5}">
                      <a16:colId xmlns:a16="http://schemas.microsoft.com/office/drawing/2014/main" val="1705433837"/>
                    </a:ext>
                  </a:extLst>
                </a:gridCol>
                <a:gridCol w="1165153">
                  <a:extLst>
                    <a:ext uri="{9D8B030D-6E8A-4147-A177-3AD203B41FA5}">
                      <a16:colId xmlns:a16="http://schemas.microsoft.com/office/drawing/2014/main" val="1004484717"/>
                    </a:ext>
                  </a:extLst>
                </a:gridCol>
                <a:gridCol w="3810302">
                  <a:extLst>
                    <a:ext uri="{9D8B030D-6E8A-4147-A177-3AD203B41FA5}">
                      <a16:colId xmlns:a16="http://schemas.microsoft.com/office/drawing/2014/main" val="735273416"/>
                    </a:ext>
                  </a:extLst>
                </a:gridCol>
                <a:gridCol w="3598875">
                  <a:extLst>
                    <a:ext uri="{9D8B030D-6E8A-4147-A177-3AD203B41FA5}">
                      <a16:colId xmlns:a16="http://schemas.microsoft.com/office/drawing/2014/main" val="2476284237"/>
                    </a:ext>
                  </a:extLst>
                </a:gridCol>
                <a:gridCol w="1650059">
                  <a:extLst>
                    <a:ext uri="{9D8B030D-6E8A-4147-A177-3AD203B41FA5}">
                      <a16:colId xmlns:a16="http://schemas.microsoft.com/office/drawing/2014/main" val="2693729273"/>
                    </a:ext>
                  </a:extLst>
                </a:gridCol>
              </a:tblGrid>
              <a:tr h="395631">
                <a:tc>
                  <a:txBody>
                    <a:bodyPr/>
                    <a:lstStyle/>
                    <a:p>
                      <a:pPr algn="l">
                        <a:lnSpc>
                          <a:spcPct val="107000"/>
                        </a:lnSpc>
                        <a:spcAft>
                          <a:spcPts val="0"/>
                        </a:spcAft>
                      </a:pPr>
                      <a:r>
                        <a:rPr lang="en-GB" sz="900" b="1" dirty="0">
                          <a:solidFill>
                            <a:srgbClr val="FFFFFF"/>
                          </a:solidFill>
                          <a:effectLst/>
                          <a:latin typeface="+mn-lt"/>
                          <a:ea typeface="Calibri" panose="020F0502020204030204" pitchFamily="34" charset="0"/>
                          <a:cs typeface="Times New Roman" panose="02020603050405020304" pitchFamily="18" charset="0"/>
                        </a:rPr>
                        <a:t>Type of Service Potentially Required </a:t>
                      </a:r>
                      <a:endParaRPr lang="en-GB" sz="900" dirty="0">
                        <a:effectLst/>
                        <a:latin typeface="+mn-lt"/>
                        <a:ea typeface="Calibri" panose="020F0502020204030204" pitchFamily="34" charset="0"/>
                        <a:cs typeface="Times New Roman" panose="02020603050405020304" pitchFamily="18" charset="0"/>
                      </a:endParaRPr>
                    </a:p>
                  </a:txBody>
                  <a:tcPr marL="38294" marR="38294"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en-GB" sz="900" b="1" dirty="0">
                          <a:solidFill>
                            <a:srgbClr val="FFFFFF"/>
                          </a:solidFill>
                          <a:effectLst/>
                          <a:latin typeface="+mn-lt"/>
                          <a:ea typeface="Calibri" panose="020F0502020204030204" pitchFamily="34" charset="0"/>
                          <a:cs typeface="Times New Roman" panose="02020603050405020304" pitchFamily="18" charset="0"/>
                        </a:rPr>
                        <a:t>Framework Identified </a:t>
                      </a:r>
                      <a:endParaRPr lang="en-GB" sz="900" dirty="0">
                        <a:effectLst/>
                        <a:latin typeface="+mn-lt"/>
                        <a:ea typeface="Calibri" panose="020F0502020204030204" pitchFamily="34" charset="0"/>
                        <a:cs typeface="Times New Roman" panose="02020603050405020304" pitchFamily="18" charset="0"/>
                      </a:endParaRPr>
                    </a:p>
                  </a:txBody>
                  <a:tcPr marL="38294" marR="38294"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en-GB" sz="900" b="1" dirty="0">
                          <a:solidFill>
                            <a:srgbClr val="FFFFFF"/>
                          </a:solidFill>
                          <a:effectLst/>
                          <a:latin typeface="+mn-lt"/>
                          <a:ea typeface="Calibri" panose="020F0502020204030204" pitchFamily="34" charset="0"/>
                          <a:cs typeface="Times New Roman" panose="02020603050405020304" pitchFamily="18" charset="0"/>
                        </a:rPr>
                        <a:t>What can you buy through this Framework?</a:t>
                      </a:r>
                      <a:endParaRPr lang="en-GB" sz="900" dirty="0">
                        <a:effectLst/>
                        <a:latin typeface="+mn-lt"/>
                        <a:ea typeface="Calibri" panose="020F0502020204030204" pitchFamily="34" charset="0"/>
                        <a:cs typeface="Times New Roman" panose="02020603050405020304" pitchFamily="18" charset="0"/>
                      </a:endParaRPr>
                    </a:p>
                  </a:txBody>
                  <a:tcPr marL="38294" marR="38294"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en-GB" sz="900" b="1">
                          <a:solidFill>
                            <a:srgbClr val="FFFFFF"/>
                          </a:solidFill>
                          <a:effectLst/>
                          <a:latin typeface="+mn-lt"/>
                          <a:ea typeface="Calibri" panose="020F0502020204030204" pitchFamily="34" charset="0"/>
                          <a:cs typeface="Times New Roman" panose="02020603050405020304" pitchFamily="18" charset="0"/>
                        </a:rPr>
                        <a:t>How do I procure something on this Framework?</a:t>
                      </a:r>
                      <a:endParaRPr lang="en-GB" sz="900">
                        <a:effectLst/>
                        <a:latin typeface="+mn-lt"/>
                        <a:ea typeface="Calibri" panose="020F0502020204030204" pitchFamily="34" charset="0"/>
                        <a:cs typeface="Times New Roman" panose="02020603050405020304" pitchFamily="18" charset="0"/>
                      </a:endParaRPr>
                    </a:p>
                  </a:txBody>
                  <a:tcPr marL="38294" marR="38294"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en-GB" sz="900" b="1">
                          <a:solidFill>
                            <a:srgbClr val="FFFFFF"/>
                          </a:solidFill>
                          <a:effectLst/>
                          <a:latin typeface="+mn-lt"/>
                          <a:ea typeface="Calibri" panose="020F0502020204030204" pitchFamily="34" charset="0"/>
                          <a:cs typeface="Times New Roman" panose="02020603050405020304" pitchFamily="18" charset="0"/>
                        </a:rPr>
                        <a:t>Contact Details </a:t>
                      </a:r>
                      <a:endParaRPr lang="en-GB" sz="900">
                        <a:effectLst/>
                        <a:latin typeface="+mn-lt"/>
                        <a:ea typeface="Calibri" panose="020F0502020204030204" pitchFamily="34" charset="0"/>
                        <a:cs typeface="Times New Roman" panose="02020603050405020304" pitchFamily="18" charset="0"/>
                      </a:endParaRPr>
                    </a:p>
                  </a:txBody>
                  <a:tcPr marL="38294" marR="38294"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2408419761"/>
                  </a:ext>
                </a:extLst>
              </a:tr>
              <a:tr h="3955707">
                <a:tc>
                  <a:txBody>
                    <a:bodyPr/>
                    <a:lstStyle/>
                    <a:p>
                      <a:pPr algn="l">
                        <a:lnSpc>
                          <a:spcPct val="107000"/>
                        </a:lnSpc>
                        <a:spcAft>
                          <a:spcPts val="0"/>
                        </a:spcAft>
                      </a:pPr>
                      <a:r>
                        <a:rPr lang="en-GB" sz="800" b="1" dirty="0">
                          <a:solidFill>
                            <a:srgbClr val="000000"/>
                          </a:solidFill>
                          <a:effectLst/>
                          <a:latin typeface="+mn-lt"/>
                          <a:ea typeface="Calibri" panose="020F0502020204030204" pitchFamily="34" charset="0"/>
                          <a:cs typeface="Times New Roman" panose="02020603050405020304" pitchFamily="18" charset="0"/>
                        </a:rPr>
                        <a:t>Occupational Health Services (to support inoculation in relation to Hep A, Hep B and TB testing)</a:t>
                      </a:r>
                      <a:endParaRPr lang="en-GB" sz="800" dirty="0">
                        <a:effectLst/>
                        <a:latin typeface="+mn-lt"/>
                        <a:ea typeface="Calibri" panose="020F0502020204030204" pitchFamily="34" charset="0"/>
                        <a:cs typeface="Times New Roman" panose="02020603050405020304" pitchFamily="18" charset="0"/>
                      </a:endParaRPr>
                    </a:p>
                  </a:txBody>
                  <a:tcPr marL="38294" marR="3829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CCS Framework RM3795 Occupational Health Employee Assistance Programmes and Eye Care- Lot 2</a:t>
                      </a:r>
                      <a:endParaRPr lang="en-GB" sz="800" dirty="0">
                        <a:effectLst/>
                        <a:latin typeface="+mn-lt"/>
                        <a:ea typeface="Calibri" panose="020F0502020204030204" pitchFamily="34" charset="0"/>
                        <a:cs typeface="Times New Roman" panose="02020603050405020304" pitchFamily="18" charset="0"/>
                      </a:endParaRPr>
                    </a:p>
                  </a:txBody>
                  <a:tcPr marL="38294" marR="3829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l">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 </a:t>
                      </a:r>
                      <a:r>
                        <a:rPr lang="en-GB" sz="800" b="1" dirty="0">
                          <a:solidFill>
                            <a:srgbClr val="000000"/>
                          </a:solidFill>
                          <a:effectLst/>
                          <a:latin typeface="+mn-lt"/>
                          <a:ea typeface="Calibri" panose="020F0502020204030204" pitchFamily="34" charset="0"/>
                          <a:cs typeface="Times New Roman" panose="02020603050405020304" pitchFamily="18" charset="0"/>
                        </a:rPr>
                        <a:t>What you can buy through this framework </a:t>
                      </a:r>
                      <a:endParaRPr lang="en-GB" sz="800" dirty="0">
                        <a:solidFill>
                          <a:srgbClr val="000000"/>
                        </a:solidFill>
                        <a:effectLst/>
                        <a:latin typeface="+mn-lt"/>
                        <a:ea typeface="Calibri" panose="020F0502020204030204" pitchFamily="34" charset="0"/>
                        <a:cs typeface="Times New Roman" panose="02020603050405020304" pitchFamily="18" charset="0"/>
                      </a:endParaRPr>
                    </a:p>
                    <a:p>
                      <a:pPr algn="l">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This agreement covers the provision of Occupational Health Services, Employee Assistance Programmes and Eye Care Services: </a:t>
                      </a:r>
                    </a:p>
                    <a:p>
                      <a:pPr algn="l">
                        <a:spcAft>
                          <a:spcPts val="245"/>
                        </a:spcAft>
                      </a:pPr>
                      <a:r>
                        <a:rPr lang="en-GB" sz="800" dirty="0">
                          <a:solidFill>
                            <a:srgbClr val="000000"/>
                          </a:solidFill>
                          <a:effectLst/>
                          <a:latin typeface="+mn-lt"/>
                          <a:ea typeface="Calibri" panose="020F0502020204030204" pitchFamily="34" charset="0"/>
                          <a:cs typeface="Times New Roman" panose="02020603050405020304" pitchFamily="18" charset="0"/>
                        </a:rPr>
                        <a:t>● Occupational Health Services include attendance management advice and assessments, health education, ill-health retirement and workplace assessments </a:t>
                      </a:r>
                    </a:p>
                    <a:p>
                      <a:pPr algn="l">
                        <a:spcAft>
                          <a:spcPts val="245"/>
                        </a:spcAft>
                      </a:pPr>
                      <a:r>
                        <a:rPr lang="en-GB" sz="800" dirty="0">
                          <a:solidFill>
                            <a:srgbClr val="000000"/>
                          </a:solidFill>
                          <a:effectLst/>
                          <a:latin typeface="+mn-lt"/>
                          <a:ea typeface="Calibri" panose="020F0502020204030204" pitchFamily="34" charset="0"/>
                          <a:cs typeface="Times New Roman" panose="02020603050405020304" pitchFamily="18" charset="0"/>
                        </a:rPr>
                        <a:t>● Employee Assistance Programmes include coaching and counselling services, bullying and harassment support, and health and wellbeing promotion </a:t>
                      </a:r>
                    </a:p>
                    <a:p>
                      <a:pPr algn="l">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 Eye Care Services include mobile services </a:t>
                      </a:r>
                    </a:p>
                    <a:p>
                      <a:pPr algn="l">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Further information can be found here: </a:t>
                      </a:r>
                    </a:p>
                    <a:p>
                      <a:pPr algn="l">
                        <a:spcAft>
                          <a:spcPts val="0"/>
                        </a:spcAft>
                      </a:pPr>
                      <a:r>
                        <a:rPr lang="en-GB" sz="800" u="sng" dirty="0">
                          <a:solidFill>
                            <a:srgbClr val="000000"/>
                          </a:solidFill>
                          <a:effectLst/>
                          <a:latin typeface="+mn-lt"/>
                          <a:ea typeface="Calibri" panose="020F0502020204030204" pitchFamily="34" charset="0"/>
                          <a:cs typeface="Times New Roman" panose="02020603050405020304" pitchFamily="18" charset="0"/>
                          <a:hlinkClick r:id="rId2"/>
                        </a:rPr>
                        <a:t>https://www.crowncommercial.gov.uk/agreements/RM3795</a:t>
                      </a:r>
                      <a:endParaRPr lang="en-GB" sz="800" dirty="0">
                        <a:solidFill>
                          <a:srgbClr val="000000"/>
                        </a:solidFill>
                        <a:effectLst/>
                        <a:latin typeface="+mn-lt"/>
                        <a:ea typeface="Calibri" panose="020F0502020204030204" pitchFamily="34" charset="0"/>
                        <a:cs typeface="Times New Roman" panose="02020603050405020304" pitchFamily="18" charset="0"/>
                      </a:endParaRPr>
                    </a:p>
                    <a:p>
                      <a:pPr algn="l">
                        <a:spcAft>
                          <a:spcPts val="0"/>
                        </a:spcAft>
                      </a:pPr>
                      <a:r>
                        <a:rPr lang="en-GB" sz="800" b="1" dirty="0">
                          <a:solidFill>
                            <a:srgbClr val="000000"/>
                          </a:solidFill>
                          <a:effectLst/>
                          <a:latin typeface="+mn-lt"/>
                          <a:ea typeface="Calibri" panose="020F0502020204030204" pitchFamily="34" charset="0"/>
                          <a:cs typeface="Times New Roman" panose="02020603050405020304" pitchFamily="18" charset="0"/>
                        </a:rPr>
                        <a:t>Who can use this framework </a:t>
                      </a:r>
                      <a:endParaRPr lang="en-GB" sz="800" dirty="0">
                        <a:solidFill>
                          <a:srgbClr val="000000"/>
                        </a:solidFill>
                        <a:effectLst/>
                        <a:latin typeface="+mn-lt"/>
                        <a:ea typeface="Calibri" panose="020F0502020204030204" pitchFamily="34" charset="0"/>
                        <a:cs typeface="Times New Roman" panose="02020603050405020304" pitchFamily="18" charset="0"/>
                      </a:endParaRPr>
                    </a:p>
                    <a:p>
                      <a:pPr algn="l">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All public and third sector and government organisations can use this agreement. </a:t>
                      </a:r>
                    </a:p>
                    <a:p>
                      <a:pPr algn="l">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 </a:t>
                      </a:r>
                    </a:p>
                    <a:p>
                      <a:pPr algn="l">
                        <a:spcAft>
                          <a:spcPts val="0"/>
                        </a:spcAft>
                      </a:pPr>
                      <a:r>
                        <a:rPr lang="en-GB" sz="800" b="1" dirty="0">
                          <a:solidFill>
                            <a:srgbClr val="000000"/>
                          </a:solidFill>
                          <a:effectLst/>
                          <a:latin typeface="+mn-lt"/>
                          <a:ea typeface="Calibri" panose="020F0502020204030204" pitchFamily="34" charset="0"/>
                          <a:cs typeface="Times New Roman" panose="02020603050405020304" pitchFamily="18" charset="0"/>
                        </a:rPr>
                        <a:t>Lot 2 has been identified as the area where the services may be required. A list of the services is below: </a:t>
                      </a:r>
                      <a:endParaRPr lang="en-GB" sz="800" dirty="0">
                        <a:solidFill>
                          <a:srgbClr val="000000"/>
                        </a:solidFill>
                        <a:effectLst/>
                        <a:latin typeface="+mn-lt"/>
                        <a:ea typeface="Calibri" panose="020F0502020204030204" pitchFamily="34" charset="0"/>
                        <a:cs typeface="Times New Roman" panose="02020603050405020304" pitchFamily="18" charset="0"/>
                      </a:endParaRPr>
                    </a:p>
                    <a:p>
                      <a:pPr algn="l">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Lot 2: Occupational Health Services: </a:t>
                      </a:r>
                    </a:p>
                    <a:p>
                      <a:pPr algn="l">
                        <a:spcAft>
                          <a:spcPts val="380"/>
                        </a:spcAft>
                      </a:pPr>
                      <a:r>
                        <a:rPr lang="en-GB" sz="800" dirty="0">
                          <a:solidFill>
                            <a:srgbClr val="000000"/>
                          </a:solidFill>
                          <a:effectLst/>
                          <a:latin typeface="+mn-lt"/>
                          <a:ea typeface="Calibri" panose="020F0502020204030204" pitchFamily="34" charset="0"/>
                          <a:cs typeface="Times New Roman" panose="02020603050405020304" pitchFamily="18" charset="0"/>
                        </a:rPr>
                        <a:t>● Telephone Support Services and Online Portal </a:t>
                      </a:r>
                    </a:p>
                    <a:p>
                      <a:pPr algn="l">
                        <a:spcAft>
                          <a:spcPts val="380"/>
                        </a:spcAft>
                      </a:pPr>
                      <a:r>
                        <a:rPr lang="en-GB" sz="800" dirty="0">
                          <a:solidFill>
                            <a:srgbClr val="000000"/>
                          </a:solidFill>
                          <a:effectLst/>
                          <a:latin typeface="+mn-lt"/>
                          <a:ea typeface="Calibri" panose="020F0502020204030204" pitchFamily="34" charset="0"/>
                          <a:cs typeface="Times New Roman" panose="02020603050405020304" pitchFamily="18" charset="0"/>
                        </a:rPr>
                        <a:t>● Attendance Management Advice and Assessments </a:t>
                      </a:r>
                    </a:p>
                    <a:p>
                      <a:pPr algn="l">
                        <a:spcAft>
                          <a:spcPts val="380"/>
                        </a:spcAft>
                      </a:pPr>
                      <a:r>
                        <a:rPr lang="en-GB" sz="800" dirty="0">
                          <a:solidFill>
                            <a:srgbClr val="000000"/>
                          </a:solidFill>
                          <a:effectLst/>
                          <a:latin typeface="+mn-lt"/>
                          <a:ea typeface="Calibri" panose="020F0502020204030204" pitchFamily="34" charset="0"/>
                          <a:cs typeface="Times New Roman" panose="02020603050405020304" pitchFamily="18" charset="0"/>
                        </a:rPr>
                        <a:t>● Ill-Health Retirement </a:t>
                      </a:r>
                    </a:p>
                    <a:p>
                      <a:pPr algn="l">
                        <a:spcAft>
                          <a:spcPts val="380"/>
                        </a:spcAft>
                      </a:pPr>
                      <a:r>
                        <a:rPr lang="en-GB" sz="800" dirty="0">
                          <a:solidFill>
                            <a:srgbClr val="000000"/>
                          </a:solidFill>
                          <a:effectLst/>
                          <a:latin typeface="+mn-lt"/>
                          <a:ea typeface="Calibri" panose="020F0502020204030204" pitchFamily="34" charset="0"/>
                          <a:cs typeface="Times New Roman" panose="02020603050405020304" pitchFamily="18" charset="0"/>
                        </a:rPr>
                        <a:t>● Pre-Appointment and Pre-Enrolment Checks </a:t>
                      </a:r>
                    </a:p>
                    <a:p>
                      <a:pPr algn="l">
                        <a:spcAft>
                          <a:spcPts val="380"/>
                        </a:spcAft>
                      </a:pPr>
                      <a:r>
                        <a:rPr lang="en-GB" sz="800" dirty="0">
                          <a:solidFill>
                            <a:srgbClr val="000000"/>
                          </a:solidFill>
                          <a:effectLst/>
                          <a:latin typeface="+mn-lt"/>
                          <a:ea typeface="Calibri" panose="020F0502020204030204" pitchFamily="34" charset="0"/>
                          <a:cs typeface="Times New Roman" panose="02020603050405020304" pitchFamily="18" charset="0"/>
                        </a:rPr>
                        <a:t>● Health Education and Consultancy </a:t>
                      </a:r>
                    </a:p>
                    <a:p>
                      <a:pPr algn="l">
                        <a:spcAft>
                          <a:spcPts val="380"/>
                        </a:spcAft>
                      </a:pPr>
                      <a:r>
                        <a:rPr lang="en-GB" sz="800" dirty="0">
                          <a:solidFill>
                            <a:srgbClr val="000000"/>
                          </a:solidFill>
                          <a:effectLst/>
                          <a:latin typeface="+mn-lt"/>
                          <a:ea typeface="Calibri" panose="020F0502020204030204" pitchFamily="34" charset="0"/>
                          <a:cs typeface="Times New Roman" panose="02020603050405020304" pitchFamily="18" charset="0"/>
                        </a:rPr>
                        <a:t>● Fitness for Task and Safety Critical Work Services </a:t>
                      </a:r>
                    </a:p>
                    <a:p>
                      <a:pPr algn="l">
                        <a:spcAft>
                          <a:spcPts val="380"/>
                        </a:spcAft>
                      </a:pPr>
                      <a:r>
                        <a:rPr lang="en-GB" sz="800" dirty="0">
                          <a:solidFill>
                            <a:srgbClr val="000000"/>
                          </a:solidFill>
                          <a:effectLst/>
                          <a:latin typeface="+mn-lt"/>
                          <a:ea typeface="Calibri" panose="020F0502020204030204" pitchFamily="34" charset="0"/>
                          <a:cs typeface="Times New Roman" panose="02020603050405020304" pitchFamily="18" charset="0"/>
                        </a:rPr>
                        <a:t>● Treatments (vaccinations, medications and blood tests) </a:t>
                      </a:r>
                    </a:p>
                    <a:p>
                      <a:pPr algn="l">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 Workplace Assessments and Adjustments </a:t>
                      </a:r>
                    </a:p>
                    <a:p>
                      <a:pPr algn="l">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 </a:t>
                      </a:r>
                    </a:p>
                    <a:p>
                      <a:pPr algn="l">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Specific Vaccine Services can be found in Annex A. </a:t>
                      </a:r>
                    </a:p>
                    <a:p>
                      <a:pPr algn="l">
                        <a:lnSpc>
                          <a:spcPct val="107000"/>
                        </a:lnSpc>
                        <a:spcAft>
                          <a:spcPts val="0"/>
                        </a:spcAft>
                      </a:pPr>
                      <a:r>
                        <a:rPr lang="en-GB" sz="800" dirty="0">
                          <a:effectLst/>
                          <a:latin typeface="+mn-lt"/>
                          <a:ea typeface="Calibri" panose="020F0502020204030204" pitchFamily="34" charset="0"/>
                          <a:cs typeface="Times New Roman" panose="02020603050405020304" pitchFamily="18" charset="0"/>
                        </a:rPr>
                        <a:t> </a:t>
                      </a:r>
                    </a:p>
                  </a:txBody>
                  <a:tcPr marL="38294" marR="3829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l">
                        <a:spcAft>
                          <a:spcPts val="0"/>
                        </a:spcAft>
                      </a:pPr>
                      <a:r>
                        <a:rPr lang="en-GB" sz="800" b="1" dirty="0">
                          <a:solidFill>
                            <a:srgbClr val="000000"/>
                          </a:solidFill>
                          <a:effectLst/>
                          <a:latin typeface="+mn-lt"/>
                          <a:ea typeface="Calibri" panose="020F0502020204030204" pitchFamily="34" charset="0"/>
                          <a:cs typeface="Times New Roman" panose="02020603050405020304" pitchFamily="18" charset="0"/>
                        </a:rPr>
                        <a:t>1. Direct award </a:t>
                      </a:r>
                      <a:endParaRPr lang="en-GB" sz="800" dirty="0">
                        <a:solidFill>
                          <a:srgbClr val="000000"/>
                        </a:solidFill>
                        <a:effectLst/>
                        <a:latin typeface="+mn-lt"/>
                        <a:ea typeface="Calibri" panose="020F0502020204030204" pitchFamily="34" charset="0"/>
                        <a:cs typeface="Times New Roman" panose="02020603050405020304" pitchFamily="18" charset="0"/>
                      </a:endParaRPr>
                    </a:p>
                    <a:p>
                      <a:pPr algn="l">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You can only use this option if you can determine that: </a:t>
                      </a:r>
                    </a:p>
                    <a:p>
                      <a:pPr algn="l">
                        <a:spcAft>
                          <a:spcPts val="425"/>
                        </a:spcAft>
                      </a:pPr>
                      <a:r>
                        <a:rPr lang="en-GB" sz="800" dirty="0">
                          <a:solidFill>
                            <a:srgbClr val="000000"/>
                          </a:solidFill>
                          <a:effectLst/>
                          <a:latin typeface="+mn-lt"/>
                          <a:ea typeface="Calibri" panose="020F0502020204030204" pitchFamily="34" charset="0"/>
                          <a:cs typeface="Times New Roman" panose="02020603050405020304" pitchFamily="18" charset="0"/>
                        </a:rPr>
                        <a:t>● your service requirement can only be met by one supplier </a:t>
                      </a:r>
                    </a:p>
                    <a:p>
                      <a:pPr algn="l">
                        <a:spcAft>
                          <a:spcPts val="425"/>
                        </a:spcAft>
                      </a:pPr>
                      <a:r>
                        <a:rPr lang="en-GB" sz="800" dirty="0">
                          <a:solidFill>
                            <a:srgbClr val="000000"/>
                          </a:solidFill>
                          <a:effectLst/>
                          <a:latin typeface="+mn-lt"/>
                          <a:ea typeface="Calibri" panose="020F0502020204030204" pitchFamily="34" charset="0"/>
                          <a:cs typeface="Times New Roman" panose="02020603050405020304" pitchFamily="18" charset="0"/>
                        </a:rPr>
                        <a:t>● the supplier provides the most economically advantageous solution for your requirement and, </a:t>
                      </a:r>
                    </a:p>
                    <a:p>
                      <a:pPr algn="l">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 the call-off terms do not need amending </a:t>
                      </a:r>
                    </a:p>
                    <a:p>
                      <a:pPr algn="l">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 </a:t>
                      </a:r>
                    </a:p>
                    <a:p>
                      <a:pPr algn="l">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All rates have been competed as part of this Framework. </a:t>
                      </a:r>
                    </a:p>
                    <a:p>
                      <a:pPr algn="l">
                        <a:spcAft>
                          <a:spcPts val="0"/>
                        </a:spcAft>
                      </a:pPr>
                      <a:endParaRPr lang="en-GB" sz="800" dirty="0">
                        <a:solidFill>
                          <a:srgbClr val="000000"/>
                        </a:solidFill>
                        <a:effectLst/>
                        <a:latin typeface="+mn-lt"/>
                        <a:ea typeface="Calibri" panose="020F0502020204030204" pitchFamily="34" charset="0"/>
                        <a:cs typeface="Times New Roman" panose="02020603050405020304" pitchFamily="18" charset="0"/>
                      </a:endParaRPr>
                    </a:p>
                    <a:p>
                      <a:pPr algn="l">
                        <a:spcAft>
                          <a:spcPts val="0"/>
                        </a:spcAft>
                      </a:pPr>
                      <a:endParaRPr lang="en-GB" sz="800" dirty="0">
                        <a:solidFill>
                          <a:srgbClr val="000000"/>
                        </a:solidFill>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800" dirty="0">
                          <a:effectLst/>
                          <a:latin typeface="+mn-lt"/>
                          <a:ea typeface="Calibri" panose="020F0502020204030204" pitchFamily="34" charset="0"/>
                          <a:cs typeface="Times New Roman" panose="02020603050405020304" pitchFamily="18" charset="0"/>
                        </a:rPr>
                        <a:t> </a:t>
                      </a:r>
                    </a:p>
                    <a:p>
                      <a:pPr algn="l">
                        <a:lnSpc>
                          <a:spcPct val="107000"/>
                        </a:lnSpc>
                        <a:spcAft>
                          <a:spcPts val="0"/>
                        </a:spcAft>
                      </a:pPr>
                      <a:r>
                        <a:rPr lang="en-GB" sz="800" dirty="0">
                          <a:effectLst/>
                          <a:latin typeface="+mn-lt"/>
                          <a:ea typeface="Calibri" panose="020F0502020204030204" pitchFamily="34" charset="0"/>
                          <a:cs typeface="Times New Roman" panose="02020603050405020304" pitchFamily="18" charset="0"/>
                        </a:rPr>
                        <a:t> </a:t>
                      </a:r>
                    </a:p>
                  </a:txBody>
                  <a:tcPr marL="38294" marR="3829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Email:</a:t>
                      </a:r>
                      <a:endParaRPr lang="en-GB" sz="8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info@crowncommercial.gov.uk </a:t>
                      </a:r>
                      <a:endParaRPr lang="en-GB" sz="8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Telephone:</a:t>
                      </a:r>
                      <a:endParaRPr lang="en-GB" sz="8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800" dirty="0">
                          <a:solidFill>
                            <a:srgbClr val="000000"/>
                          </a:solidFill>
                          <a:effectLst/>
                          <a:latin typeface="+mn-lt"/>
                          <a:ea typeface="Calibri" panose="020F0502020204030204" pitchFamily="34" charset="0"/>
                          <a:cs typeface="Times New Roman" panose="02020603050405020304" pitchFamily="18" charset="0"/>
                        </a:rPr>
                        <a:t>0345 410 2222</a:t>
                      </a:r>
                      <a:endParaRPr lang="en-GB" sz="800" dirty="0">
                        <a:effectLst/>
                        <a:latin typeface="+mn-lt"/>
                        <a:ea typeface="Calibri" panose="020F0502020204030204" pitchFamily="34" charset="0"/>
                        <a:cs typeface="Times New Roman" panose="02020603050405020304" pitchFamily="18" charset="0"/>
                      </a:endParaRPr>
                    </a:p>
                    <a:p>
                      <a:pPr algn="l">
                        <a:lnSpc>
                          <a:spcPct val="107000"/>
                        </a:lnSpc>
                        <a:spcAft>
                          <a:spcPts val="0"/>
                        </a:spcAft>
                      </a:pPr>
                      <a:r>
                        <a:rPr lang="en-GB" sz="800" dirty="0">
                          <a:effectLst/>
                          <a:latin typeface="+mn-lt"/>
                          <a:ea typeface="Calibri" panose="020F0502020204030204" pitchFamily="34" charset="0"/>
                          <a:cs typeface="Times New Roman" panose="02020603050405020304" pitchFamily="18" charset="0"/>
                        </a:rPr>
                        <a:t> </a:t>
                      </a:r>
                    </a:p>
                    <a:p>
                      <a:pPr algn="l">
                        <a:lnSpc>
                          <a:spcPct val="107000"/>
                        </a:lnSpc>
                        <a:spcAft>
                          <a:spcPts val="0"/>
                        </a:spcAft>
                      </a:pPr>
                      <a:r>
                        <a:rPr lang="en-GB" sz="800" dirty="0">
                          <a:effectLst/>
                          <a:latin typeface="+mn-lt"/>
                          <a:ea typeface="Calibri" panose="020F0502020204030204" pitchFamily="34" charset="0"/>
                          <a:cs typeface="Times New Roman" panose="02020603050405020304" pitchFamily="18" charset="0"/>
                        </a:rPr>
                        <a:t> </a:t>
                      </a:r>
                    </a:p>
                  </a:txBody>
                  <a:tcPr marL="38294" marR="38294"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4254063065"/>
                  </a:ext>
                </a:extLst>
              </a:tr>
            </a:tbl>
          </a:graphicData>
        </a:graphic>
      </p:graphicFrame>
      <p:pic>
        <p:nvPicPr>
          <p:cNvPr id="15" name="Picture 1">
            <a:extLst>
              <a:ext uri="{FF2B5EF4-FFF2-40B4-BE49-F238E27FC236}">
                <a16:creationId xmlns:a16="http://schemas.microsoft.com/office/drawing/2014/main" id="{902AE1E1-58F0-4580-B696-4CE9CFB06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3725" y="3836484"/>
            <a:ext cx="936625"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493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1CB7E4D-F8CA-4496-8EF2-A04A73D1B2BE}"/>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Table 5">
            <a:extLst>
              <a:ext uri="{FF2B5EF4-FFF2-40B4-BE49-F238E27FC236}">
                <a16:creationId xmlns:a16="http://schemas.microsoft.com/office/drawing/2014/main" id="{C71377A7-6E29-457E-A3FB-29FBCA72546A}"/>
              </a:ext>
            </a:extLst>
          </p:cNvPr>
          <p:cNvGraphicFramePr>
            <a:graphicFrameLocks noGrp="1"/>
          </p:cNvGraphicFramePr>
          <p:nvPr>
            <p:extLst>
              <p:ext uri="{D42A27DB-BD31-4B8C-83A1-F6EECF244321}">
                <p14:modId xmlns:p14="http://schemas.microsoft.com/office/powerpoint/2010/main" val="2160526915"/>
              </p:ext>
            </p:extLst>
          </p:nvPr>
        </p:nvGraphicFramePr>
        <p:xfrm>
          <a:off x="270029" y="813571"/>
          <a:ext cx="11490660" cy="4351338"/>
        </p:xfrm>
        <a:graphic>
          <a:graphicData uri="http://schemas.openxmlformats.org/drawingml/2006/table">
            <a:tbl>
              <a:tblPr firstRow="1" firstCol="1" bandRow="1"/>
              <a:tblGrid>
                <a:gridCol w="1266271">
                  <a:extLst>
                    <a:ext uri="{9D8B030D-6E8A-4147-A177-3AD203B41FA5}">
                      <a16:colId xmlns:a16="http://schemas.microsoft.com/office/drawing/2014/main" val="3152415437"/>
                    </a:ext>
                  </a:extLst>
                </a:gridCol>
                <a:gridCol w="1165153">
                  <a:extLst>
                    <a:ext uri="{9D8B030D-6E8A-4147-A177-3AD203B41FA5}">
                      <a16:colId xmlns:a16="http://schemas.microsoft.com/office/drawing/2014/main" val="1111593915"/>
                    </a:ext>
                  </a:extLst>
                </a:gridCol>
                <a:gridCol w="3810302">
                  <a:extLst>
                    <a:ext uri="{9D8B030D-6E8A-4147-A177-3AD203B41FA5}">
                      <a16:colId xmlns:a16="http://schemas.microsoft.com/office/drawing/2014/main" val="3753716233"/>
                    </a:ext>
                  </a:extLst>
                </a:gridCol>
                <a:gridCol w="3598875">
                  <a:extLst>
                    <a:ext uri="{9D8B030D-6E8A-4147-A177-3AD203B41FA5}">
                      <a16:colId xmlns:a16="http://schemas.microsoft.com/office/drawing/2014/main" val="2485942329"/>
                    </a:ext>
                  </a:extLst>
                </a:gridCol>
                <a:gridCol w="1650059">
                  <a:extLst>
                    <a:ext uri="{9D8B030D-6E8A-4147-A177-3AD203B41FA5}">
                      <a16:colId xmlns:a16="http://schemas.microsoft.com/office/drawing/2014/main" val="96861768"/>
                    </a:ext>
                  </a:extLst>
                </a:gridCol>
              </a:tblGrid>
              <a:tr h="395631">
                <a:tc>
                  <a:txBody>
                    <a:bodyPr/>
                    <a:lstStyle/>
                    <a:p>
                      <a:pPr algn="l">
                        <a:lnSpc>
                          <a:spcPct val="107000"/>
                        </a:lnSpc>
                        <a:spcAft>
                          <a:spcPts val="0"/>
                        </a:spcAft>
                      </a:pPr>
                      <a:r>
                        <a:rPr lang="en-GB" sz="900" b="1" dirty="0">
                          <a:solidFill>
                            <a:srgbClr val="FFFFFF"/>
                          </a:solidFill>
                          <a:effectLst/>
                          <a:latin typeface="+mn-lt"/>
                          <a:ea typeface="Calibri" panose="020F0502020204030204" pitchFamily="34" charset="0"/>
                          <a:cs typeface="Times New Roman" panose="02020603050405020304" pitchFamily="18" charset="0"/>
                        </a:rPr>
                        <a:t>Type of Service Potentially Required </a:t>
                      </a:r>
                      <a:endParaRPr lang="en-GB" sz="900" dirty="0">
                        <a:effectLst/>
                        <a:latin typeface="+mn-lt"/>
                        <a:ea typeface="Calibri" panose="020F0502020204030204" pitchFamily="34" charset="0"/>
                        <a:cs typeface="Times New Roman" panose="02020603050405020304" pitchFamily="18" charset="0"/>
                      </a:endParaRPr>
                    </a:p>
                  </a:txBody>
                  <a:tcPr marL="38294" marR="38294" marT="0" marB="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en-GB" sz="900" b="1" dirty="0">
                          <a:solidFill>
                            <a:srgbClr val="FFFFFF"/>
                          </a:solidFill>
                          <a:effectLst/>
                          <a:latin typeface="+mn-lt"/>
                          <a:ea typeface="Calibri" panose="020F0502020204030204" pitchFamily="34" charset="0"/>
                          <a:cs typeface="Times New Roman" panose="02020603050405020304" pitchFamily="18" charset="0"/>
                        </a:rPr>
                        <a:t>Framework Identified </a:t>
                      </a:r>
                      <a:endParaRPr lang="en-GB" sz="900" dirty="0">
                        <a:effectLst/>
                        <a:latin typeface="+mn-lt"/>
                        <a:ea typeface="Calibri" panose="020F0502020204030204" pitchFamily="34" charset="0"/>
                        <a:cs typeface="Times New Roman" panose="02020603050405020304" pitchFamily="18" charset="0"/>
                      </a:endParaRPr>
                    </a:p>
                  </a:txBody>
                  <a:tcPr marL="38294" marR="38294"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en-GB" sz="900" b="1" dirty="0">
                          <a:solidFill>
                            <a:srgbClr val="FFFFFF"/>
                          </a:solidFill>
                          <a:effectLst/>
                          <a:latin typeface="+mn-lt"/>
                          <a:ea typeface="Calibri" panose="020F0502020204030204" pitchFamily="34" charset="0"/>
                          <a:cs typeface="Times New Roman" panose="02020603050405020304" pitchFamily="18" charset="0"/>
                        </a:rPr>
                        <a:t>What can you buy through this Framework?</a:t>
                      </a:r>
                      <a:endParaRPr lang="en-GB" sz="900" dirty="0">
                        <a:effectLst/>
                        <a:latin typeface="+mn-lt"/>
                        <a:ea typeface="Calibri" panose="020F0502020204030204" pitchFamily="34" charset="0"/>
                        <a:cs typeface="Times New Roman" panose="02020603050405020304" pitchFamily="18" charset="0"/>
                      </a:endParaRPr>
                    </a:p>
                  </a:txBody>
                  <a:tcPr marL="38294" marR="38294"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en-GB" sz="900" b="1">
                          <a:solidFill>
                            <a:srgbClr val="FFFFFF"/>
                          </a:solidFill>
                          <a:effectLst/>
                          <a:latin typeface="+mn-lt"/>
                          <a:ea typeface="Calibri" panose="020F0502020204030204" pitchFamily="34" charset="0"/>
                          <a:cs typeface="Times New Roman" panose="02020603050405020304" pitchFamily="18" charset="0"/>
                        </a:rPr>
                        <a:t>How do I procure something on this Framework?</a:t>
                      </a:r>
                      <a:endParaRPr lang="en-GB" sz="900">
                        <a:effectLst/>
                        <a:latin typeface="+mn-lt"/>
                        <a:ea typeface="Calibri" panose="020F0502020204030204" pitchFamily="34" charset="0"/>
                        <a:cs typeface="Times New Roman" panose="02020603050405020304" pitchFamily="18" charset="0"/>
                      </a:endParaRPr>
                    </a:p>
                  </a:txBody>
                  <a:tcPr marL="38294" marR="38294"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l">
                        <a:lnSpc>
                          <a:spcPct val="107000"/>
                        </a:lnSpc>
                        <a:spcAft>
                          <a:spcPts val="0"/>
                        </a:spcAft>
                      </a:pPr>
                      <a:r>
                        <a:rPr lang="en-GB" sz="900" b="1">
                          <a:solidFill>
                            <a:srgbClr val="FFFFFF"/>
                          </a:solidFill>
                          <a:effectLst/>
                          <a:latin typeface="+mn-lt"/>
                          <a:ea typeface="Calibri" panose="020F0502020204030204" pitchFamily="34" charset="0"/>
                          <a:cs typeface="Times New Roman" panose="02020603050405020304" pitchFamily="18" charset="0"/>
                        </a:rPr>
                        <a:t>Contact Details </a:t>
                      </a:r>
                      <a:endParaRPr lang="en-GB" sz="900">
                        <a:effectLst/>
                        <a:latin typeface="+mn-lt"/>
                        <a:ea typeface="Calibri" panose="020F0502020204030204" pitchFamily="34" charset="0"/>
                        <a:cs typeface="Times New Roman" panose="02020603050405020304" pitchFamily="18" charset="0"/>
                      </a:endParaRPr>
                    </a:p>
                  </a:txBody>
                  <a:tcPr marL="38294" marR="38294"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2481297133"/>
                  </a:ext>
                </a:extLst>
              </a:tr>
              <a:tr h="3955707">
                <a:tc>
                  <a:txBody>
                    <a:bodyPr/>
                    <a:lstStyle/>
                    <a:p>
                      <a:pPr algn="l">
                        <a:lnSpc>
                          <a:spcPct val="107000"/>
                        </a:lnSpc>
                        <a:spcAft>
                          <a:spcPts val="0"/>
                        </a:spcAft>
                      </a:pPr>
                      <a:r>
                        <a:rPr lang="en-GB" sz="800" b="1" dirty="0">
                          <a:solidFill>
                            <a:schemeClr val="tx1"/>
                          </a:solidFill>
                          <a:effectLst/>
                          <a:latin typeface="+mn-lt"/>
                          <a:ea typeface="Calibri" panose="020F0502020204030204" pitchFamily="34" charset="0"/>
                          <a:cs typeface="Times New Roman" panose="02020603050405020304" pitchFamily="18" charset="0"/>
                        </a:rPr>
                        <a:t>Recruitment support into their HR teams</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800" b="0" dirty="0">
                          <a:solidFill>
                            <a:schemeClr val="tx1"/>
                          </a:solidFill>
                          <a:effectLst/>
                          <a:latin typeface="+mn-lt"/>
                          <a:ea typeface="Calibri" panose="020F0502020204030204" pitchFamily="34" charset="0"/>
                          <a:cs typeface="Times New Roman" panose="02020603050405020304" pitchFamily="18" charset="0"/>
                        </a:rPr>
                        <a:t>CCS Framework RM6160 Non Clinical Temporary and Fixed Term Staff</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l">
                        <a:spcAft>
                          <a:spcPts val="0"/>
                        </a:spcAft>
                      </a:pPr>
                      <a:r>
                        <a:rPr lang="en-GB" sz="800" b="0" dirty="0">
                          <a:solidFill>
                            <a:schemeClr val="tx1"/>
                          </a:solidFill>
                          <a:effectLst/>
                          <a:latin typeface="+mn-lt"/>
                          <a:ea typeface="Calibri" panose="020F0502020204030204" pitchFamily="34" charset="0"/>
                          <a:cs typeface="Times New Roman" panose="02020603050405020304" pitchFamily="18" charset="0"/>
                        </a:rPr>
                        <a:t>The Non Clinical (NCS) framework offers you a route to market for all temporary, non-clinical job profiles. The framework was awarded on a 2-year basis with the option to extend for a further 2 years until 25/07/2023.</a:t>
                      </a:r>
                    </a:p>
                    <a:p>
                      <a:pPr algn="l">
                        <a:spcAft>
                          <a:spcPts val="0"/>
                        </a:spcAft>
                      </a:pPr>
                      <a:r>
                        <a:rPr lang="en-GB" sz="800" b="0" dirty="0">
                          <a:solidFill>
                            <a:schemeClr val="tx1"/>
                          </a:solidFill>
                          <a:effectLst/>
                          <a:latin typeface="+mn-lt"/>
                          <a:ea typeface="Calibri" panose="020F0502020204030204" pitchFamily="34" charset="0"/>
                          <a:cs typeface="Times New Roman" panose="02020603050405020304" pitchFamily="18" charset="0"/>
                        </a:rPr>
                        <a:t>Lot 2- Corporate Functions Supply provides the route for HR and recruitment services. </a:t>
                      </a:r>
                    </a:p>
                    <a:p>
                      <a:pPr algn="l">
                        <a:spcAft>
                          <a:spcPts val="0"/>
                        </a:spcAft>
                      </a:pPr>
                      <a:r>
                        <a:rPr lang="en-GB" sz="800" b="0" dirty="0">
                          <a:solidFill>
                            <a:schemeClr val="tx1"/>
                          </a:solidFill>
                          <a:effectLst/>
                          <a:latin typeface="+mn-lt"/>
                          <a:ea typeface="Calibri" panose="020F0502020204030204" pitchFamily="34" charset="0"/>
                          <a:cs typeface="Times New Roman" panose="02020603050405020304" pitchFamily="18" charset="0"/>
                        </a:rPr>
                        <a:t> </a:t>
                      </a:r>
                    </a:p>
                    <a:p>
                      <a:pPr algn="l">
                        <a:spcAft>
                          <a:spcPts val="0"/>
                        </a:spcAft>
                      </a:pPr>
                      <a:r>
                        <a:rPr lang="en-GB" sz="800" b="0" dirty="0">
                          <a:solidFill>
                            <a:schemeClr val="tx1"/>
                          </a:solidFill>
                          <a:effectLst/>
                          <a:latin typeface="+mn-lt"/>
                          <a:ea typeface="Calibri" panose="020F0502020204030204" pitchFamily="34" charset="0"/>
                          <a:cs typeface="Times New Roman" panose="02020603050405020304" pitchFamily="18" charset="0"/>
                        </a:rPr>
                        <a:t>Roles that can be procured in Lot 2:</a:t>
                      </a:r>
                    </a:p>
                    <a:p>
                      <a:pPr marL="342900" lvl="0" indent="-342900" algn="l">
                        <a:spcAft>
                          <a:spcPts val="0"/>
                        </a:spcAft>
                        <a:buFont typeface="Symbol" panose="05050102010706020507" pitchFamily="18" charset="2"/>
                        <a:buChar char=""/>
                      </a:pPr>
                      <a:r>
                        <a:rPr lang="en-GB" sz="800" b="0" dirty="0">
                          <a:solidFill>
                            <a:schemeClr val="tx1"/>
                          </a:solidFill>
                          <a:effectLst/>
                          <a:latin typeface="+mn-lt"/>
                          <a:ea typeface="Calibri" panose="020F0502020204030204" pitchFamily="34" charset="0"/>
                          <a:cs typeface="Times New Roman" panose="02020603050405020304" pitchFamily="18" charset="0"/>
                        </a:rPr>
                        <a:t>Workforce Planning Manager</a:t>
                      </a:r>
                    </a:p>
                    <a:p>
                      <a:pPr marL="342900" lvl="0" indent="-342900" algn="l">
                        <a:spcAft>
                          <a:spcPts val="0"/>
                        </a:spcAft>
                        <a:buFont typeface="Symbol" panose="05050102010706020507" pitchFamily="18" charset="2"/>
                        <a:buChar char=""/>
                      </a:pPr>
                      <a:r>
                        <a:rPr lang="en-GB" sz="800" b="0" dirty="0">
                          <a:solidFill>
                            <a:schemeClr val="tx1"/>
                          </a:solidFill>
                          <a:effectLst/>
                          <a:latin typeface="+mn-lt"/>
                          <a:ea typeface="Calibri" panose="020F0502020204030204" pitchFamily="34" charset="0"/>
                          <a:cs typeface="Times New Roman" panose="02020603050405020304" pitchFamily="18" charset="0"/>
                        </a:rPr>
                        <a:t>Recruitment Manager</a:t>
                      </a:r>
                    </a:p>
                    <a:p>
                      <a:pPr marL="342900" lvl="0" indent="-342900" algn="l">
                        <a:spcAft>
                          <a:spcPts val="0"/>
                        </a:spcAft>
                        <a:buFont typeface="Symbol" panose="05050102010706020507" pitchFamily="18" charset="2"/>
                        <a:buChar char=""/>
                      </a:pPr>
                      <a:r>
                        <a:rPr lang="en-GB" sz="800" b="0" dirty="0">
                          <a:solidFill>
                            <a:schemeClr val="tx1"/>
                          </a:solidFill>
                          <a:effectLst/>
                          <a:latin typeface="+mn-lt"/>
                          <a:ea typeface="Calibri" panose="020F0502020204030204" pitchFamily="34" charset="0"/>
                          <a:cs typeface="Times New Roman" panose="02020603050405020304" pitchFamily="18" charset="0"/>
                        </a:rPr>
                        <a:t>Employment Relations Manager</a:t>
                      </a:r>
                    </a:p>
                    <a:p>
                      <a:pPr marL="342900" lvl="0" indent="-342900" algn="l">
                        <a:spcAft>
                          <a:spcPts val="0"/>
                        </a:spcAft>
                        <a:buFont typeface="Symbol" panose="05050102010706020507" pitchFamily="18" charset="2"/>
                        <a:buChar char=""/>
                      </a:pPr>
                      <a:r>
                        <a:rPr lang="en-GB" sz="800" b="0" dirty="0">
                          <a:solidFill>
                            <a:schemeClr val="tx1"/>
                          </a:solidFill>
                          <a:effectLst/>
                          <a:latin typeface="+mn-lt"/>
                          <a:ea typeface="Calibri" panose="020F0502020204030204" pitchFamily="34" charset="0"/>
                          <a:cs typeface="Times New Roman" panose="02020603050405020304" pitchFamily="18" charset="0"/>
                        </a:rPr>
                        <a:t>Training Manager</a:t>
                      </a:r>
                    </a:p>
                    <a:p>
                      <a:pPr marL="342900" lvl="0" indent="-342900" algn="l">
                        <a:spcAft>
                          <a:spcPts val="0"/>
                        </a:spcAft>
                        <a:buFont typeface="Symbol" panose="05050102010706020507" pitchFamily="18" charset="2"/>
                        <a:buChar char=""/>
                      </a:pPr>
                      <a:r>
                        <a:rPr lang="en-GB" sz="800" b="0" dirty="0">
                          <a:solidFill>
                            <a:schemeClr val="tx1"/>
                          </a:solidFill>
                          <a:effectLst/>
                          <a:latin typeface="+mn-lt"/>
                          <a:ea typeface="Calibri" panose="020F0502020204030204" pitchFamily="34" charset="0"/>
                          <a:cs typeface="Times New Roman" panose="02020603050405020304" pitchFamily="18" charset="0"/>
                        </a:rPr>
                        <a:t>Flexible Staffing Manager</a:t>
                      </a:r>
                    </a:p>
                    <a:p>
                      <a:pPr marL="342900" lvl="0" indent="-342900" algn="l">
                        <a:spcAft>
                          <a:spcPts val="0"/>
                        </a:spcAft>
                        <a:buFont typeface="Symbol" panose="05050102010706020507" pitchFamily="18" charset="2"/>
                        <a:buChar char=""/>
                      </a:pPr>
                      <a:r>
                        <a:rPr lang="en-GB" sz="800" b="0" dirty="0">
                          <a:solidFill>
                            <a:schemeClr val="tx1"/>
                          </a:solidFill>
                          <a:effectLst/>
                          <a:latin typeface="+mn-lt"/>
                          <a:ea typeface="Calibri" panose="020F0502020204030204" pitchFamily="34" charset="0"/>
                          <a:cs typeface="Times New Roman" panose="02020603050405020304" pitchFamily="18" charset="0"/>
                        </a:rPr>
                        <a:t>Learning &amp; Development Manager</a:t>
                      </a:r>
                    </a:p>
                    <a:p>
                      <a:pPr marL="342900" lvl="0" indent="-342900" algn="l">
                        <a:spcAft>
                          <a:spcPts val="0"/>
                        </a:spcAft>
                        <a:buFont typeface="Symbol" panose="05050102010706020507" pitchFamily="18" charset="2"/>
                        <a:buChar char=""/>
                      </a:pPr>
                      <a:r>
                        <a:rPr lang="en-GB" sz="800" b="0" dirty="0">
                          <a:solidFill>
                            <a:schemeClr val="tx1"/>
                          </a:solidFill>
                          <a:effectLst/>
                          <a:latin typeface="+mn-lt"/>
                          <a:ea typeface="Calibri" panose="020F0502020204030204" pitchFamily="34" charset="0"/>
                          <a:cs typeface="Times New Roman" panose="02020603050405020304" pitchFamily="18" charset="0"/>
                        </a:rPr>
                        <a:t>Head Of Learning &amp; Development</a:t>
                      </a:r>
                    </a:p>
                    <a:p>
                      <a:pPr marL="342900" lvl="0" indent="-342900" algn="l">
                        <a:spcAft>
                          <a:spcPts val="0"/>
                        </a:spcAft>
                        <a:buFont typeface="Symbol" panose="05050102010706020507" pitchFamily="18" charset="2"/>
                        <a:buChar char=""/>
                      </a:pPr>
                      <a:r>
                        <a:rPr lang="en-GB" sz="800" b="0" dirty="0">
                          <a:solidFill>
                            <a:schemeClr val="tx1"/>
                          </a:solidFill>
                          <a:effectLst/>
                          <a:latin typeface="+mn-lt"/>
                          <a:ea typeface="Calibri" panose="020F0502020204030204" pitchFamily="34" charset="0"/>
                          <a:cs typeface="Times New Roman" panose="02020603050405020304" pitchFamily="18" charset="0"/>
                        </a:rPr>
                        <a:t>Recruitment Consultant</a:t>
                      </a:r>
                    </a:p>
                    <a:p>
                      <a:pPr marL="342900" lvl="0" indent="-342900" algn="l">
                        <a:spcAft>
                          <a:spcPts val="0"/>
                        </a:spcAft>
                        <a:buFont typeface="Symbol" panose="05050102010706020507" pitchFamily="18" charset="2"/>
                        <a:buChar char=""/>
                      </a:pPr>
                      <a:r>
                        <a:rPr lang="en-GB" sz="800" b="0" dirty="0">
                          <a:solidFill>
                            <a:schemeClr val="tx1"/>
                          </a:solidFill>
                          <a:effectLst/>
                          <a:latin typeface="+mn-lt"/>
                          <a:ea typeface="Calibri" panose="020F0502020204030204" pitchFamily="34" charset="0"/>
                          <a:cs typeface="Times New Roman" panose="02020603050405020304" pitchFamily="18" charset="0"/>
                        </a:rPr>
                        <a:t>Director of HR</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l">
                        <a:spcAft>
                          <a:spcPts val="0"/>
                        </a:spcAft>
                      </a:pPr>
                      <a:r>
                        <a:rPr lang="en-GB" sz="800" b="0" dirty="0">
                          <a:solidFill>
                            <a:schemeClr val="tx1"/>
                          </a:solidFill>
                          <a:effectLst/>
                          <a:latin typeface="+mn-lt"/>
                          <a:ea typeface="Calibri" panose="020F0502020204030204" pitchFamily="34" charset="0"/>
                          <a:cs typeface="Times New Roman" panose="02020603050405020304" pitchFamily="18" charset="0"/>
                        </a:rPr>
                        <a:t>Accessing the framework</a:t>
                      </a:r>
                    </a:p>
                    <a:p>
                      <a:pPr algn="l">
                        <a:spcAft>
                          <a:spcPts val="0"/>
                        </a:spcAft>
                      </a:pPr>
                      <a:r>
                        <a:rPr lang="en-GB" sz="800" b="1" dirty="0">
                          <a:solidFill>
                            <a:schemeClr val="tx1"/>
                          </a:solidFill>
                          <a:effectLst/>
                          <a:latin typeface="+mn-lt"/>
                          <a:ea typeface="Calibri" panose="020F0502020204030204" pitchFamily="34" charset="0"/>
                          <a:cs typeface="Times New Roman" panose="02020603050405020304" pitchFamily="18" charset="0"/>
                        </a:rPr>
                        <a:t>Direct award</a:t>
                      </a:r>
                    </a:p>
                    <a:p>
                      <a:pPr algn="l">
                        <a:spcAft>
                          <a:spcPts val="0"/>
                        </a:spcAft>
                      </a:pPr>
                      <a:r>
                        <a:rPr lang="en-GB" sz="800" b="0" dirty="0">
                          <a:solidFill>
                            <a:schemeClr val="tx1"/>
                          </a:solidFill>
                          <a:effectLst/>
                          <a:latin typeface="+mn-lt"/>
                          <a:ea typeface="Calibri" panose="020F0502020204030204" pitchFamily="34" charset="0"/>
                          <a:cs typeface="Times New Roman" panose="02020603050405020304" pitchFamily="18" charset="0"/>
                        </a:rPr>
                        <a:t>You can award a call-off contract directly where the terms (meaning the information on award of call-off contained in the framework agreement and the call-off T&amp;Cs) are sufficiently precise and complete to allow you to identify the most economically advantageous offer.</a:t>
                      </a:r>
                    </a:p>
                    <a:p>
                      <a:pPr algn="l">
                        <a:spcAft>
                          <a:spcPts val="0"/>
                        </a:spcAft>
                      </a:pPr>
                      <a:r>
                        <a:rPr lang="en-GB" sz="800" b="0" dirty="0">
                          <a:solidFill>
                            <a:schemeClr val="tx1"/>
                          </a:solidFill>
                          <a:effectLst/>
                          <a:latin typeface="+mn-lt"/>
                          <a:ea typeface="Calibri" panose="020F0502020204030204" pitchFamily="34" charset="0"/>
                          <a:cs typeface="Times New Roman" panose="02020603050405020304" pitchFamily="18" charset="0"/>
                        </a:rPr>
                        <a:t>If you want to direct award without holding a further competition you should:</a:t>
                      </a:r>
                    </a:p>
                    <a:p>
                      <a:pPr marL="342900" lvl="0" indent="-342900" algn="l">
                        <a:spcAft>
                          <a:spcPts val="0"/>
                        </a:spcAft>
                        <a:buFont typeface="+mj-lt"/>
                        <a:buAutoNum type="arabicPeriod"/>
                      </a:pPr>
                      <a:r>
                        <a:rPr lang="en-GB" sz="800" b="0" dirty="0">
                          <a:solidFill>
                            <a:schemeClr val="tx1"/>
                          </a:solidFill>
                          <a:effectLst/>
                          <a:latin typeface="+mn-lt"/>
                          <a:ea typeface="Calibri" panose="020F0502020204030204" pitchFamily="34" charset="0"/>
                          <a:cs typeface="Times New Roman" panose="02020603050405020304" pitchFamily="18" charset="0"/>
                        </a:rPr>
                        <a:t>Develop a statement of requirements and determine whether this can be met by a supplier</a:t>
                      </a:r>
                    </a:p>
                    <a:p>
                      <a:pPr marL="342900" lvl="0" indent="-342900" algn="l">
                        <a:spcAft>
                          <a:spcPts val="0"/>
                        </a:spcAft>
                        <a:buFont typeface="+mj-lt"/>
                        <a:buAutoNum type="arabicPeriod"/>
                      </a:pPr>
                      <a:r>
                        <a:rPr lang="en-GB" sz="800" b="0" dirty="0">
                          <a:solidFill>
                            <a:schemeClr val="tx1"/>
                          </a:solidFill>
                          <a:effectLst/>
                          <a:latin typeface="+mn-lt"/>
                          <a:ea typeface="Calibri" panose="020F0502020204030204" pitchFamily="34" charset="0"/>
                          <a:cs typeface="Times New Roman" panose="02020603050405020304" pitchFamily="18" charset="0"/>
                        </a:rPr>
                        <a:t>Confirm that all of the terms of the framework agreement and the call-off terms do not require amendment or any supplementary terms and conditions</a:t>
                      </a:r>
                    </a:p>
                    <a:p>
                      <a:pPr marL="342900" lvl="0" indent="-342900" algn="l">
                        <a:spcAft>
                          <a:spcPts val="0"/>
                        </a:spcAft>
                        <a:buFont typeface="+mj-lt"/>
                        <a:buAutoNum type="arabicPeriod"/>
                      </a:pPr>
                      <a:r>
                        <a:rPr lang="en-GB" sz="800" b="0" dirty="0">
                          <a:solidFill>
                            <a:schemeClr val="tx1"/>
                          </a:solidFill>
                          <a:effectLst/>
                          <a:latin typeface="+mn-lt"/>
                          <a:ea typeface="Calibri" panose="020F0502020204030204" pitchFamily="34" charset="0"/>
                          <a:cs typeface="Times New Roman" panose="02020603050405020304" pitchFamily="18" charset="0"/>
                        </a:rPr>
                        <a:t>Identify all suitable suppliers by using the lot descriptions and regions supplied with services. We provide a simple award support tool which asks you to input: a. Which lot you are interested in</a:t>
                      </a:r>
                    </a:p>
                    <a:p>
                      <a:pPr marL="342900" lvl="0" indent="-342900" algn="l">
                        <a:spcAft>
                          <a:spcPts val="0"/>
                        </a:spcAft>
                        <a:buFont typeface="+mj-lt"/>
                        <a:buAutoNum type="alphaUcPeriod"/>
                      </a:pPr>
                      <a:r>
                        <a:rPr lang="en-GB" sz="800" b="0" dirty="0">
                          <a:solidFill>
                            <a:schemeClr val="tx1"/>
                          </a:solidFill>
                          <a:effectLst/>
                          <a:latin typeface="+mn-lt"/>
                          <a:ea typeface="Calibri" panose="020F0502020204030204" pitchFamily="34" charset="0"/>
                          <a:cs typeface="Times New Roman" panose="02020603050405020304" pitchFamily="18" charset="0"/>
                        </a:rPr>
                        <a:t> Which pay bands you are interested in</a:t>
                      </a:r>
                    </a:p>
                    <a:p>
                      <a:pPr marL="342900" lvl="0" indent="-342900" algn="l">
                        <a:spcAft>
                          <a:spcPts val="0"/>
                        </a:spcAft>
                        <a:buFont typeface="+mj-lt"/>
                        <a:buAutoNum type="alphaUcPeriod"/>
                      </a:pPr>
                      <a:r>
                        <a:rPr lang="en-GB" sz="800" b="0" dirty="0">
                          <a:solidFill>
                            <a:schemeClr val="tx1"/>
                          </a:solidFill>
                          <a:effectLst/>
                          <a:latin typeface="+mn-lt"/>
                          <a:ea typeface="Calibri" panose="020F0502020204030204" pitchFamily="34" charset="0"/>
                          <a:cs typeface="Times New Roman" panose="02020603050405020304" pitchFamily="18" charset="0"/>
                        </a:rPr>
                        <a:t>Which regions you are in</a:t>
                      </a:r>
                    </a:p>
                    <a:p>
                      <a:pPr marL="342900" lvl="0" indent="-342900" algn="l">
                        <a:spcAft>
                          <a:spcPts val="0"/>
                        </a:spcAft>
                        <a:buFont typeface="+mj-lt"/>
                        <a:buAutoNum type="alphaUcPeriod"/>
                      </a:pPr>
                      <a:r>
                        <a:rPr lang="en-GB" sz="800" b="0" dirty="0">
                          <a:solidFill>
                            <a:schemeClr val="tx1"/>
                          </a:solidFill>
                          <a:effectLst/>
                          <a:latin typeface="+mn-lt"/>
                          <a:ea typeface="Calibri" panose="020F0502020204030204" pitchFamily="34" charset="0"/>
                          <a:cs typeface="Times New Roman" panose="02020603050405020304" pitchFamily="18" charset="0"/>
                        </a:rPr>
                        <a:t>Which specialisms you are interested in</a:t>
                      </a:r>
                    </a:p>
                    <a:p>
                      <a:pPr algn="l">
                        <a:spcAft>
                          <a:spcPts val="0"/>
                        </a:spcAft>
                      </a:pPr>
                      <a:r>
                        <a:rPr lang="en-GB" sz="800" b="0" dirty="0">
                          <a:solidFill>
                            <a:schemeClr val="tx1"/>
                          </a:solidFill>
                          <a:effectLst/>
                          <a:latin typeface="+mn-lt"/>
                          <a:ea typeface="Calibri" panose="020F0502020204030204" pitchFamily="34" charset="0"/>
                          <a:cs typeface="Times New Roman" panose="02020603050405020304" pitchFamily="18" charset="0"/>
                        </a:rPr>
                        <a:t>The tool will identify the names of the suitable suppliers. It will rank the supplier with the most economically advantageous offer at number 1</a:t>
                      </a:r>
                    </a:p>
                    <a:p>
                      <a:pPr algn="l">
                        <a:spcAft>
                          <a:spcPts val="0"/>
                        </a:spcAft>
                      </a:pPr>
                      <a:r>
                        <a:rPr lang="en-GB" sz="800" b="0" dirty="0">
                          <a:solidFill>
                            <a:schemeClr val="tx1"/>
                          </a:solidFill>
                          <a:effectLst/>
                          <a:latin typeface="+mn-lt"/>
                          <a:ea typeface="Calibri" panose="020F0502020204030204" pitchFamily="34" charset="0"/>
                          <a:cs typeface="Times New Roman" panose="02020603050405020304" pitchFamily="18" charset="0"/>
                        </a:rPr>
                        <a:t>Please contact the Workforce Alliance framework manager for a copy of the award support tool (incorporated within the rate card) </a:t>
                      </a:r>
                    </a:p>
                    <a:p>
                      <a:pPr algn="l">
                        <a:spcAft>
                          <a:spcPts val="0"/>
                        </a:spcAft>
                      </a:pPr>
                      <a:endParaRPr lang="en-GB" sz="800" b="0" dirty="0">
                        <a:solidFill>
                          <a:schemeClr val="tx1"/>
                        </a:solidFill>
                        <a:effectLst/>
                        <a:latin typeface="+mn-lt"/>
                        <a:ea typeface="Calibri" panose="020F0502020204030204" pitchFamily="34" charset="0"/>
                        <a:cs typeface="Times New Roman" panose="02020603050405020304" pitchFamily="18" charset="0"/>
                      </a:endParaRPr>
                    </a:p>
                    <a:p>
                      <a:pPr algn="l">
                        <a:spcAft>
                          <a:spcPts val="0"/>
                        </a:spcAft>
                      </a:pPr>
                      <a:endParaRPr lang="en-GB" sz="8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tc>
                  <a:txBody>
                    <a:bodyPr/>
                    <a:lstStyle/>
                    <a:p>
                      <a:pPr algn="l">
                        <a:lnSpc>
                          <a:spcPct val="107000"/>
                        </a:lnSpc>
                        <a:spcAft>
                          <a:spcPts val="0"/>
                        </a:spcAft>
                      </a:pPr>
                      <a:r>
                        <a:rPr lang="en-GB" sz="800" b="0" dirty="0">
                          <a:solidFill>
                            <a:schemeClr val="tx1"/>
                          </a:solidFill>
                          <a:effectLst/>
                          <a:latin typeface="+mn-lt"/>
                          <a:ea typeface="Calibri" panose="020F0502020204030204" pitchFamily="34" charset="0"/>
                          <a:cs typeface="Times New Roman" panose="02020603050405020304" pitchFamily="18" charset="0"/>
                        </a:rPr>
                        <a:t>NHS Commercial Solutions (NHSCS) NHSCS.agency@nhs.net www.commercialsolutions-sec.nhs.uk</a:t>
                      </a: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chemeClr val="bg1"/>
                    </a:solidFill>
                  </a:tcPr>
                </a:tc>
                <a:extLst>
                  <a:ext uri="{0D108BD9-81ED-4DB2-BD59-A6C34878D82A}">
                    <a16:rowId xmlns:a16="http://schemas.microsoft.com/office/drawing/2014/main" val="3223473160"/>
                  </a:ext>
                </a:extLst>
              </a:tr>
            </a:tbl>
          </a:graphicData>
        </a:graphic>
      </p:graphicFrame>
      <p:graphicFrame>
        <p:nvGraphicFramePr>
          <p:cNvPr id="7" name="Object 6">
            <a:extLst>
              <a:ext uri="{FF2B5EF4-FFF2-40B4-BE49-F238E27FC236}">
                <a16:creationId xmlns:a16="http://schemas.microsoft.com/office/drawing/2014/main" id="{52205CB5-1BEA-4021-8583-D380AB096A40}"/>
              </a:ext>
            </a:extLst>
          </p:cNvPr>
          <p:cNvGraphicFramePr>
            <a:graphicFrameLocks noChangeAspect="1"/>
          </p:cNvGraphicFramePr>
          <p:nvPr>
            <p:extLst>
              <p:ext uri="{D42A27DB-BD31-4B8C-83A1-F6EECF244321}">
                <p14:modId xmlns:p14="http://schemas.microsoft.com/office/powerpoint/2010/main" val="3128790371"/>
              </p:ext>
            </p:extLst>
          </p:nvPr>
        </p:nvGraphicFramePr>
        <p:xfrm>
          <a:off x="6688138" y="3938588"/>
          <a:ext cx="960437" cy="839787"/>
        </p:xfrm>
        <a:graphic>
          <a:graphicData uri="http://schemas.openxmlformats.org/presentationml/2006/ole">
            <mc:AlternateContent xmlns:mc="http://schemas.openxmlformats.org/markup-compatibility/2006">
              <mc:Choice xmlns:v="urn:schemas-microsoft-com:vml" Requires="v">
                <p:oleObj spid="_x0000_s4124" name="Acrobat Document" showAsIcon="1" r:id="rId3" imgW="906480" imgH="787320" progId="AcroExch.Document.DC">
                  <p:embed/>
                </p:oleObj>
              </mc:Choice>
              <mc:Fallback>
                <p:oleObj name="Acrobat Document" showAsIcon="1" r:id="rId3" imgW="906480" imgH="787320" progId="AcroExch.Document.DC">
                  <p:embed/>
                  <p:pic>
                    <p:nvPicPr>
                      <p:cNvPr id="7" name="Object 6">
                        <a:extLst>
                          <a:ext uri="{FF2B5EF4-FFF2-40B4-BE49-F238E27FC236}">
                            <a16:creationId xmlns:a16="http://schemas.microsoft.com/office/drawing/2014/main" id="{52205CB5-1BEA-4021-8583-D380AB096A40}"/>
                          </a:ext>
                        </a:extLst>
                      </p:cNvPr>
                      <p:cNvPicPr>
                        <a:picLocks noChangeAspect="1" noChangeArrowheads="1"/>
                      </p:cNvPicPr>
                      <p:nvPr/>
                    </p:nvPicPr>
                    <p:blipFill>
                      <a:blip r:embed="rId4"/>
                      <a:srcRect/>
                      <a:stretch>
                        <a:fillRect/>
                      </a:stretch>
                    </p:blipFill>
                    <p:spPr bwMode="auto">
                      <a:xfrm>
                        <a:off x="6688138" y="3938588"/>
                        <a:ext cx="960437" cy="839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0637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8E7924-7988-4AA8-BF05-189B1F38640D}"/>
              </a:ext>
            </a:extLst>
          </p:cNvPr>
          <p:cNvSpPr>
            <a:spLocks noGrp="1"/>
          </p:cNvSpPr>
          <p:nvPr>
            <p:ph type="title"/>
          </p:nvPr>
        </p:nvSpPr>
        <p:spPr/>
        <p:txBody>
          <a:bodyPr>
            <a:normAutofit/>
          </a:bodyPr>
          <a:lstStyle/>
          <a:p>
            <a:r>
              <a:rPr lang="en-GB" sz="2400" b="0" dirty="0"/>
              <a:t>Training</a:t>
            </a:r>
          </a:p>
        </p:txBody>
      </p:sp>
      <p:sp>
        <p:nvSpPr>
          <p:cNvPr id="6" name="TextBox 5">
            <a:extLst>
              <a:ext uri="{FF2B5EF4-FFF2-40B4-BE49-F238E27FC236}">
                <a16:creationId xmlns:a16="http://schemas.microsoft.com/office/drawing/2014/main" id="{63648C06-004A-43D1-868E-A9D94351BC89}"/>
              </a:ext>
            </a:extLst>
          </p:cNvPr>
          <p:cNvSpPr txBox="1"/>
          <p:nvPr/>
        </p:nvSpPr>
        <p:spPr>
          <a:xfrm>
            <a:off x="6318749" y="137057"/>
            <a:ext cx="4932218" cy="307777"/>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Calibri" panose="020F0502020204030204"/>
                <a:ea typeface="+mn-ea"/>
                <a:cs typeface="+mn-cs"/>
              </a:rPr>
              <a:t>OFFICIAL SENSITIVE – NOT FOR WIDER CIRCULATION</a:t>
            </a:r>
          </a:p>
        </p:txBody>
      </p:sp>
      <p:graphicFrame>
        <p:nvGraphicFramePr>
          <p:cNvPr id="16" name="Object 15">
            <a:hlinkClick r:id="" action="ppaction://ole?verb=0"/>
            <a:extLst>
              <a:ext uri="{FF2B5EF4-FFF2-40B4-BE49-F238E27FC236}">
                <a16:creationId xmlns:a16="http://schemas.microsoft.com/office/drawing/2014/main" id="{32332A14-7D02-4FD9-BBED-1CCBFF6E9B0B}"/>
              </a:ext>
            </a:extLst>
          </p:cNvPr>
          <p:cNvGraphicFramePr>
            <a:graphicFrameLocks noChangeAspect="1"/>
          </p:cNvGraphicFramePr>
          <p:nvPr>
            <p:extLst>
              <p:ext uri="{D42A27DB-BD31-4B8C-83A1-F6EECF244321}">
                <p14:modId xmlns:p14="http://schemas.microsoft.com/office/powerpoint/2010/main" val="3511336528"/>
              </p:ext>
            </p:extLst>
          </p:nvPr>
        </p:nvGraphicFramePr>
        <p:xfrm>
          <a:off x="5390691" y="5625218"/>
          <a:ext cx="1410618" cy="1222047"/>
        </p:xfrm>
        <a:graphic>
          <a:graphicData uri="http://schemas.openxmlformats.org/presentationml/2006/ole">
            <mc:AlternateContent xmlns:mc="http://schemas.openxmlformats.org/markup-compatibility/2006">
              <mc:Choice xmlns:v="urn:schemas-microsoft-com:vml" Requires="v">
                <p:oleObj spid="_x0000_s5242" name="Presentation" showAsIcon="1" r:id="rId3" imgW="914400" imgH="792696" progId="PowerPoint.Show.12">
                  <p:embed/>
                </p:oleObj>
              </mc:Choice>
              <mc:Fallback>
                <p:oleObj name="Presentation" showAsIcon="1" r:id="rId3" imgW="914400" imgH="792696" progId="PowerPoint.Show.12">
                  <p:embed/>
                  <p:pic>
                    <p:nvPicPr>
                      <p:cNvPr id="16" name="Object 15">
                        <a:hlinkClick r:id="" action="ppaction://ole?verb=0"/>
                        <a:extLst>
                          <a:ext uri="{FF2B5EF4-FFF2-40B4-BE49-F238E27FC236}">
                            <a16:creationId xmlns:a16="http://schemas.microsoft.com/office/drawing/2014/main" id="{32332A14-7D02-4FD9-BBED-1CCBFF6E9B0B}"/>
                          </a:ext>
                        </a:extLst>
                      </p:cNvPr>
                      <p:cNvPicPr/>
                      <p:nvPr/>
                    </p:nvPicPr>
                    <p:blipFill>
                      <a:blip r:embed="rId4"/>
                      <a:stretch>
                        <a:fillRect/>
                      </a:stretch>
                    </p:blipFill>
                    <p:spPr>
                      <a:xfrm>
                        <a:off x="5390691" y="5625218"/>
                        <a:ext cx="1410618" cy="122204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359BF45E-08D1-4498-8E6D-452BC455ACBD}"/>
              </a:ext>
            </a:extLst>
          </p:cNvPr>
          <p:cNvGraphicFramePr>
            <a:graphicFrameLocks noChangeAspect="1"/>
          </p:cNvGraphicFramePr>
          <p:nvPr>
            <p:extLst>
              <p:ext uri="{D42A27DB-BD31-4B8C-83A1-F6EECF244321}">
                <p14:modId xmlns:p14="http://schemas.microsoft.com/office/powerpoint/2010/main" val="4227855241"/>
              </p:ext>
            </p:extLst>
          </p:nvPr>
        </p:nvGraphicFramePr>
        <p:xfrm>
          <a:off x="7374240" y="5635953"/>
          <a:ext cx="1410618" cy="1222047"/>
        </p:xfrm>
        <a:graphic>
          <a:graphicData uri="http://schemas.openxmlformats.org/presentationml/2006/ole">
            <mc:AlternateContent xmlns:mc="http://schemas.openxmlformats.org/markup-compatibility/2006">
              <mc:Choice xmlns:v="urn:schemas-microsoft-com:vml" Requires="v">
                <p:oleObj spid="_x0000_s5243" name="Acrobat Document" showAsIcon="1" r:id="rId5" imgW="914400" imgH="792696" progId="AcroExch.Document.DC">
                  <p:embed/>
                </p:oleObj>
              </mc:Choice>
              <mc:Fallback>
                <p:oleObj name="Acrobat Document" showAsIcon="1" r:id="rId5" imgW="914400" imgH="792696" progId="AcroExch.Document.DC">
                  <p:embed/>
                  <p:pic>
                    <p:nvPicPr>
                      <p:cNvPr id="17" name="Object 16">
                        <a:extLst>
                          <a:ext uri="{FF2B5EF4-FFF2-40B4-BE49-F238E27FC236}">
                            <a16:creationId xmlns:a16="http://schemas.microsoft.com/office/drawing/2014/main" id="{359BF45E-08D1-4498-8E6D-452BC455ACBD}"/>
                          </a:ext>
                        </a:extLst>
                      </p:cNvPr>
                      <p:cNvPicPr/>
                      <p:nvPr/>
                    </p:nvPicPr>
                    <p:blipFill>
                      <a:blip r:embed="rId6"/>
                      <a:stretch>
                        <a:fillRect/>
                      </a:stretch>
                    </p:blipFill>
                    <p:spPr>
                      <a:xfrm>
                        <a:off x="7374240" y="5635953"/>
                        <a:ext cx="1410618" cy="1222047"/>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58EFDECD-716D-4CCB-A0D8-A470A2FD6200}"/>
              </a:ext>
            </a:extLst>
          </p:cNvPr>
          <p:cNvGraphicFramePr>
            <a:graphicFrameLocks noChangeAspect="1"/>
          </p:cNvGraphicFramePr>
          <p:nvPr>
            <p:extLst>
              <p:ext uri="{D42A27DB-BD31-4B8C-83A1-F6EECF244321}">
                <p14:modId xmlns:p14="http://schemas.microsoft.com/office/powerpoint/2010/main" val="1778267890"/>
              </p:ext>
            </p:extLst>
          </p:nvPr>
        </p:nvGraphicFramePr>
        <p:xfrm>
          <a:off x="3246843" y="5625219"/>
          <a:ext cx="1410618" cy="1222047"/>
        </p:xfrm>
        <a:graphic>
          <a:graphicData uri="http://schemas.openxmlformats.org/presentationml/2006/ole">
            <mc:AlternateContent xmlns:mc="http://schemas.openxmlformats.org/markup-compatibility/2006">
              <mc:Choice xmlns:v="urn:schemas-microsoft-com:vml" Requires="v">
                <p:oleObj spid="_x0000_s5244" name="Acrobat Document" showAsIcon="1" r:id="rId7" imgW="914400" imgH="792360" progId="AcroExch.Document.DC">
                  <p:embed/>
                </p:oleObj>
              </mc:Choice>
              <mc:Fallback>
                <p:oleObj name="Acrobat Document" showAsIcon="1" r:id="rId7" imgW="914400" imgH="792360" progId="AcroExch.Document.DC">
                  <p:embed/>
                  <p:pic>
                    <p:nvPicPr>
                      <p:cNvPr id="18" name="Object 17">
                        <a:extLst>
                          <a:ext uri="{FF2B5EF4-FFF2-40B4-BE49-F238E27FC236}">
                            <a16:creationId xmlns:a16="http://schemas.microsoft.com/office/drawing/2014/main" id="{58EFDECD-716D-4CCB-A0D8-A470A2FD6200}"/>
                          </a:ext>
                        </a:extLst>
                      </p:cNvPr>
                      <p:cNvPicPr/>
                      <p:nvPr/>
                    </p:nvPicPr>
                    <p:blipFill>
                      <a:blip r:embed="rId8"/>
                      <a:stretch>
                        <a:fillRect/>
                      </a:stretch>
                    </p:blipFill>
                    <p:spPr>
                      <a:xfrm>
                        <a:off x="3246843" y="5625219"/>
                        <a:ext cx="1410618" cy="1222047"/>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CA7BE9B9-5688-4519-9C61-F947F48E4EB1}"/>
              </a:ext>
            </a:extLst>
          </p:cNvPr>
          <p:cNvGraphicFramePr>
            <a:graphicFrameLocks noChangeAspect="1"/>
          </p:cNvGraphicFramePr>
          <p:nvPr/>
        </p:nvGraphicFramePr>
        <p:xfrm>
          <a:off x="1039662" y="5635953"/>
          <a:ext cx="1410618" cy="1222047"/>
        </p:xfrm>
        <a:graphic>
          <a:graphicData uri="http://schemas.openxmlformats.org/presentationml/2006/ole">
            <mc:AlternateContent xmlns:mc="http://schemas.openxmlformats.org/markup-compatibility/2006">
              <mc:Choice xmlns:v="urn:schemas-microsoft-com:vml" Requires="v">
                <p:oleObj spid="_x0000_s5245" name="Acrobat Document" showAsIcon="1" r:id="rId9" imgW="914400" imgH="792696" progId="AcroExch.Document.DC">
                  <p:embed/>
                </p:oleObj>
              </mc:Choice>
              <mc:Fallback>
                <p:oleObj name="Acrobat Document" showAsIcon="1" r:id="rId9" imgW="914400" imgH="792696" progId="AcroExch.Document.DC">
                  <p:embed/>
                  <p:pic>
                    <p:nvPicPr>
                      <p:cNvPr id="19" name="Object 18">
                        <a:extLst>
                          <a:ext uri="{FF2B5EF4-FFF2-40B4-BE49-F238E27FC236}">
                            <a16:creationId xmlns:a16="http://schemas.microsoft.com/office/drawing/2014/main" id="{CA7BE9B9-5688-4519-9C61-F947F48E4EB1}"/>
                          </a:ext>
                        </a:extLst>
                      </p:cNvPr>
                      <p:cNvPicPr/>
                      <p:nvPr/>
                    </p:nvPicPr>
                    <p:blipFill>
                      <a:blip r:embed="rId10"/>
                      <a:stretch>
                        <a:fillRect/>
                      </a:stretch>
                    </p:blipFill>
                    <p:spPr>
                      <a:xfrm>
                        <a:off x="1039662" y="5635953"/>
                        <a:ext cx="1410618" cy="1222047"/>
                      </a:xfrm>
                      <a:prstGeom prst="rect">
                        <a:avLst/>
                      </a:prstGeom>
                    </p:spPr>
                  </p:pic>
                </p:oleObj>
              </mc:Fallback>
            </mc:AlternateContent>
          </a:graphicData>
        </a:graphic>
      </p:graphicFrame>
      <p:sp>
        <p:nvSpPr>
          <p:cNvPr id="20" name="Content Placeholder 2">
            <a:extLst>
              <a:ext uri="{FF2B5EF4-FFF2-40B4-BE49-F238E27FC236}">
                <a16:creationId xmlns:a16="http://schemas.microsoft.com/office/drawing/2014/main" id="{A7E654F3-0B71-4170-B12A-F47342F4C88D}"/>
              </a:ext>
            </a:extLst>
          </p:cNvPr>
          <p:cNvSpPr>
            <a:spLocks noGrp="1"/>
          </p:cNvSpPr>
          <p:nvPr>
            <p:ph sz="quarter" idx="10"/>
          </p:nvPr>
        </p:nvSpPr>
        <p:spPr>
          <a:xfrm>
            <a:off x="614920" y="1050841"/>
            <a:ext cx="11102597" cy="4426132"/>
          </a:xfrm>
        </p:spPr>
        <p:txBody>
          <a:bodyPr>
            <a:normAutofit lnSpcReduction="10000"/>
          </a:bodyPr>
          <a:lstStyle/>
          <a:p>
            <a:pPr marL="0" indent="0">
              <a:buNone/>
            </a:pPr>
            <a:r>
              <a:rPr lang="en-GB" sz="1400" dirty="0">
                <a:solidFill>
                  <a:schemeClr val="tx1"/>
                </a:solidFill>
              </a:rPr>
              <a:t>Several documents have been produced by the Programme in relation to training.</a:t>
            </a:r>
          </a:p>
          <a:p>
            <a:pPr marL="0" indent="0">
              <a:buNone/>
            </a:pPr>
            <a:endParaRPr lang="en-GB" sz="1400" b="1" dirty="0"/>
          </a:p>
          <a:p>
            <a:pPr marL="0" indent="0">
              <a:buNone/>
            </a:pPr>
            <a:r>
              <a:rPr lang="en-GB" sz="1400" b="1" dirty="0">
                <a:solidFill>
                  <a:schemeClr val="tx1"/>
                </a:solidFill>
              </a:rPr>
              <a:t>1. Training Pathways </a:t>
            </a:r>
            <a:r>
              <a:rPr lang="en-GB" sz="1400" dirty="0">
                <a:solidFill>
                  <a:schemeClr val="tx1"/>
                </a:solidFill>
              </a:rPr>
              <a:t>have been developed which outline the training requirements for vaccinators (depending on their registration status and level of relevant previous experience), Clinical Supervisors and </a:t>
            </a:r>
            <a:r>
              <a:rPr lang="en-GB" sz="1400" dirty="0"/>
              <a:t>n</a:t>
            </a:r>
            <a:r>
              <a:rPr lang="en-GB" sz="1400" dirty="0">
                <a:solidFill>
                  <a:schemeClr val="tx1"/>
                </a:solidFill>
              </a:rPr>
              <a:t>on-clinical roles. </a:t>
            </a:r>
          </a:p>
          <a:p>
            <a:pPr marL="0" indent="0">
              <a:buNone/>
            </a:pPr>
            <a:endParaRPr lang="en-GB" sz="1400" dirty="0">
              <a:solidFill>
                <a:schemeClr val="tx1"/>
              </a:solidFill>
            </a:endParaRPr>
          </a:p>
          <a:p>
            <a:pPr marL="0" indent="0">
              <a:buNone/>
            </a:pPr>
            <a:r>
              <a:rPr lang="en-GB" sz="1400" dirty="0">
                <a:solidFill>
                  <a:schemeClr val="tx1"/>
                </a:solidFill>
              </a:rPr>
              <a:t>2. The </a:t>
            </a:r>
            <a:r>
              <a:rPr lang="en-GB" sz="1400" b="1" dirty="0">
                <a:solidFill>
                  <a:schemeClr val="tx1"/>
                </a:solidFill>
              </a:rPr>
              <a:t>training products list </a:t>
            </a:r>
            <a:r>
              <a:rPr lang="en-GB" sz="1400" dirty="0">
                <a:solidFill>
                  <a:schemeClr val="tx1"/>
                </a:solidFill>
              </a:rPr>
              <a:t>contains all of the national products which are available to support COVID-19 vaccination training, including core products which are included in the training pathways as well as supplementary products. This products list is updated and recirculated as new training products come online.</a:t>
            </a:r>
          </a:p>
          <a:p>
            <a:pPr marL="0" indent="0">
              <a:buNone/>
            </a:pPr>
            <a:endParaRPr lang="en-GB" sz="1400" dirty="0">
              <a:solidFill>
                <a:schemeClr val="tx1"/>
              </a:solidFill>
            </a:endParaRPr>
          </a:p>
          <a:p>
            <a:pPr marL="0" indent="0">
              <a:buNone/>
            </a:pPr>
            <a:r>
              <a:rPr lang="en-GB" sz="1400" dirty="0">
                <a:solidFill>
                  <a:schemeClr val="tx1"/>
                </a:solidFill>
              </a:rPr>
              <a:t>3. The </a:t>
            </a:r>
            <a:r>
              <a:rPr lang="en-GB" sz="1400" b="1" dirty="0">
                <a:solidFill>
                  <a:schemeClr val="tx1"/>
                </a:solidFill>
              </a:rPr>
              <a:t>onboarding checklist </a:t>
            </a:r>
            <a:r>
              <a:rPr lang="en-GB" sz="1400" dirty="0">
                <a:solidFill>
                  <a:schemeClr val="tx1"/>
                </a:solidFill>
              </a:rPr>
              <a:t>contains indicative items which are recommended to be covered as part of local onboarding. This checklist is intended to be modified and added to locally based on local-specific requirements.</a:t>
            </a:r>
          </a:p>
          <a:p>
            <a:pPr>
              <a:buFontTx/>
              <a:buChar char="-"/>
            </a:pPr>
            <a:endParaRPr lang="en-GB" sz="1400" dirty="0">
              <a:solidFill>
                <a:schemeClr val="tx1"/>
              </a:solidFill>
            </a:endParaRPr>
          </a:p>
          <a:p>
            <a:pPr marL="0" indent="0">
              <a:buNone/>
            </a:pPr>
            <a:r>
              <a:rPr lang="en-GB" sz="1400" dirty="0">
                <a:solidFill>
                  <a:schemeClr val="tx1"/>
                </a:solidFill>
              </a:rPr>
              <a:t>4. </a:t>
            </a:r>
            <a:r>
              <a:rPr lang="en-GB" sz="1400" b="1" dirty="0">
                <a:solidFill>
                  <a:schemeClr val="tx1"/>
                </a:solidFill>
              </a:rPr>
              <a:t>Guidance for tracking </a:t>
            </a:r>
            <a:r>
              <a:rPr lang="en-GB" sz="1400" b="1" dirty="0" err="1">
                <a:solidFill>
                  <a:schemeClr val="tx1"/>
                </a:solidFill>
              </a:rPr>
              <a:t>eLfH</a:t>
            </a:r>
            <a:r>
              <a:rPr lang="en-GB" sz="1400" b="1" dirty="0">
                <a:solidFill>
                  <a:schemeClr val="tx1"/>
                </a:solidFill>
              </a:rPr>
              <a:t> </a:t>
            </a:r>
            <a:r>
              <a:rPr lang="en-GB" sz="1400" dirty="0">
                <a:solidFill>
                  <a:schemeClr val="tx1"/>
                </a:solidFill>
              </a:rPr>
              <a:t>provides guidance on how to track what e-learning has been completed on the e-</a:t>
            </a:r>
            <a:r>
              <a:rPr lang="en-GB" sz="1400" dirty="0" err="1">
                <a:solidFill>
                  <a:schemeClr val="tx1"/>
                </a:solidFill>
              </a:rPr>
              <a:t>LfH</a:t>
            </a:r>
            <a:r>
              <a:rPr lang="en-GB" sz="1400" dirty="0">
                <a:solidFill>
                  <a:schemeClr val="tx1"/>
                </a:solidFill>
              </a:rPr>
              <a:t> platform, both for existing employees and new workforce.</a:t>
            </a:r>
          </a:p>
          <a:p>
            <a:pPr marL="0" indent="0">
              <a:buNone/>
            </a:pPr>
            <a:endParaRPr lang="en-GB" sz="1400" dirty="0">
              <a:solidFill>
                <a:schemeClr val="tx1"/>
              </a:solidFill>
            </a:endParaRPr>
          </a:p>
          <a:p>
            <a:pPr marL="0" indent="0">
              <a:buNone/>
            </a:pPr>
            <a:r>
              <a:rPr lang="en-GB" sz="1400" dirty="0">
                <a:solidFill>
                  <a:schemeClr val="tx1"/>
                </a:solidFill>
              </a:rPr>
              <a:t>5. The </a:t>
            </a:r>
            <a:r>
              <a:rPr lang="en-GB" sz="1400" b="1" dirty="0">
                <a:solidFill>
                  <a:schemeClr val="tx1"/>
                </a:solidFill>
              </a:rPr>
              <a:t>Training Mobilisation Matrix </a:t>
            </a:r>
            <a:r>
              <a:rPr lang="en-GB" sz="1400" dirty="0">
                <a:solidFill>
                  <a:schemeClr val="tx1"/>
                </a:solidFill>
              </a:rPr>
              <a:t>provides an overview of the learning products required for each of the different roles for each the delivery models.</a:t>
            </a:r>
          </a:p>
        </p:txBody>
      </p:sp>
      <p:grpSp>
        <p:nvGrpSpPr>
          <p:cNvPr id="7" name="Group 6">
            <a:extLst>
              <a:ext uri="{FF2B5EF4-FFF2-40B4-BE49-F238E27FC236}">
                <a16:creationId xmlns:a16="http://schemas.microsoft.com/office/drawing/2014/main" id="{E89F5083-EDF9-4380-AE7C-BBADF8484AFC}"/>
              </a:ext>
            </a:extLst>
          </p:cNvPr>
          <p:cNvGrpSpPr/>
          <p:nvPr/>
        </p:nvGrpSpPr>
        <p:grpSpPr>
          <a:xfrm>
            <a:off x="9357789" y="5589909"/>
            <a:ext cx="1835360" cy="1096827"/>
            <a:chOff x="9357789" y="5589909"/>
            <a:chExt cx="1835360" cy="1096827"/>
          </a:xfrm>
        </p:grpSpPr>
        <p:graphicFrame>
          <p:nvGraphicFramePr>
            <p:cNvPr id="4" name="Object 3">
              <a:extLst>
                <a:ext uri="{FF2B5EF4-FFF2-40B4-BE49-F238E27FC236}">
                  <a16:creationId xmlns:a16="http://schemas.microsoft.com/office/drawing/2014/main" id="{60A5BB81-E7CA-4556-A5F2-97D3003D47C3}"/>
                </a:ext>
              </a:extLst>
            </p:cNvPr>
            <p:cNvGraphicFramePr>
              <a:graphicFrameLocks noChangeAspect="1"/>
            </p:cNvGraphicFramePr>
            <p:nvPr>
              <p:extLst>
                <p:ext uri="{D42A27DB-BD31-4B8C-83A1-F6EECF244321}">
                  <p14:modId xmlns:p14="http://schemas.microsoft.com/office/powerpoint/2010/main" val="3633318721"/>
                </p:ext>
              </p:extLst>
            </p:nvPr>
          </p:nvGraphicFramePr>
          <p:xfrm>
            <a:off x="9644130" y="5589909"/>
            <a:ext cx="1262678" cy="1096827"/>
          </p:xfrm>
          <a:graphic>
            <a:graphicData uri="http://schemas.openxmlformats.org/presentationml/2006/ole">
              <mc:AlternateContent xmlns:mc="http://schemas.openxmlformats.org/markup-compatibility/2006">
                <mc:Choice xmlns:v="urn:schemas-microsoft-com:vml" Requires="v">
                  <p:oleObj spid="_x0000_s5246" name="Acrobat Document" showAsIcon="1" r:id="rId11" imgW="906480" imgH="787320" progId="AcroExch.Document.DC">
                    <p:embed/>
                  </p:oleObj>
                </mc:Choice>
                <mc:Fallback>
                  <p:oleObj name="Acrobat Document" showAsIcon="1" r:id="rId11" imgW="906480" imgH="787320" progId="AcroExch.Document.DC">
                    <p:embed/>
                    <p:pic>
                      <p:nvPicPr>
                        <p:cNvPr id="0" name=""/>
                        <p:cNvPicPr/>
                        <p:nvPr/>
                      </p:nvPicPr>
                      <p:blipFill>
                        <a:blip r:embed="rId12"/>
                        <a:stretch>
                          <a:fillRect/>
                        </a:stretch>
                      </p:blipFill>
                      <p:spPr>
                        <a:xfrm>
                          <a:off x="9644130" y="5589909"/>
                          <a:ext cx="1262678" cy="109682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74DA4E1-BADF-4095-B4FF-68D9C468DBDB}"/>
                </a:ext>
              </a:extLst>
            </p:cNvPr>
            <p:cNvSpPr txBox="1"/>
            <p:nvPr/>
          </p:nvSpPr>
          <p:spPr>
            <a:xfrm>
              <a:off x="9357789" y="6040405"/>
              <a:ext cx="1835360" cy="492443"/>
            </a:xfrm>
            <a:prstGeom prst="rect">
              <a:avLst/>
            </a:prstGeom>
            <a:solidFill>
              <a:schemeClr val="bg1"/>
            </a:solidFill>
          </p:spPr>
          <p:txBody>
            <a:bodyPr wrap="square" rtlCol="0">
              <a:spAutoFit/>
            </a:bodyPr>
            <a:lstStyle/>
            <a:p>
              <a:pPr algn="ctr"/>
              <a:r>
                <a:rPr lang="en-GB" sz="1300" dirty="0"/>
                <a:t>Training Mobilisation Matrix v2 211220</a:t>
              </a:r>
            </a:p>
          </p:txBody>
        </p:sp>
      </p:grpSp>
    </p:spTree>
    <p:extLst>
      <p:ext uri="{BB962C8B-B14F-4D97-AF65-F5344CB8AC3E}">
        <p14:creationId xmlns:p14="http://schemas.microsoft.com/office/powerpoint/2010/main" val="753945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0C6B2F-047B-4FCF-9FAD-513BE8CBCDE7}"/>
              </a:ext>
            </a:extLst>
          </p:cNvPr>
          <p:cNvSpPr>
            <a:spLocks noGrp="1"/>
          </p:cNvSpPr>
          <p:nvPr>
            <p:ph type="ctrTitle"/>
          </p:nvPr>
        </p:nvSpPr>
        <p:spPr>
          <a:xfrm>
            <a:off x="854765" y="4166826"/>
            <a:ext cx="9144000" cy="601111"/>
          </a:xfrm>
        </p:spPr>
        <p:txBody>
          <a:bodyPr/>
          <a:lstStyle/>
          <a:p>
            <a:r>
              <a:rPr lang="en-GB" dirty="0"/>
              <a:t>Appendix One: </a:t>
            </a:r>
          </a:p>
        </p:txBody>
      </p:sp>
      <p:sp>
        <p:nvSpPr>
          <p:cNvPr id="5" name="Subtitle 4">
            <a:extLst>
              <a:ext uri="{FF2B5EF4-FFF2-40B4-BE49-F238E27FC236}">
                <a16:creationId xmlns:a16="http://schemas.microsoft.com/office/drawing/2014/main" id="{8C54062F-00A4-4BD3-8214-DC549C6A8E5E}"/>
              </a:ext>
            </a:extLst>
          </p:cNvPr>
          <p:cNvSpPr>
            <a:spLocks noGrp="1"/>
          </p:cNvSpPr>
          <p:nvPr>
            <p:ph type="subTitle" idx="1"/>
          </p:nvPr>
        </p:nvSpPr>
        <p:spPr>
          <a:xfrm>
            <a:off x="854765" y="4843667"/>
            <a:ext cx="9144000" cy="997840"/>
          </a:xfrm>
        </p:spPr>
        <p:txBody>
          <a:bodyPr>
            <a:normAutofit/>
          </a:bodyPr>
          <a:lstStyle/>
          <a:p>
            <a:r>
              <a:rPr lang="en-GB" dirty="0"/>
              <a:t>Workforce Operational Guidance on Deployment Models</a:t>
            </a:r>
          </a:p>
          <a:p>
            <a:r>
              <a:rPr lang="en-GB" dirty="0"/>
              <a:t> v2.4</a:t>
            </a:r>
          </a:p>
        </p:txBody>
      </p:sp>
      <p:sp>
        <p:nvSpPr>
          <p:cNvPr id="6" name="TextBox 5">
            <a:extLst>
              <a:ext uri="{FF2B5EF4-FFF2-40B4-BE49-F238E27FC236}">
                <a16:creationId xmlns:a16="http://schemas.microsoft.com/office/drawing/2014/main" id="{15F024B7-512E-4496-9CC1-B55DD9DB30EB}"/>
              </a:ext>
            </a:extLst>
          </p:cNvPr>
          <p:cNvSpPr txBox="1"/>
          <p:nvPr/>
        </p:nvSpPr>
        <p:spPr>
          <a:xfrm>
            <a:off x="4139690" y="6217792"/>
            <a:ext cx="756644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note: Future deployment processes are not discussed in this pack</a:t>
            </a:r>
          </a:p>
        </p:txBody>
      </p:sp>
    </p:spTree>
    <p:extLst>
      <p:ext uri="{BB962C8B-B14F-4D97-AF65-F5344CB8AC3E}">
        <p14:creationId xmlns:p14="http://schemas.microsoft.com/office/powerpoint/2010/main" val="2515697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C5375-241B-4964-A25D-A29DD6754EE1}"/>
              </a:ext>
            </a:extLst>
          </p:cNvPr>
          <p:cNvSpPr>
            <a:spLocks noGrp="1"/>
          </p:cNvSpPr>
          <p:nvPr>
            <p:ph type="title"/>
          </p:nvPr>
        </p:nvSpPr>
        <p:spPr>
          <a:xfrm>
            <a:off x="690676" y="284000"/>
            <a:ext cx="10641498" cy="611649"/>
          </a:xfrm>
        </p:spPr>
        <p:txBody>
          <a:bodyPr/>
          <a:lstStyle/>
          <a:p>
            <a:r>
              <a:rPr lang="en-GB" dirty="0"/>
              <a:t>Overview</a:t>
            </a:r>
          </a:p>
        </p:txBody>
      </p:sp>
      <p:sp>
        <p:nvSpPr>
          <p:cNvPr id="5" name="Rectangle 4">
            <a:extLst>
              <a:ext uri="{FF2B5EF4-FFF2-40B4-BE49-F238E27FC236}">
                <a16:creationId xmlns:a16="http://schemas.microsoft.com/office/drawing/2014/main" id="{9321A00F-2E37-4EBC-8C65-66B51EF103BE}"/>
              </a:ext>
            </a:extLst>
          </p:cNvPr>
          <p:cNvSpPr/>
          <p:nvPr/>
        </p:nvSpPr>
        <p:spPr>
          <a:xfrm>
            <a:off x="690676" y="1796995"/>
            <a:ext cx="11082224" cy="34615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latin typeface="Arial" panose="020B0604020202020204" pitchFamily="34" charset="0"/>
                <a:cs typeface="Arial" panose="020B0604020202020204" pitchFamily="34" charset="0"/>
              </a:rPr>
              <a:t>This appendix aims is a guidance document for NHS organisations to understand the workforce deployment models in place to support the COVID-19 vaccination programme. The schematics have been designed to provide an overview of the end to end deployment model including recruitment, training, rostering, deployment and termination of contracts at the end of the programme. They can also be used to:</a:t>
            </a:r>
          </a:p>
          <a:p>
            <a:endParaRPr lang="en-GB" sz="16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Highlight the responsibility for completion of employment checks and associated training for the new workforce being recruited to support the vaccination programme </a:t>
            </a:r>
          </a:p>
          <a:p>
            <a:pPr marL="285750" indent="-285750">
              <a:buFont typeface="Arial" panose="020B0604020202020204" pitchFamily="34" charset="0"/>
              <a:buChar char="•"/>
            </a:pPr>
            <a:endParaRPr lang="en-GB" sz="16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Provide a high level view of the prioritisation that should be adopted to support reducing the delta between capacity and demand</a:t>
            </a:r>
          </a:p>
          <a:p>
            <a:pPr marL="285750" indent="-285750">
              <a:buFont typeface="Arial" panose="020B0604020202020204" pitchFamily="34" charset="0"/>
              <a:buChar char="•"/>
            </a:pPr>
            <a:endParaRPr lang="en-GB" sz="16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Detail the responsibility of NHS organisations in regard to rostering and deployment of the workforce across multiple providers, including the process for invoicing through the lead employer</a:t>
            </a:r>
          </a:p>
          <a:p>
            <a:pPr marL="285750" indent="-285750">
              <a:buFont typeface="Arial" panose="020B0604020202020204" pitchFamily="34" charset="0"/>
              <a:buChar char="•"/>
            </a:pPr>
            <a:endParaRPr lang="en-GB" sz="16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Outline the process for lead employers on how to draw-down workforce through the national supply routes, including the contact details for your regional representatives </a:t>
            </a:r>
          </a:p>
          <a:p>
            <a:pPr marL="285750" indent="-285750">
              <a:buFont typeface="Arial" panose="020B0604020202020204" pitchFamily="34" charset="0"/>
              <a:buChar char="•"/>
            </a:pPr>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This document is designed to be a live document and will continue to be updated as appropriate. </a:t>
            </a:r>
          </a:p>
          <a:p>
            <a:endParaRPr lang="en-GB"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5817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93">
            <a:extLst>
              <a:ext uri="{FF2B5EF4-FFF2-40B4-BE49-F238E27FC236}">
                <a16:creationId xmlns:a16="http://schemas.microsoft.com/office/drawing/2014/main" id="{E04600FB-6021-4960-AD0B-AEDAFF12C82F}"/>
              </a:ext>
            </a:extLst>
          </p:cNvPr>
          <p:cNvSpPr/>
          <p:nvPr/>
        </p:nvSpPr>
        <p:spPr>
          <a:xfrm rot="5400000">
            <a:off x="316643" y="1397781"/>
            <a:ext cx="973580" cy="1055621"/>
          </a:xfrm>
          <a:prstGeom prst="homePlate">
            <a:avLst>
              <a:gd name="adj" fmla="val 26713"/>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Recruit</a:t>
            </a:r>
          </a:p>
        </p:txBody>
      </p:sp>
      <p:sp>
        <p:nvSpPr>
          <p:cNvPr id="5" name="Chevron 94">
            <a:extLst>
              <a:ext uri="{FF2B5EF4-FFF2-40B4-BE49-F238E27FC236}">
                <a16:creationId xmlns:a16="http://schemas.microsoft.com/office/drawing/2014/main" id="{50B2F310-7A7D-453B-9217-4F3F2B74DE8A}"/>
              </a:ext>
            </a:extLst>
          </p:cNvPr>
          <p:cNvSpPr/>
          <p:nvPr/>
        </p:nvSpPr>
        <p:spPr>
          <a:xfrm rot="5400000">
            <a:off x="316643" y="2203291"/>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Train</a:t>
            </a:r>
          </a:p>
        </p:txBody>
      </p:sp>
      <p:sp>
        <p:nvSpPr>
          <p:cNvPr id="6" name="Chevron 95">
            <a:extLst>
              <a:ext uri="{FF2B5EF4-FFF2-40B4-BE49-F238E27FC236}">
                <a16:creationId xmlns:a16="http://schemas.microsoft.com/office/drawing/2014/main" id="{3D78BD1C-F509-445C-A565-8A1327A6AB4C}"/>
              </a:ext>
            </a:extLst>
          </p:cNvPr>
          <p:cNvSpPr/>
          <p:nvPr/>
        </p:nvSpPr>
        <p:spPr>
          <a:xfrm rot="5400000">
            <a:off x="316643" y="3008800"/>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Roster</a:t>
            </a:r>
          </a:p>
        </p:txBody>
      </p:sp>
      <p:sp>
        <p:nvSpPr>
          <p:cNvPr id="7" name="Chevron 96">
            <a:extLst>
              <a:ext uri="{FF2B5EF4-FFF2-40B4-BE49-F238E27FC236}">
                <a16:creationId xmlns:a16="http://schemas.microsoft.com/office/drawing/2014/main" id="{4D657DA3-8CA9-46D9-B86D-17F8B04ED258}"/>
              </a:ext>
            </a:extLst>
          </p:cNvPr>
          <p:cNvSpPr/>
          <p:nvPr/>
        </p:nvSpPr>
        <p:spPr>
          <a:xfrm rot="5400000">
            <a:off x="316643" y="3814309"/>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Deploy</a:t>
            </a:r>
          </a:p>
        </p:txBody>
      </p:sp>
      <p:sp>
        <p:nvSpPr>
          <p:cNvPr id="8" name="Chevron 97">
            <a:extLst>
              <a:ext uri="{FF2B5EF4-FFF2-40B4-BE49-F238E27FC236}">
                <a16:creationId xmlns:a16="http://schemas.microsoft.com/office/drawing/2014/main" id="{174E2902-2F8A-4D3A-A92B-FAF4E0D99129}"/>
              </a:ext>
            </a:extLst>
          </p:cNvPr>
          <p:cNvSpPr/>
          <p:nvPr/>
        </p:nvSpPr>
        <p:spPr>
          <a:xfrm rot="5400000">
            <a:off x="316643" y="4619819"/>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cap="small">
                <a:solidFill>
                  <a:prstClr val="black"/>
                </a:solidFill>
                <a:latin typeface="Arial" panose="020B0604020202020204" pitchFamily="34" charset="0"/>
                <a:cs typeface="Arial" panose="020B0604020202020204" pitchFamily="34" charset="0"/>
              </a:rPr>
              <a:t>END CONTRACT</a:t>
            </a:r>
          </a:p>
        </p:txBody>
      </p:sp>
      <p:sp>
        <p:nvSpPr>
          <p:cNvPr id="10" name="Oval 9">
            <a:extLst>
              <a:ext uri="{FF2B5EF4-FFF2-40B4-BE49-F238E27FC236}">
                <a16:creationId xmlns:a16="http://schemas.microsoft.com/office/drawing/2014/main" id="{E86E8737-0FD7-420D-9663-6FF985D1E2EE}"/>
              </a:ext>
            </a:extLst>
          </p:cNvPr>
          <p:cNvSpPr/>
          <p:nvPr/>
        </p:nvSpPr>
        <p:spPr>
          <a:xfrm>
            <a:off x="682727" y="125976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1</a:t>
            </a:r>
          </a:p>
        </p:txBody>
      </p:sp>
      <p:sp>
        <p:nvSpPr>
          <p:cNvPr id="12" name="Oval 11">
            <a:extLst>
              <a:ext uri="{FF2B5EF4-FFF2-40B4-BE49-F238E27FC236}">
                <a16:creationId xmlns:a16="http://schemas.microsoft.com/office/drawing/2014/main" id="{B218961D-436D-4390-BE4B-52A42B3868A3}"/>
              </a:ext>
            </a:extLst>
          </p:cNvPr>
          <p:cNvSpPr/>
          <p:nvPr/>
        </p:nvSpPr>
        <p:spPr>
          <a:xfrm>
            <a:off x="682727" y="2196840"/>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2</a:t>
            </a:r>
          </a:p>
        </p:txBody>
      </p:sp>
      <p:sp>
        <p:nvSpPr>
          <p:cNvPr id="13" name="Oval 12">
            <a:extLst>
              <a:ext uri="{FF2B5EF4-FFF2-40B4-BE49-F238E27FC236}">
                <a16:creationId xmlns:a16="http://schemas.microsoft.com/office/drawing/2014/main" id="{E05A05AD-6ACC-407A-8C97-1A268E5477E2}"/>
              </a:ext>
            </a:extLst>
          </p:cNvPr>
          <p:cNvSpPr/>
          <p:nvPr/>
        </p:nvSpPr>
        <p:spPr>
          <a:xfrm>
            <a:off x="682727" y="3023343"/>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3</a:t>
            </a:r>
          </a:p>
        </p:txBody>
      </p:sp>
      <p:sp>
        <p:nvSpPr>
          <p:cNvPr id="14" name="Oval 13">
            <a:extLst>
              <a:ext uri="{FF2B5EF4-FFF2-40B4-BE49-F238E27FC236}">
                <a16:creationId xmlns:a16="http://schemas.microsoft.com/office/drawing/2014/main" id="{62B35906-F749-4F2D-8E9C-530A00B2C4BC}"/>
              </a:ext>
            </a:extLst>
          </p:cNvPr>
          <p:cNvSpPr/>
          <p:nvPr/>
        </p:nvSpPr>
        <p:spPr>
          <a:xfrm>
            <a:off x="682727" y="384984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4</a:t>
            </a:r>
          </a:p>
        </p:txBody>
      </p:sp>
      <p:sp>
        <p:nvSpPr>
          <p:cNvPr id="15" name="Oval 14">
            <a:extLst>
              <a:ext uri="{FF2B5EF4-FFF2-40B4-BE49-F238E27FC236}">
                <a16:creationId xmlns:a16="http://schemas.microsoft.com/office/drawing/2014/main" id="{AF3946AB-D491-454B-BB27-37AB7A745619}"/>
              </a:ext>
            </a:extLst>
          </p:cNvPr>
          <p:cNvSpPr/>
          <p:nvPr/>
        </p:nvSpPr>
        <p:spPr>
          <a:xfrm>
            <a:off x="682727" y="4676348"/>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5</a:t>
            </a:r>
          </a:p>
        </p:txBody>
      </p:sp>
      <p:grpSp>
        <p:nvGrpSpPr>
          <p:cNvPr id="29" name="Group 28">
            <a:extLst>
              <a:ext uri="{FF2B5EF4-FFF2-40B4-BE49-F238E27FC236}">
                <a16:creationId xmlns:a16="http://schemas.microsoft.com/office/drawing/2014/main" id="{85BE932A-9EF9-4A02-A2D8-B8E0DC79F62E}"/>
              </a:ext>
            </a:extLst>
          </p:cNvPr>
          <p:cNvGrpSpPr/>
          <p:nvPr/>
        </p:nvGrpSpPr>
        <p:grpSpPr>
          <a:xfrm>
            <a:off x="9316170" y="589685"/>
            <a:ext cx="462720" cy="611932"/>
            <a:chOff x="10034080" y="3165420"/>
            <a:chExt cx="552543" cy="744239"/>
          </a:xfrm>
          <a:solidFill>
            <a:schemeClr val="bg1"/>
          </a:solidFill>
        </p:grpSpPr>
        <p:grpSp>
          <p:nvGrpSpPr>
            <p:cNvPr id="30" name="CustomIcon">
              <a:extLst>
                <a:ext uri="{FF2B5EF4-FFF2-40B4-BE49-F238E27FC236}">
                  <a16:creationId xmlns:a16="http://schemas.microsoft.com/office/drawing/2014/main" id="{2A90D58E-1482-4D75-88EE-F2DECA06871E}"/>
                </a:ext>
              </a:extLst>
            </p:cNvPr>
            <p:cNvGrpSpPr/>
            <p:nvPr/>
          </p:nvGrpSpPr>
          <p:grpSpPr>
            <a:xfrm>
              <a:off x="10038418" y="3385607"/>
              <a:ext cx="530960" cy="524052"/>
              <a:chOff x="-531446" y="3229247"/>
              <a:chExt cx="530960" cy="524052"/>
            </a:xfrm>
            <a:grpFill/>
          </p:grpSpPr>
          <p:grpSp>
            <p:nvGrpSpPr>
              <p:cNvPr id="33" name="CustomIcon">
                <a:extLst>
                  <a:ext uri="{FF2B5EF4-FFF2-40B4-BE49-F238E27FC236}">
                    <a16:creationId xmlns:a16="http://schemas.microsoft.com/office/drawing/2014/main" id="{DCDEA5F6-5ABC-47D2-8971-331767104A18}"/>
                  </a:ext>
                </a:extLst>
              </p:cNvPr>
              <p:cNvGrpSpPr/>
              <p:nvPr/>
            </p:nvGrpSpPr>
            <p:grpSpPr>
              <a:xfrm>
                <a:off x="-496048" y="3353569"/>
                <a:ext cx="473114" cy="353973"/>
                <a:chOff x="-496048" y="3353569"/>
                <a:chExt cx="473114" cy="353973"/>
              </a:xfrm>
              <a:grpFill/>
            </p:grpSpPr>
            <p:sp>
              <p:nvSpPr>
                <p:cNvPr id="52" name="Freeform: Shape 51">
                  <a:extLst>
                    <a:ext uri="{FF2B5EF4-FFF2-40B4-BE49-F238E27FC236}">
                      <a16:creationId xmlns:a16="http://schemas.microsoft.com/office/drawing/2014/main" id="{50E9208C-506F-4074-927F-5829BFB3F18E}"/>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53" name="Freeform: Shape 52">
                  <a:extLst>
                    <a:ext uri="{FF2B5EF4-FFF2-40B4-BE49-F238E27FC236}">
                      <a16:creationId xmlns:a16="http://schemas.microsoft.com/office/drawing/2014/main" id="{E9B3E622-D35F-449F-867E-2962B624F246}"/>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grpSp>
          <p:sp>
            <p:nvSpPr>
              <p:cNvPr id="34" name="Freeform: Shape 33">
                <a:extLst>
                  <a:ext uri="{FF2B5EF4-FFF2-40B4-BE49-F238E27FC236}">
                    <a16:creationId xmlns:a16="http://schemas.microsoft.com/office/drawing/2014/main" id="{64AA4361-752E-4B43-AC97-CF2353098159}"/>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35" name="Freeform: Shape 34">
                <a:extLst>
                  <a:ext uri="{FF2B5EF4-FFF2-40B4-BE49-F238E27FC236}">
                    <a16:creationId xmlns:a16="http://schemas.microsoft.com/office/drawing/2014/main" id="{55AD4B98-4A83-48DF-ACE3-0FE49A6FF422}"/>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36" name="Freeform: Shape 35">
                <a:extLst>
                  <a:ext uri="{FF2B5EF4-FFF2-40B4-BE49-F238E27FC236}">
                    <a16:creationId xmlns:a16="http://schemas.microsoft.com/office/drawing/2014/main" id="{C2C02D2A-349C-47E5-A238-EE2463CC923E}"/>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37" name="Freeform: Shape 36">
                <a:extLst>
                  <a:ext uri="{FF2B5EF4-FFF2-40B4-BE49-F238E27FC236}">
                    <a16:creationId xmlns:a16="http://schemas.microsoft.com/office/drawing/2014/main" id="{06E2DDFC-6C8B-41FE-85D0-A430AAFDF9D7}"/>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38" name="Freeform: Shape 37">
                <a:extLst>
                  <a:ext uri="{FF2B5EF4-FFF2-40B4-BE49-F238E27FC236}">
                    <a16:creationId xmlns:a16="http://schemas.microsoft.com/office/drawing/2014/main" id="{8B7242BC-5F47-43BB-A026-3782002AA662}"/>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39" name="Freeform: Shape 38">
                <a:extLst>
                  <a:ext uri="{FF2B5EF4-FFF2-40B4-BE49-F238E27FC236}">
                    <a16:creationId xmlns:a16="http://schemas.microsoft.com/office/drawing/2014/main" id="{8055D8FE-3ED1-47D9-9823-0FB26D00CFB4}"/>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0" name="Freeform: Shape 39">
                <a:extLst>
                  <a:ext uri="{FF2B5EF4-FFF2-40B4-BE49-F238E27FC236}">
                    <a16:creationId xmlns:a16="http://schemas.microsoft.com/office/drawing/2014/main" id="{78CEC835-89DE-4E7B-ACF2-40C66527026E}"/>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1" name="Freeform: Shape 40">
                <a:extLst>
                  <a:ext uri="{FF2B5EF4-FFF2-40B4-BE49-F238E27FC236}">
                    <a16:creationId xmlns:a16="http://schemas.microsoft.com/office/drawing/2014/main" id="{EF3A5BAD-FA2F-400F-B127-6C41FB245D44}"/>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2" name="Freeform: Shape 41">
                <a:extLst>
                  <a:ext uri="{FF2B5EF4-FFF2-40B4-BE49-F238E27FC236}">
                    <a16:creationId xmlns:a16="http://schemas.microsoft.com/office/drawing/2014/main" id="{98D564DE-591A-4436-B5CB-AAA4FB818FFD}"/>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3" name="Freeform: Shape 42">
                <a:extLst>
                  <a:ext uri="{FF2B5EF4-FFF2-40B4-BE49-F238E27FC236}">
                    <a16:creationId xmlns:a16="http://schemas.microsoft.com/office/drawing/2014/main" id="{584B16FC-797B-4CE6-9442-6152B82612F5}"/>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4" name="Freeform: Shape 43">
                <a:extLst>
                  <a:ext uri="{FF2B5EF4-FFF2-40B4-BE49-F238E27FC236}">
                    <a16:creationId xmlns:a16="http://schemas.microsoft.com/office/drawing/2014/main" id="{4E811FC4-5484-4F96-A006-905965E693E1}"/>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5" name="Freeform: Shape 44">
                <a:extLst>
                  <a:ext uri="{FF2B5EF4-FFF2-40B4-BE49-F238E27FC236}">
                    <a16:creationId xmlns:a16="http://schemas.microsoft.com/office/drawing/2014/main" id="{7698C4BE-4C15-46F4-8CB2-A71A27AECF43}"/>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6" name="Freeform: Shape 45">
                <a:extLst>
                  <a:ext uri="{FF2B5EF4-FFF2-40B4-BE49-F238E27FC236}">
                    <a16:creationId xmlns:a16="http://schemas.microsoft.com/office/drawing/2014/main" id="{17C38863-AD2B-4938-8703-0CC182C1BA2A}"/>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7" name="Freeform: Shape 46">
                <a:extLst>
                  <a:ext uri="{FF2B5EF4-FFF2-40B4-BE49-F238E27FC236}">
                    <a16:creationId xmlns:a16="http://schemas.microsoft.com/office/drawing/2014/main" id="{D65DECF0-1FE2-4EA4-8852-B570339FFAED}"/>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8" name="Freeform: Shape 47">
                <a:extLst>
                  <a:ext uri="{FF2B5EF4-FFF2-40B4-BE49-F238E27FC236}">
                    <a16:creationId xmlns:a16="http://schemas.microsoft.com/office/drawing/2014/main" id="{FCE11FF5-E47F-4AC2-B67B-15000BC09247}"/>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9" name="Freeform: Shape 48">
                <a:extLst>
                  <a:ext uri="{FF2B5EF4-FFF2-40B4-BE49-F238E27FC236}">
                    <a16:creationId xmlns:a16="http://schemas.microsoft.com/office/drawing/2014/main" id="{08711A8F-2187-4469-B17F-F7D54D553B91}"/>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50" name="Freeform: Shape 49">
                <a:extLst>
                  <a:ext uri="{FF2B5EF4-FFF2-40B4-BE49-F238E27FC236}">
                    <a16:creationId xmlns:a16="http://schemas.microsoft.com/office/drawing/2014/main" id="{23315F72-30BC-44D8-B843-2C1D7F92B6DB}"/>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51" name="Freeform: Shape 50">
                <a:extLst>
                  <a:ext uri="{FF2B5EF4-FFF2-40B4-BE49-F238E27FC236}">
                    <a16:creationId xmlns:a16="http://schemas.microsoft.com/office/drawing/2014/main" id="{2BA43698-085F-4691-88CB-2EE11C84512B}"/>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grpSp>
        <p:sp>
          <p:nvSpPr>
            <p:cNvPr id="31" name="Rectangle 30">
              <a:extLst>
                <a:ext uri="{FF2B5EF4-FFF2-40B4-BE49-F238E27FC236}">
                  <a16:creationId xmlns:a16="http://schemas.microsoft.com/office/drawing/2014/main" id="{842FCCF9-0480-4069-9FC3-F09CECC3D540}"/>
                </a:ext>
              </a:extLst>
            </p:cNvPr>
            <p:cNvSpPr/>
            <p:nvPr/>
          </p:nvSpPr>
          <p:spPr>
            <a:xfrm>
              <a:off x="10073816" y="3509929"/>
              <a:ext cx="464481" cy="353973"/>
            </a:xfrm>
            <a:prstGeom prst="rect">
              <a:avLst/>
            </a:prstGeom>
            <a:grpFill/>
            <a:ln w="6350" cap="sq">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1200" cap="none" spc="0" normalizeH="0" baseline="0" noProof="0">
                <a:ln>
                  <a:noFill/>
                </a:ln>
                <a:solidFill>
                  <a:prstClr val="white"/>
                </a:solidFill>
                <a:effectLst/>
                <a:uLnTx/>
                <a:uFillTx/>
                <a:latin typeface="Arial"/>
                <a:ea typeface="+mn-ea"/>
                <a:cs typeface="Arial"/>
              </a:endParaRPr>
            </a:p>
          </p:txBody>
        </p:sp>
        <p:pic>
          <p:nvPicPr>
            <p:cNvPr id="32" name="CustomIcon">
              <a:extLst>
                <a:ext uri="{FF2B5EF4-FFF2-40B4-BE49-F238E27FC236}">
                  <a16:creationId xmlns:a16="http://schemas.microsoft.com/office/drawing/2014/main" id="{F7791090-E54A-42B0-9EDB-55E12E850BCF}"/>
                </a:ext>
              </a:extLst>
            </p:cNvPr>
            <p:cNvPicPr>
              <a:picLocks noChangeAspect="1"/>
            </p:cNvPicPr>
            <p:nvPr>
              <p:custDataLst>
                <p:tags r:id="rId5"/>
              </p:custDataLst>
            </p:nvPr>
          </p:nvPicPr>
          <p:blipFill>
            <a:blip r:embed="rId8">
              <a:extLst>
                <a:ext uri="{96DAC541-7B7A-43D3-8B79-37D633B846F1}">
                  <asvg:svgBlip xmlns:asvg="http://schemas.microsoft.com/office/drawing/2016/SVG/main" r:embed="rId9"/>
                </a:ext>
              </a:extLst>
            </a:blip>
            <a:stretch>
              <a:fillRect/>
            </a:stretch>
          </p:blipFill>
          <p:spPr>
            <a:xfrm>
              <a:off x="10034080" y="3165420"/>
              <a:ext cx="552543" cy="552545"/>
            </a:xfrm>
            <a:prstGeom prst="rect">
              <a:avLst/>
            </a:prstGeom>
          </p:spPr>
        </p:pic>
      </p:grpSp>
      <p:grpSp>
        <p:nvGrpSpPr>
          <p:cNvPr id="54" name="Group 53">
            <a:extLst>
              <a:ext uri="{FF2B5EF4-FFF2-40B4-BE49-F238E27FC236}">
                <a16:creationId xmlns:a16="http://schemas.microsoft.com/office/drawing/2014/main" id="{9754C03D-D0E3-47EE-AB54-BF2293ACB043}"/>
              </a:ext>
            </a:extLst>
          </p:cNvPr>
          <p:cNvGrpSpPr/>
          <p:nvPr/>
        </p:nvGrpSpPr>
        <p:grpSpPr>
          <a:xfrm>
            <a:off x="8986926" y="4745321"/>
            <a:ext cx="1090312" cy="935561"/>
            <a:chOff x="7471145" y="3787538"/>
            <a:chExt cx="1090312" cy="935561"/>
          </a:xfrm>
          <a:solidFill>
            <a:schemeClr val="bg1"/>
          </a:solidFill>
        </p:grpSpPr>
        <p:pic>
          <p:nvPicPr>
            <p:cNvPr id="55" name="CustomIcon">
              <a:extLst>
                <a:ext uri="{FF2B5EF4-FFF2-40B4-BE49-F238E27FC236}">
                  <a16:creationId xmlns:a16="http://schemas.microsoft.com/office/drawing/2014/main" id="{E345B216-22C3-49B1-B075-44E147B64DD6}"/>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63019" y="3787538"/>
              <a:ext cx="706565" cy="686859"/>
            </a:xfrm>
            <a:prstGeom prst="rect">
              <a:avLst/>
            </a:prstGeom>
          </p:spPr>
        </p:pic>
        <p:sp>
          <p:nvSpPr>
            <p:cNvPr id="56" name="TextBox 55">
              <a:extLst>
                <a:ext uri="{FF2B5EF4-FFF2-40B4-BE49-F238E27FC236}">
                  <a16:creationId xmlns:a16="http://schemas.microsoft.com/office/drawing/2014/main" id="{10B10B56-19E2-4E37-90E7-D26F4CC97027}"/>
                </a:ext>
              </a:extLst>
            </p:cNvPr>
            <p:cNvSpPr txBox="1"/>
            <p:nvPr/>
          </p:nvSpPr>
          <p:spPr>
            <a:xfrm>
              <a:off x="7471145" y="4415322"/>
              <a:ext cx="1090312" cy="307777"/>
            </a:xfrm>
            <a:prstGeom prst="rect">
              <a:avLst/>
            </a:prstGeom>
            <a:grpFill/>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Char char="​"/>
                <a:tabLst/>
                <a:defRPr/>
              </a:pPr>
              <a:r>
                <a:rPr kumimoji="0" lang="en-GB" sz="1000" b="1" i="0" u="none" strike="noStrike" kern="1200" cap="none" spc="0" normalizeH="0" baseline="0" noProof="0">
                  <a:ln>
                    <a:noFill/>
                  </a:ln>
                  <a:solidFill>
                    <a:srgbClr val="525252"/>
                  </a:solidFill>
                  <a:effectLst/>
                  <a:uLnTx/>
                  <a:uFillTx/>
                  <a:latin typeface="Arial"/>
                  <a:ea typeface="+mn-ea"/>
                  <a:cs typeface="Arial" panose="020B0604020202020204" pitchFamily="34" charset="0"/>
                </a:rPr>
                <a:t>Roving Detained Model</a:t>
              </a:r>
            </a:p>
          </p:txBody>
        </p:sp>
      </p:grpSp>
      <p:sp>
        <p:nvSpPr>
          <p:cNvPr id="57" name="TextBox 56">
            <a:extLst>
              <a:ext uri="{FF2B5EF4-FFF2-40B4-BE49-F238E27FC236}">
                <a16:creationId xmlns:a16="http://schemas.microsoft.com/office/drawing/2014/main" id="{C223928F-4AB5-47CE-BE82-6F5296E2D310}"/>
              </a:ext>
            </a:extLst>
          </p:cNvPr>
          <p:cNvSpPr txBox="1"/>
          <p:nvPr/>
        </p:nvSpPr>
        <p:spPr>
          <a:xfrm>
            <a:off x="8931986" y="4461160"/>
            <a:ext cx="1200192" cy="307777"/>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Char char="​"/>
              <a:tabLst/>
              <a:defRPr/>
            </a:pPr>
            <a:r>
              <a:rPr kumimoji="0" lang="en-GB" sz="1000" b="1" i="0" u="none" strike="noStrike" kern="1200" cap="none" spc="0" normalizeH="0" baseline="0" noProof="0">
                <a:ln>
                  <a:noFill/>
                </a:ln>
                <a:solidFill>
                  <a:srgbClr val="525252"/>
                </a:solidFill>
                <a:effectLst/>
                <a:uLnTx/>
                <a:uFillTx/>
                <a:latin typeface="Arial"/>
                <a:ea typeface="+mn-ea"/>
                <a:cs typeface="Arial" panose="020B0604020202020204" pitchFamily="34" charset="0"/>
              </a:rPr>
              <a:t>Roving Residential Model</a:t>
            </a:r>
          </a:p>
        </p:txBody>
      </p:sp>
      <p:sp>
        <p:nvSpPr>
          <p:cNvPr id="58" name="Rectangle 57">
            <a:extLst>
              <a:ext uri="{FF2B5EF4-FFF2-40B4-BE49-F238E27FC236}">
                <a16:creationId xmlns:a16="http://schemas.microsoft.com/office/drawing/2014/main" id="{68746F55-55FB-4731-8272-0A061999F186}"/>
              </a:ext>
            </a:extLst>
          </p:cNvPr>
          <p:cNvSpPr/>
          <p:nvPr/>
        </p:nvSpPr>
        <p:spPr>
          <a:xfrm>
            <a:off x="8823625" y="2848765"/>
            <a:ext cx="1472615" cy="2842898"/>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D9F57DEC-5B54-4FBE-B1E7-07DE671AFAE6}"/>
              </a:ext>
            </a:extLst>
          </p:cNvPr>
          <p:cNvGrpSpPr/>
          <p:nvPr/>
        </p:nvGrpSpPr>
        <p:grpSpPr>
          <a:xfrm>
            <a:off x="8931986" y="3187602"/>
            <a:ext cx="1200192" cy="760451"/>
            <a:chOff x="6826392" y="3539532"/>
            <a:chExt cx="1200192" cy="760451"/>
          </a:xfrm>
        </p:grpSpPr>
        <p:grpSp>
          <p:nvGrpSpPr>
            <p:cNvPr id="60" name="Group 59">
              <a:extLst>
                <a:ext uri="{FF2B5EF4-FFF2-40B4-BE49-F238E27FC236}">
                  <a16:creationId xmlns:a16="http://schemas.microsoft.com/office/drawing/2014/main" id="{C6019D1C-3012-4BB2-8A26-0FF70A74E3ED}"/>
                </a:ext>
              </a:extLst>
            </p:cNvPr>
            <p:cNvGrpSpPr/>
            <p:nvPr/>
          </p:nvGrpSpPr>
          <p:grpSpPr>
            <a:xfrm>
              <a:off x="6826392" y="3539532"/>
              <a:ext cx="1200192" cy="760451"/>
              <a:chOff x="8102504" y="2972949"/>
              <a:chExt cx="1200192" cy="760451"/>
            </a:xfrm>
            <a:solidFill>
              <a:schemeClr val="bg1"/>
            </a:solidFill>
          </p:grpSpPr>
          <p:sp>
            <p:nvSpPr>
              <p:cNvPr id="62" name="TextBox 61">
                <a:extLst>
                  <a:ext uri="{FF2B5EF4-FFF2-40B4-BE49-F238E27FC236}">
                    <a16:creationId xmlns:a16="http://schemas.microsoft.com/office/drawing/2014/main" id="{CC6D570E-96D4-4146-9A93-7F96341E41BC}"/>
                  </a:ext>
                </a:extLst>
              </p:cNvPr>
              <p:cNvSpPr txBox="1"/>
              <p:nvPr/>
            </p:nvSpPr>
            <p:spPr>
              <a:xfrm>
                <a:off x="8102504" y="3425623"/>
                <a:ext cx="1200192" cy="307777"/>
              </a:xfrm>
              <a:prstGeom prst="rect">
                <a:avLst/>
              </a:prstGeom>
              <a:grpFill/>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Char char="​"/>
                  <a:tabLst/>
                  <a:defRPr/>
                </a:pPr>
                <a:r>
                  <a:rPr kumimoji="0" lang="en-GB" sz="1000" b="1" i="0" u="none" strike="noStrike" kern="1200" cap="none" spc="0" normalizeH="0" baseline="0" noProof="0">
                    <a:ln>
                      <a:noFill/>
                    </a:ln>
                    <a:solidFill>
                      <a:srgbClr val="525252"/>
                    </a:solidFill>
                    <a:effectLst/>
                    <a:uLnTx/>
                    <a:uFillTx/>
                    <a:latin typeface="Arial"/>
                    <a:ea typeface="+mn-ea"/>
                    <a:cs typeface="Arial" panose="020B0604020202020204" pitchFamily="34" charset="0"/>
                  </a:rPr>
                  <a:t>Roving Housebound Model</a:t>
                </a:r>
              </a:p>
            </p:txBody>
          </p:sp>
          <p:grpSp>
            <p:nvGrpSpPr>
              <p:cNvPr id="63" name="Group 62">
                <a:extLst>
                  <a:ext uri="{FF2B5EF4-FFF2-40B4-BE49-F238E27FC236}">
                    <a16:creationId xmlns:a16="http://schemas.microsoft.com/office/drawing/2014/main" id="{703517BC-E78E-4ED5-9BAD-9C1D5828BEE7}"/>
                  </a:ext>
                </a:extLst>
              </p:cNvPr>
              <p:cNvGrpSpPr/>
              <p:nvPr/>
            </p:nvGrpSpPr>
            <p:grpSpPr>
              <a:xfrm>
                <a:off x="8468286" y="2972949"/>
                <a:ext cx="497063" cy="438175"/>
                <a:chOff x="461964" y="479430"/>
                <a:chExt cx="487362" cy="429625"/>
              </a:xfrm>
              <a:grpFill/>
            </p:grpSpPr>
            <p:sp>
              <p:nvSpPr>
                <p:cNvPr id="64" name="Freeform 5">
                  <a:extLst>
                    <a:ext uri="{FF2B5EF4-FFF2-40B4-BE49-F238E27FC236}">
                      <a16:creationId xmlns:a16="http://schemas.microsoft.com/office/drawing/2014/main" id="{E46A42E8-1805-4FC2-9D24-33FA4D43B6C3}"/>
                    </a:ext>
                  </a:extLst>
                </p:cNvPr>
                <p:cNvSpPr>
                  <a:spLocks/>
                </p:cNvSpPr>
                <p:nvPr/>
              </p:nvSpPr>
              <p:spPr bwMode="auto">
                <a:xfrm>
                  <a:off x="461964" y="479430"/>
                  <a:ext cx="487362" cy="249238"/>
                </a:xfrm>
                <a:custGeom>
                  <a:avLst/>
                  <a:gdLst>
                    <a:gd name="T0" fmla="*/ 460 w 466"/>
                    <a:gd name="T1" fmla="*/ 196 h 237"/>
                    <a:gd name="T2" fmla="*/ 379 w 466"/>
                    <a:gd name="T3" fmla="*/ 126 h 237"/>
                    <a:gd name="T4" fmla="*/ 379 w 466"/>
                    <a:gd name="T5" fmla="*/ 51 h 237"/>
                    <a:gd name="T6" fmla="*/ 366 w 466"/>
                    <a:gd name="T7" fmla="*/ 38 h 237"/>
                    <a:gd name="T8" fmla="*/ 345 w 466"/>
                    <a:gd name="T9" fmla="*/ 38 h 237"/>
                    <a:gd name="T10" fmla="*/ 332 w 466"/>
                    <a:gd name="T11" fmla="*/ 51 h 237"/>
                    <a:gd name="T12" fmla="*/ 332 w 466"/>
                    <a:gd name="T13" fmla="*/ 84 h 237"/>
                    <a:gd name="T14" fmla="*/ 242 w 466"/>
                    <a:gd name="T15" fmla="*/ 5 h 237"/>
                    <a:gd name="T16" fmla="*/ 224 w 466"/>
                    <a:gd name="T17" fmla="*/ 5 h 237"/>
                    <a:gd name="T18" fmla="*/ 6 w 466"/>
                    <a:gd name="T19" fmla="*/ 196 h 237"/>
                    <a:gd name="T20" fmla="*/ 4 w 466"/>
                    <a:gd name="T21" fmla="*/ 215 h 237"/>
                    <a:gd name="T22" fmla="*/ 19 w 466"/>
                    <a:gd name="T23" fmla="*/ 231 h 237"/>
                    <a:gd name="T24" fmla="*/ 37 w 466"/>
                    <a:gd name="T25" fmla="*/ 232 h 237"/>
                    <a:gd name="T26" fmla="*/ 233 w 466"/>
                    <a:gd name="T27" fmla="*/ 61 h 237"/>
                    <a:gd name="T28" fmla="*/ 429 w 466"/>
                    <a:gd name="T29" fmla="*/ 232 h 237"/>
                    <a:gd name="T30" fmla="*/ 447 w 466"/>
                    <a:gd name="T31" fmla="*/ 231 h 237"/>
                    <a:gd name="T32" fmla="*/ 462 w 466"/>
                    <a:gd name="T33" fmla="*/ 215 h 237"/>
                    <a:gd name="T34" fmla="*/ 460 w 466"/>
                    <a:gd name="T35"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6" h="237">
                      <a:moveTo>
                        <a:pt x="460" y="196"/>
                      </a:moveTo>
                      <a:cubicBezTo>
                        <a:pt x="379" y="126"/>
                        <a:pt x="379" y="126"/>
                        <a:pt x="379" y="126"/>
                      </a:cubicBezTo>
                      <a:cubicBezTo>
                        <a:pt x="379" y="51"/>
                        <a:pt x="379" y="51"/>
                        <a:pt x="379" y="51"/>
                      </a:cubicBezTo>
                      <a:cubicBezTo>
                        <a:pt x="379" y="44"/>
                        <a:pt x="374" y="38"/>
                        <a:pt x="366" y="38"/>
                      </a:cubicBezTo>
                      <a:cubicBezTo>
                        <a:pt x="345" y="38"/>
                        <a:pt x="345" y="38"/>
                        <a:pt x="345" y="38"/>
                      </a:cubicBezTo>
                      <a:cubicBezTo>
                        <a:pt x="338" y="38"/>
                        <a:pt x="332" y="44"/>
                        <a:pt x="332" y="51"/>
                      </a:cubicBezTo>
                      <a:cubicBezTo>
                        <a:pt x="332" y="84"/>
                        <a:pt x="332" y="84"/>
                        <a:pt x="332" y="84"/>
                      </a:cubicBezTo>
                      <a:cubicBezTo>
                        <a:pt x="242" y="5"/>
                        <a:pt x="242" y="5"/>
                        <a:pt x="242" y="5"/>
                      </a:cubicBezTo>
                      <a:cubicBezTo>
                        <a:pt x="236" y="0"/>
                        <a:pt x="230" y="0"/>
                        <a:pt x="224" y="5"/>
                      </a:cubicBezTo>
                      <a:cubicBezTo>
                        <a:pt x="6" y="196"/>
                        <a:pt x="6" y="196"/>
                        <a:pt x="6" y="196"/>
                      </a:cubicBezTo>
                      <a:cubicBezTo>
                        <a:pt x="0" y="201"/>
                        <a:pt x="0" y="209"/>
                        <a:pt x="4" y="215"/>
                      </a:cubicBezTo>
                      <a:cubicBezTo>
                        <a:pt x="19" y="231"/>
                        <a:pt x="19" y="231"/>
                        <a:pt x="19" y="231"/>
                      </a:cubicBezTo>
                      <a:cubicBezTo>
                        <a:pt x="23" y="237"/>
                        <a:pt x="32" y="237"/>
                        <a:pt x="37" y="232"/>
                      </a:cubicBezTo>
                      <a:cubicBezTo>
                        <a:pt x="233" y="61"/>
                        <a:pt x="233" y="61"/>
                        <a:pt x="233" y="61"/>
                      </a:cubicBezTo>
                      <a:cubicBezTo>
                        <a:pt x="429" y="232"/>
                        <a:pt x="429" y="232"/>
                        <a:pt x="429" y="232"/>
                      </a:cubicBezTo>
                      <a:cubicBezTo>
                        <a:pt x="434" y="237"/>
                        <a:pt x="443" y="237"/>
                        <a:pt x="447" y="231"/>
                      </a:cubicBezTo>
                      <a:cubicBezTo>
                        <a:pt x="462" y="215"/>
                        <a:pt x="462" y="215"/>
                        <a:pt x="462" y="215"/>
                      </a:cubicBezTo>
                      <a:cubicBezTo>
                        <a:pt x="466" y="209"/>
                        <a:pt x="466" y="201"/>
                        <a:pt x="460" y="196"/>
                      </a:cubicBezTo>
                      <a:close/>
                    </a:path>
                  </a:pathLst>
                </a:custGeom>
                <a:grpFill/>
                <a:ln w="9525">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54" rtl="0" eaLnBrk="1" fontAlgn="base" latinLnBrk="0" hangingPunct="1">
                    <a:lnSpc>
                      <a:spcPct val="100000"/>
                    </a:lnSpc>
                    <a:spcBef>
                      <a:spcPct val="50000"/>
                    </a:spcBef>
                    <a:spcAft>
                      <a:spcPct val="0"/>
                    </a:spcAft>
                    <a:buClrTx/>
                    <a:buSzTx/>
                    <a:buFontTx/>
                    <a:buNone/>
                    <a:tabLst/>
                    <a:defRPr/>
                  </a:pPr>
                  <a:endParaRPr kumimoji="0" lang="en-US" sz="1200" b="1" i="0" u="none" strike="noStrike" kern="1200" cap="none" spc="0" normalizeH="0" baseline="0" noProof="0">
                    <a:ln>
                      <a:noFill/>
                    </a:ln>
                    <a:solidFill>
                      <a:srgbClr val="525252"/>
                    </a:solidFill>
                    <a:effectLst/>
                    <a:uLnTx/>
                    <a:uFillTx/>
                    <a:latin typeface="Arial" charset="0"/>
                    <a:ea typeface="+mn-ea"/>
                    <a:cs typeface="Arial" charset="0"/>
                  </a:endParaRPr>
                </a:p>
              </p:txBody>
            </p:sp>
            <p:sp>
              <p:nvSpPr>
                <p:cNvPr id="65" name="Freeform 6">
                  <a:extLst>
                    <a:ext uri="{FF2B5EF4-FFF2-40B4-BE49-F238E27FC236}">
                      <a16:creationId xmlns:a16="http://schemas.microsoft.com/office/drawing/2014/main" id="{C647A3EC-BF28-40A3-AED3-F559F12954CB}"/>
                    </a:ext>
                  </a:extLst>
                </p:cNvPr>
                <p:cNvSpPr>
                  <a:spLocks noEditPoints="1"/>
                </p:cNvSpPr>
                <p:nvPr/>
              </p:nvSpPr>
              <p:spPr bwMode="auto">
                <a:xfrm>
                  <a:off x="531087" y="564567"/>
                  <a:ext cx="349250" cy="344488"/>
                </a:xfrm>
                <a:custGeom>
                  <a:avLst/>
                  <a:gdLst>
                    <a:gd name="T0" fmla="*/ 325 w 333"/>
                    <a:gd name="T1" fmla="*/ 138 h 328"/>
                    <a:gd name="T2" fmla="*/ 167 w 333"/>
                    <a:gd name="T3" fmla="*/ 0 h 328"/>
                    <a:gd name="T4" fmla="*/ 9 w 333"/>
                    <a:gd name="T5" fmla="*/ 138 h 328"/>
                    <a:gd name="T6" fmla="*/ 0 w 333"/>
                    <a:gd name="T7" fmla="*/ 155 h 328"/>
                    <a:gd name="T8" fmla="*/ 0 w 333"/>
                    <a:gd name="T9" fmla="*/ 315 h 328"/>
                    <a:gd name="T10" fmla="*/ 13 w 333"/>
                    <a:gd name="T11" fmla="*/ 328 h 328"/>
                    <a:gd name="T12" fmla="*/ 320 w 333"/>
                    <a:gd name="T13" fmla="*/ 328 h 328"/>
                    <a:gd name="T14" fmla="*/ 333 w 333"/>
                    <a:gd name="T15" fmla="*/ 315 h 328"/>
                    <a:gd name="T16" fmla="*/ 333 w 333"/>
                    <a:gd name="T17" fmla="*/ 155 h 328"/>
                    <a:gd name="T18" fmla="*/ 325 w 333"/>
                    <a:gd name="T19" fmla="*/ 138 h 328"/>
                    <a:gd name="T20" fmla="*/ 260 w 333"/>
                    <a:gd name="T21" fmla="*/ 219 h 328"/>
                    <a:gd name="T22" fmla="*/ 251 w 333"/>
                    <a:gd name="T23" fmla="*/ 228 h 328"/>
                    <a:gd name="T24" fmla="*/ 197 w 333"/>
                    <a:gd name="T25" fmla="*/ 228 h 328"/>
                    <a:gd name="T26" fmla="*/ 197 w 333"/>
                    <a:gd name="T27" fmla="*/ 281 h 328"/>
                    <a:gd name="T28" fmla="*/ 188 w 333"/>
                    <a:gd name="T29" fmla="*/ 290 h 328"/>
                    <a:gd name="T30" fmla="*/ 145 w 333"/>
                    <a:gd name="T31" fmla="*/ 290 h 328"/>
                    <a:gd name="T32" fmla="*/ 136 w 333"/>
                    <a:gd name="T33" fmla="*/ 281 h 328"/>
                    <a:gd name="T34" fmla="*/ 136 w 333"/>
                    <a:gd name="T35" fmla="*/ 228 h 328"/>
                    <a:gd name="T36" fmla="*/ 83 w 333"/>
                    <a:gd name="T37" fmla="*/ 228 h 328"/>
                    <a:gd name="T38" fmla="*/ 74 w 333"/>
                    <a:gd name="T39" fmla="*/ 219 h 328"/>
                    <a:gd name="T40" fmla="*/ 74 w 333"/>
                    <a:gd name="T41" fmla="*/ 176 h 328"/>
                    <a:gd name="T42" fmla="*/ 83 w 333"/>
                    <a:gd name="T43" fmla="*/ 167 h 328"/>
                    <a:gd name="T44" fmla="*/ 136 w 333"/>
                    <a:gd name="T45" fmla="*/ 167 h 328"/>
                    <a:gd name="T46" fmla="*/ 136 w 333"/>
                    <a:gd name="T47" fmla="*/ 113 h 328"/>
                    <a:gd name="T48" fmla="*/ 145 w 333"/>
                    <a:gd name="T49" fmla="*/ 104 h 328"/>
                    <a:gd name="T50" fmla="*/ 188 w 333"/>
                    <a:gd name="T51" fmla="*/ 104 h 328"/>
                    <a:gd name="T52" fmla="*/ 197 w 333"/>
                    <a:gd name="T53" fmla="*/ 113 h 328"/>
                    <a:gd name="T54" fmla="*/ 197 w 333"/>
                    <a:gd name="T55" fmla="*/ 167 h 328"/>
                    <a:gd name="T56" fmla="*/ 251 w 333"/>
                    <a:gd name="T57" fmla="*/ 167 h 328"/>
                    <a:gd name="T58" fmla="*/ 260 w 333"/>
                    <a:gd name="T59" fmla="*/ 176 h 328"/>
                    <a:gd name="T60" fmla="*/ 260 w 333"/>
                    <a:gd name="T61" fmla="*/ 21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3" h="328">
                      <a:moveTo>
                        <a:pt x="325" y="138"/>
                      </a:moveTo>
                      <a:cubicBezTo>
                        <a:pt x="167" y="0"/>
                        <a:pt x="167" y="0"/>
                        <a:pt x="167" y="0"/>
                      </a:cubicBezTo>
                      <a:cubicBezTo>
                        <a:pt x="9" y="138"/>
                        <a:pt x="9" y="138"/>
                        <a:pt x="9" y="138"/>
                      </a:cubicBezTo>
                      <a:cubicBezTo>
                        <a:pt x="5" y="142"/>
                        <a:pt x="0" y="145"/>
                        <a:pt x="0" y="155"/>
                      </a:cubicBezTo>
                      <a:cubicBezTo>
                        <a:pt x="0" y="315"/>
                        <a:pt x="0" y="315"/>
                        <a:pt x="0" y="315"/>
                      </a:cubicBezTo>
                      <a:cubicBezTo>
                        <a:pt x="0" y="322"/>
                        <a:pt x="6" y="328"/>
                        <a:pt x="13" y="328"/>
                      </a:cubicBezTo>
                      <a:cubicBezTo>
                        <a:pt x="320" y="328"/>
                        <a:pt x="320" y="328"/>
                        <a:pt x="320" y="328"/>
                      </a:cubicBezTo>
                      <a:cubicBezTo>
                        <a:pt x="328" y="328"/>
                        <a:pt x="333" y="322"/>
                        <a:pt x="333" y="315"/>
                      </a:cubicBezTo>
                      <a:cubicBezTo>
                        <a:pt x="333" y="155"/>
                        <a:pt x="333" y="155"/>
                        <a:pt x="333" y="155"/>
                      </a:cubicBezTo>
                      <a:cubicBezTo>
                        <a:pt x="333" y="145"/>
                        <a:pt x="329" y="142"/>
                        <a:pt x="325" y="138"/>
                      </a:cubicBezTo>
                      <a:close/>
                      <a:moveTo>
                        <a:pt x="260" y="219"/>
                      </a:moveTo>
                      <a:cubicBezTo>
                        <a:pt x="260" y="224"/>
                        <a:pt x="256" y="228"/>
                        <a:pt x="251" y="228"/>
                      </a:cubicBezTo>
                      <a:cubicBezTo>
                        <a:pt x="197" y="228"/>
                        <a:pt x="197" y="228"/>
                        <a:pt x="197" y="228"/>
                      </a:cubicBezTo>
                      <a:cubicBezTo>
                        <a:pt x="197" y="281"/>
                        <a:pt x="197" y="281"/>
                        <a:pt x="197" y="281"/>
                      </a:cubicBezTo>
                      <a:cubicBezTo>
                        <a:pt x="197" y="286"/>
                        <a:pt x="193" y="290"/>
                        <a:pt x="188" y="290"/>
                      </a:cubicBezTo>
                      <a:cubicBezTo>
                        <a:pt x="145" y="290"/>
                        <a:pt x="145" y="290"/>
                        <a:pt x="145" y="290"/>
                      </a:cubicBezTo>
                      <a:cubicBezTo>
                        <a:pt x="140" y="290"/>
                        <a:pt x="136" y="286"/>
                        <a:pt x="136" y="281"/>
                      </a:cubicBezTo>
                      <a:cubicBezTo>
                        <a:pt x="136" y="228"/>
                        <a:pt x="136" y="228"/>
                        <a:pt x="136" y="228"/>
                      </a:cubicBezTo>
                      <a:cubicBezTo>
                        <a:pt x="83" y="228"/>
                        <a:pt x="83" y="228"/>
                        <a:pt x="83" y="228"/>
                      </a:cubicBezTo>
                      <a:cubicBezTo>
                        <a:pt x="78" y="228"/>
                        <a:pt x="74" y="224"/>
                        <a:pt x="74" y="219"/>
                      </a:cubicBezTo>
                      <a:cubicBezTo>
                        <a:pt x="74" y="176"/>
                        <a:pt x="74" y="176"/>
                        <a:pt x="74" y="176"/>
                      </a:cubicBezTo>
                      <a:cubicBezTo>
                        <a:pt x="74" y="171"/>
                        <a:pt x="78" y="167"/>
                        <a:pt x="83" y="167"/>
                      </a:cubicBezTo>
                      <a:cubicBezTo>
                        <a:pt x="136" y="167"/>
                        <a:pt x="136" y="167"/>
                        <a:pt x="136" y="167"/>
                      </a:cubicBezTo>
                      <a:cubicBezTo>
                        <a:pt x="136" y="113"/>
                        <a:pt x="136" y="113"/>
                        <a:pt x="136" y="113"/>
                      </a:cubicBezTo>
                      <a:cubicBezTo>
                        <a:pt x="136" y="108"/>
                        <a:pt x="140" y="104"/>
                        <a:pt x="145" y="104"/>
                      </a:cubicBezTo>
                      <a:cubicBezTo>
                        <a:pt x="188" y="104"/>
                        <a:pt x="188" y="104"/>
                        <a:pt x="188" y="104"/>
                      </a:cubicBezTo>
                      <a:cubicBezTo>
                        <a:pt x="193" y="104"/>
                        <a:pt x="197" y="108"/>
                        <a:pt x="197" y="113"/>
                      </a:cubicBezTo>
                      <a:cubicBezTo>
                        <a:pt x="197" y="167"/>
                        <a:pt x="197" y="167"/>
                        <a:pt x="197" y="167"/>
                      </a:cubicBezTo>
                      <a:cubicBezTo>
                        <a:pt x="251" y="167"/>
                        <a:pt x="251" y="167"/>
                        <a:pt x="251" y="167"/>
                      </a:cubicBezTo>
                      <a:cubicBezTo>
                        <a:pt x="256" y="167"/>
                        <a:pt x="260" y="171"/>
                        <a:pt x="260" y="176"/>
                      </a:cubicBezTo>
                      <a:lnTo>
                        <a:pt x="260" y="219"/>
                      </a:lnTo>
                      <a:close/>
                    </a:path>
                  </a:pathLst>
                </a:custGeom>
                <a:solidFill>
                  <a:schemeClr val="bg1"/>
                </a:solidFill>
                <a:ln w="9525">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54" rtl="0" eaLnBrk="1" fontAlgn="base" latinLnBrk="0" hangingPunct="1">
                    <a:lnSpc>
                      <a:spcPct val="100000"/>
                    </a:lnSpc>
                    <a:spcBef>
                      <a:spcPct val="50000"/>
                    </a:spcBef>
                    <a:spcAft>
                      <a:spcPct val="0"/>
                    </a:spcAft>
                    <a:buClrTx/>
                    <a:buSzTx/>
                    <a:buFontTx/>
                    <a:buNone/>
                    <a:tabLst/>
                    <a:defRPr/>
                  </a:pPr>
                  <a:endParaRPr kumimoji="0" lang="en-US" sz="1200" b="1" i="0" u="none" strike="noStrike" kern="1200" cap="none" spc="0" normalizeH="0" baseline="0" noProof="0">
                    <a:ln>
                      <a:noFill/>
                    </a:ln>
                    <a:solidFill>
                      <a:srgbClr val="525252"/>
                    </a:solidFill>
                    <a:effectLst/>
                    <a:uLnTx/>
                    <a:uFillTx/>
                    <a:latin typeface="Arial" charset="0"/>
                    <a:ea typeface="+mn-ea"/>
                    <a:cs typeface="Arial" charset="0"/>
                  </a:endParaRPr>
                </a:p>
              </p:txBody>
            </p:sp>
          </p:grpSp>
        </p:grpSp>
        <p:sp>
          <p:nvSpPr>
            <p:cNvPr id="61" name="Flowchart: Off-page Connector 60">
              <a:extLst>
                <a:ext uri="{FF2B5EF4-FFF2-40B4-BE49-F238E27FC236}">
                  <a16:creationId xmlns:a16="http://schemas.microsoft.com/office/drawing/2014/main" id="{C8172E42-3785-4521-AA1A-6195A4279384}"/>
                </a:ext>
              </a:extLst>
            </p:cNvPr>
            <p:cNvSpPr/>
            <p:nvPr/>
          </p:nvSpPr>
          <p:spPr>
            <a:xfrm rot="10800000">
              <a:off x="7317313" y="3719232"/>
              <a:ext cx="229755" cy="235207"/>
            </a:xfrm>
            <a:prstGeom prst="flowChartOffpage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525252"/>
                </a:solidFill>
                <a:effectLst/>
                <a:uLnTx/>
                <a:uFillTx/>
                <a:latin typeface="Calibri" panose="020F0502020204030204"/>
                <a:ea typeface="+mn-ea"/>
                <a:cs typeface="+mn-cs"/>
              </a:endParaRPr>
            </a:p>
          </p:txBody>
        </p:sp>
      </p:grpSp>
      <p:grpSp>
        <p:nvGrpSpPr>
          <p:cNvPr id="66" name="Group 65">
            <a:extLst>
              <a:ext uri="{FF2B5EF4-FFF2-40B4-BE49-F238E27FC236}">
                <a16:creationId xmlns:a16="http://schemas.microsoft.com/office/drawing/2014/main" id="{1E334852-5F8C-418E-A508-BD101F69352C}"/>
              </a:ext>
            </a:extLst>
          </p:cNvPr>
          <p:cNvGrpSpPr/>
          <p:nvPr/>
        </p:nvGrpSpPr>
        <p:grpSpPr>
          <a:xfrm>
            <a:off x="9283552" y="4008486"/>
            <a:ext cx="497063" cy="443631"/>
            <a:chOff x="7198262" y="4464113"/>
            <a:chExt cx="497063" cy="443631"/>
          </a:xfrm>
        </p:grpSpPr>
        <p:sp>
          <p:nvSpPr>
            <p:cNvPr id="67" name="Freeform 5">
              <a:extLst>
                <a:ext uri="{FF2B5EF4-FFF2-40B4-BE49-F238E27FC236}">
                  <a16:creationId xmlns:a16="http://schemas.microsoft.com/office/drawing/2014/main" id="{35B2B75A-1A0E-4860-B925-68BD9D15D9AE}"/>
                </a:ext>
              </a:extLst>
            </p:cNvPr>
            <p:cNvSpPr>
              <a:spLocks/>
            </p:cNvSpPr>
            <p:nvPr/>
          </p:nvSpPr>
          <p:spPr bwMode="auto">
            <a:xfrm>
              <a:off x="7198262" y="4464113"/>
              <a:ext cx="497063" cy="254198"/>
            </a:xfrm>
            <a:custGeom>
              <a:avLst/>
              <a:gdLst>
                <a:gd name="T0" fmla="*/ 460 w 466"/>
                <a:gd name="T1" fmla="*/ 196 h 237"/>
                <a:gd name="T2" fmla="*/ 379 w 466"/>
                <a:gd name="T3" fmla="*/ 126 h 237"/>
                <a:gd name="T4" fmla="*/ 379 w 466"/>
                <a:gd name="T5" fmla="*/ 51 h 237"/>
                <a:gd name="T6" fmla="*/ 366 w 466"/>
                <a:gd name="T7" fmla="*/ 38 h 237"/>
                <a:gd name="T8" fmla="*/ 345 w 466"/>
                <a:gd name="T9" fmla="*/ 38 h 237"/>
                <a:gd name="T10" fmla="*/ 332 w 466"/>
                <a:gd name="T11" fmla="*/ 51 h 237"/>
                <a:gd name="T12" fmla="*/ 332 w 466"/>
                <a:gd name="T13" fmla="*/ 84 h 237"/>
                <a:gd name="T14" fmla="*/ 242 w 466"/>
                <a:gd name="T15" fmla="*/ 5 h 237"/>
                <a:gd name="T16" fmla="*/ 224 w 466"/>
                <a:gd name="T17" fmla="*/ 5 h 237"/>
                <a:gd name="T18" fmla="*/ 6 w 466"/>
                <a:gd name="T19" fmla="*/ 196 h 237"/>
                <a:gd name="T20" fmla="*/ 4 w 466"/>
                <a:gd name="T21" fmla="*/ 215 h 237"/>
                <a:gd name="T22" fmla="*/ 19 w 466"/>
                <a:gd name="T23" fmla="*/ 231 h 237"/>
                <a:gd name="T24" fmla="*/ 37 w 466"/>
                <a:gd name="T25" fmla="*/ 232 h 237"/>
                <a:gd name="T26" fmla="*/ 233 w 466"/>
                <a:gd name="T27" fmla="*/ 61 h 237"/>
                <a:gd name="T28" fmla="*/ 429 w 466"/>
                <a:gd name="T29" fmla="*/ 232 h 237"/>
                <a:gd name="T30" fmla="*/ 447 w 466"/>
                <a:gd name="T31" fmla="*/ 231 h 237"/>
                <a:gd name="T32" fmla="*/ 462 w 466"/>
                <a:gd name="T33" fmla="*/ 215 h 237"/>
                <a:gd name="T34" fmla="*/ 460 w 466"/>
                <a:gd name="T35"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6" h="237">
                  <a:moveTo>
                    <a:pt x="460" y="196"/>
                  </a:moveTo>
                  <a:cubicBezTo>
                    <a:pt x="379" y="126"/>
                    <a:pt x="379" y="126"/>
                    <a:pt x="379" y="126"/>
                  </a:cubicBezTo>
                  <a:cubicBezTo>
                    <a:pt x="379" y="51"/>
                    <a:pt x="379" y="51"/>
                    <a:pt x="379" y="51"/>
                  </a:cubicBezTo>
                  <a:cubicBezTo>
                    <a:pt x="379" y="44"/>
                    <a:pt x="374" y="38"/>
                    <a:pt x="366" y="38"/>
                  </a:cubicBezTo>
                  <a:cubicBezTo>
                    <a:pt x="345" y="38"/>
                    <a:pt x="345" y="38"/>
                    <a:pt x="345" y="38"/>
                  </a:cubicBezTo>
                  <a:cubicBezTo>
                    <a:pt x="338" y="38"/>
                    <a:pt x="332" y="44"/>
                    <a:pt x="332" y="51"/>
                  </a:cubicBezTo>
                  <a:cubicBezTo>
                    <a:pt x="332" y="84"/>
                    <a:pt x="332" y="84"/>
                    <a:pt x="332" y="84"/>
                  </a:cubicBezTo>
                  <a:cubicBezTo>
                    <a:pt x="242" y="5"/>
                    <a:pt x="242" y="5"/>
                    <a:pt x="242" y="5"/>
                  </a:cubicBezTo>
                  <a:cubicBezTo>
                    <a:pt x="236" y="0"/>
                    <a:pt x="230" y="0"/>
                    <a:pt x="224" y="5"/>
                  </a:cubicBezTo>
                  <a:cubicBezTo>
                    <a:pt x="6" y="196"/>
                    <a:pt x="6" y="196"/>
                    <a:pt x="6" y="196"/>
                  </a:cubicBezTo>
                  <a:cubicBezTo>
                    <a:pt x="0" y="201"/>
                    <a:pt x="0" y="209"/>
                    <a:pt x="4" y="215"/>
                  </a:cubicBezTo>
                  <a:cubicBezTo>
                    <a:pt x="19" y="231"/>
                    <a:pt x="19" y="231"/>
                    <a:pt x="19" y="231"/>
                  </a:cubicBezTo>
                  <a:cubicBezTo>
                    <a:pt x="23" y="237"/>
                    <a:pt x="32" y="237"/>
                    <a:pt x="37" y="232"/>
                  </a:cubicBezTo>
                  <a:cubicBezTo>
                    <a:pt x="233" y="61"/>
                    <a:pt x="233" y="61"/>
                    <a:pt x="233" y="61"/>
                  </a:cubicBezTo>
                  <a:cubicBezTo>
                    <a:pt x="429" y="232"/>
                    <a:pt x="429" y="232"/>
                    <a:pt x="429" y="232"/>
                  </a:cubicBezTo>
                  <a:cubicBezTo>
                    <a:pt x="434" y="237"/>
                    <a:pt x="443" y="237"/>
                    <a:pt x="447" y="231"/>
                  </a:cubicBezTo>
                  <a:cubicBezTo>
                    <a:pt x="462" y="215"/>
                    <a:pt x="462" y="215"/>
                    <a:pt x="462" y="215"/>
                  </a:cubicBezTo>
                  <a:cubicBezTo>
                    <a:pt x="466" y="209"/>
                    <a:pt x="466" y="201"/>
                    <a:pt x="460" y="196"/>
                  </a:cubicBezTo>
                  <a:close/>
                </a:path>
              </a:pathLst>
            </a:custGeom>
            <a:solidFill>
              <a:schemeClr val="bg1"/>
            </a:solidFill>
            <a:ln w="9525">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54" rtl="0" eaLnBrk="1" fontAlgn="base" latinLnBrk="0" hangingPunct="1">
                <a:lnSpc>
                  <a:spcPct val="100000"/>
                </a:lnSpc>
                <a:spcBef>
                  <a:spcPct val="50000"/>
                </a:spcBef>
                <a:spcAft>
                  <a:spcPct val="0"/>
                </a:spcAft>
                <a:buClrTx/>
                <a:buSzTx/>
                <a:buFontTx/>
                <a:buNone/>
                <a:tabLst/>
                <a:defRPr/>
              </a:pPr>
              <a:endParaRPr kumimoji="0" lang="en-US" sz="1200" b="1" i="0" u="none" strike="noStrike" kern="1200" cap="none" spc="0" normalizeH="0" baseline="0" noProof="0">
                <a:ln>
                  <a:noFill/>
                </a:ln>
                <a:solidFill>
                  <a:srgbClr val="0D2240"/>
                </a:solidFill>
                <a:effectLst/>
                <a:uLnTx/>
                <a:uFillTx/>
                <a:latin typeface="Arial" charset="0"/>
                <a:ea typeface="+mn-ea"/>
                <a:cs typeface="Arial" charset="0"/>
              </a:endParaRPr>
            </a:p>
          </p:txBody>
        </p:sp>
        <p:sp>
          <p:nvSpPr>
            <p:cNvPr id="68" name="Freeform 6">
              <a:extLst>
                <a:ext uri="{FF2B5EF4-FFF2-40B4-BE49-F238E27FC236}">
                  <a16:creationId xmlns:a16="http://schemas.microsoft.com/office/drawing/2014/main" id="{369623BE-E035-415D-81CB-C2071BA1B3CB}"/>
                </a:ext>
              </a:extLst>
            </p:cNvPr>
            <p:cNvSpPr>
              <a:spLocks noEditPoints="1"/>
            </p:cNvSpPr>
            <p:nvPr/>
          </p:nvSpPr>
          <p:spPr bwMode="auto">
            <a:xfrm>
              <a:off x="7267884" y="4556401"/>
              <a:ext cx="356202" cy="351343"/>
            </a:xfrm>
            <a:custGeom>
              <a:avLst/>
              <a:gdLst>
                <a:gd name="T0" fmla="*/ 325 w 333"/>
                <a:gd name="T1" fmla="*/ 138 h 328"/>
                <a:gd name="T2" fmla="*/ 167 w 333"/>
                <a:gd name="T3" fmla="*/ 0 h 328"/>
                <a:gd name="T4" fmla="*/ 9 w 333"/>
                <a:gd name="T5" fmla="*/ 138 h 328"/>
                <a:gd name="T6" fmla="*/ 0 w 333"/>
                <a:gd name="T7" fmla="*/ 155 h 328"/>
                <a:gd name="T8" fmla="*/ 0 w 333"/>
                <a:gd name="T9" fmla="*/ 315 h 328"/>
                <a:gd name="T10" fmla="*/ 13 w 333"/>
                <a:gd name="T11" fmla="*/ 328 h 328"/>
                <a:gd name="T12" fmla="*/ 320 w 333"/>
                <a:gd name="T13" fmla="*/ 328 h 328"/>
                <a:gd name="T14" fmla="*/ 333 w 333"/>
                <a:gd name="T15" fmla="*/ 315 h 328"/>
                <a:gd name="T16" fmla="*/ 333 w 333"/>
                <a:gd name="T17" fmla="*/ 155 h 328"/>
                <a:gd name="T18" fmla="*/ 325 w 333"/>
                <a:gd name="T19" fmla="*/ 138 h 328"/>
                <a:gd name="T20" fmla="*/ 260 w 333"/>
                <a:gd name="T21" fmla="*/ 219 h 328"/>
                <a:gd name="T22" fmla="*/ 251 w 333"/>
                <a:gd name="T23" fmla="*/ 228 h 328"/>
                <a:gd name="T24" fmla="*/ 197 w 333"/>
                <a:gd name="T25" fmla="*/ 228 h 328"/>
                <a:gd name="T26" fmla="*/ 197 w 333"/>
                <a:gd name="T27" fmla="*/ 281 h 328"/>
                <a:gd name="T28" fmla="*/ 188 w 333"/>
                <a:gd name="T29" fmla="*/ 290 h 328"/>
                <a:gd name="T30" fmla="*/ 145 w 333"/>
                <a:gd name="T31" fmla="*/ 290 h 328"/>
                <a:gd name="T32" fmla="*/ 136 w 333"/>
                <a:gd name="T33" fmla="*/ 281 h 328"/>
                <a:gd name="T34" fmla="*/ 136 w 333"/>
                <a:gd name="T35" fmla="*/ 228 h 328"/>
                <a:gd name="T36" fmla="*/ 83 w 333"/>
                <a:gd name="T37" fmla="*/ 228 h 328"/>
                <a:gd name="T38" fmla="*/ 74 w 333"/>
                <a:gd name="T39" fmla="*/ 219 h 328"/>
                <a:gd name="T40" fmla="*/ 74 w 333"/>
                <a:gd name="T41" fmla="*/ 176 h 328"/>
                <a:gd name="T42" fmla="*/ 83 w 333"/>
                <a:gd name="T43" fmla="*/ 167 h 328"/>
                <a:gd name="T44" fmla="*/ 136 w 333"/>
                <a:gd name="T45" fmla="*/ 167 h 328"/>
                <a:gd name="T46" fmla="*/ 136 w 333"/>
                <a:gd name="T47" fmla="*/ 113 h 328"/>
                <a:gd name="T48" fmla="*/ 145 w 333"/>
                <a:gd name="T49" fmla="*/ 104 h 328"/>
                <a:gd name="T50" fmla="*/ 188 w 333"/>
                <a:gd name="T51" fmla="*/ 104 h 328"/>
                <a:gd name="T52" fmla="*/ 197 w 333"/>
                <a:gd name="T53" fmla="*/ 113 h 328"/>
                <a:gd name="T54" fmla="*/ 197 w 333"/>
                <a:gd name="T55" fmla="*/ 167 h 328"/>
                <a:gd name="T56" fmla="*/ 251 w 333"/>
                <a:gd name="T57" fmla="*/ 167 h 328"/>
                <a:gd name="T58" fmla="*/ 260 w 333"/>
                <a:gd name="T59" fmla="*/ 176 h 328"/>
                <a:gd name="T60" fmla="*/ 260 w 333"/>
                <a:gd name="T61" fmla="*/ 21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3" h="328">
                  <a:moveTo>
                    <a:pt x="325" y="138"/>
                  </a:moveTo>
                  <a:cubicBezTo>
                    <a:pt x="167" y="0"/>
                    <a:pt x="167" y="0"/>
                    <a:pt x="167" y="0"/>
                  </a:cubicBezTo>
                  <a:cubicBezTo>
                    <a:pt x="9" y="138"/>
                    <a:pt x="9" y="138"/>
                    <a:pt x="9" y="138"/>
                  </a:cubicBezTo>
                  <a:cubicBezTo>
                    <a:pt x="5" y="142"/>
                    <a:pt x="0" y="145"/>
                    <a:pt x="0" y="155"/>
                  </a:cubicBezTo>
                  <a:cubicBezTo>
                    <a:pt x="0" y="315"/>
                    <a:pt x="0" y="315"/>
                    <a:pt x="0" y="315"/>
                  </a:cubicBezTo>
                  <a:cubicBezTo>
                    <a:pt x="0" y="322"/>
                    <a:pt x="6" y="328"/>
                    <a:pt x="13" y="328"/>
                  </a:cubicBezTo>
                  <a:cubicBezTo>
                    <a:pt x="320" y="328"/>
                    <a:pt x="320" y="328"/>
                    <a:pt x="320" y="328"/>
                  </a:cubicBezTo>
                  <a:cubicBezTo>
                    <a:pt x="328" y="328"/>
                    <a:pt x="333" y="322"/>
                    <a:pt x="333" y="315"/>
                  </a:cubicBezTo>
                  <a:cubicBezTo>
                    <a:pt x="333" y="155"/>
                    <a:pt x="333" y="155"/>
                    <a:pt x="333" y="155"/>
                  </a:cubicBezTo>
                  <a:cubicBezTo>
                    <a:pt x="333" y="145"/>
                    <a:pt x="329" y="142"/>
                    <a:pt x="325" y="138"/>
                  </a:cubicBezTo>
                  <a:close/>
                  <a:moveTo>
                    <a:pt x="260" y="219"/>
                  </a:moveTo>
                  <a:cubicBezTo>
                    <a:pt x="260" y="224"/>
                    <a:pt x="256" y="228"/>
                    <a:pt x="251" y="228"/>
                  </a:cubicBezTo>
                  <a:cubicBezTo>
                    <a:pt x="197" y="228"/>
                    <a:pt x="197" y="228"/>
                    <a:pt x="197" y="228"/>
                  </a:cubicBezTo>
                  <a:cubicBezTo>
                    <a:pt x="197" y="281"/>
                    <a:pt x="197" y="281"/>
                    <a:pt x="197" y="281"/>
                  </a:cubicBezTo>
                  <a:cubicBezTo>
                    <a:pt x="197" y="286"/>
                    <a:pt x="193" y="290"/>
                    <a:pt x="188" y="290"/>
                  </a:cubicBezTo>
                  <a:cubicBezTo>
                    <a:pt x="145" y="290"/>
                    <a:pt x="145" y="290"/>
                    <a:pt x="145" y="290"/>
                  </a:cubicBezTo>
                  <a:cubicBezTo>
                    <a:pt x="140" y="290"/>
                    <a:pt x="136" y="286"/>
                    <a:pt x="136" y="281"/>
                  </a:cubicBezTo>
                  <a:cubicBezTo>
                    <a:pt x="136" y="228"/>
                    <a:pt x="136" y="228"/>
                    <a:pt x="136" y="228"/>
                  </a:cubicBezTo>
                  <a:cubicBezTo>
                    <a:pt x="83" y="228"/>
                    <a:pt x="83" y="228"/>
                    <a:pt x="83" y="228"/>
                  </a:cubicBezTo>
                  <a:cubicBezTo>
                    <a:pt x="78" y="228"/>
                    <a:pt x="74" y="224"/>
                    <a:pt x="74" y="219"/>
                  </a:cubicBezTo>
                  <a:cubicBezTo>
                    <a:pt x="74" y="176"/>
                    <a:pt x="74" y="176"/>
                    <a:pt x="74" y="176"/>
                  </a:cubicBezTo>
                  <a:cubicBezTo>
                    <a:pt x="74" y="171"/>
                    <a:pt x="78" y="167"/>
                    <a:pt x="83" y="167"/>
                  </a:cubicBezTo>
                  <a:cubicBezTo>
                    <a:pt x="136" y="167"/>
                    <a:pt x="136" y="167"/>
                    <a:pt x="136" y="167"/>
                  </a:cubicBezTo>
                  <a:cubicBezTo>
                    <a:pt x="136" y="113"/>
                    <a:pt x="136" y="113"/>
                    <a:pt x="136" y="113"/>
                  </a:cubicBezTo>
                  <a:cubicBezTo>
                    <a:pt x="136" y="108"/>
                    <a:pt x="140" y="104"/>
                    <a:pt x="145" y="104"/>
                  </a:cubicBezTo>
                  <a:cubicBezTo>
                    <a:pt x="188" y="104"/>
                    <a:pt x="188" y="104"/>
                    <a:pt x="188" y="104"/>
                  </a:cubicBezTo>
                  <a:cubicBezTo>
                    <a:pt x="193" y="104"/>
                    <a:pt x="197" y="108"/>
                    <a:pt x="197" y="113"/>
                  </a:cubicBezTo>
                  <a:cubicBezTo>
                    <a:pt x="197" y="167"/>
                    <a:pt x="197" y="167"/>
                    <a:pt x="197" y="167"/>
                  </a:cubicBezTo>
                  <a:cubicBezTo>
                    <a:pt x="251" y="167"/>
                    <a:pt x="251" y="167"/>
                    <a:pt x="251" y="167"/>
                  </a:cubicBezTo>
                  <a:cubicBezTo>
                    <a:pt x="256" y="167"/>
                    <a:pt x="260" y="171"/>
                    <a:pt x="260" y="176"/>
                  </a:cubicBezTo>
                  <a:lnTo>
                    <a:pt x="260" y="219"/>
                  </a:lnTo>
                  <a:close/>
                </a:path>
              </a:pathLst>
            </a:custGeom>
            <a:solidFill>
              <a:schemeClr val="bg1"/>
            </a:solidFill>
            <a:ln w="9525">
              <a:solidFill>
                <a:srgbClr val="0070C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54" rtl="0" eaLnBrk="1" fontAlgn="base" latinLnBrk="0" hangingPunct="1">
                <a:lnSpc>
                  <a:spcPct val="100000"/>
                </a:lnSpc>
                <a:spcBef>
                  <a:spcPct val="50000"/>
                </a:spcBef>
                <a:spcAft>
                  <a:spcPct val="0"/>
                </a:spcAft>
                <a:buClrTx/>
                <a:buSzTx/>
                <a:buFontTx/>
                <a:buNone/>
                <a:tabLst/>
                <a:defRPr/>
              </a:pPr>
              <a:endParaRPr kumimoji="0" lang="en-US" sz="1200" b="1" i="0" u="none" strike="noStrike" kern="1200" cap="none" spc="0" normalizeH="0" baseline="0" noProof="0">
                <a:ln>
                  <a:noFill/>
                </a:ln>
                <a:solidFill>
                  <a:srgbClr val="0D2240"/>
                </a:solidFill>
                <a:effectLst/>
                <a:uLnTx/>
                <a:uFillTx/>
                <a:latin typeface="Arial" charset="0"/>
                <a:ea typeface="+mn-ea"/>
                <a:cs typeface="Arial" charset="0"/>
              </a:endParaRPr>
            </a:p>
          </p:txBody>
        </p:sp>
      </p:grpSp>
      <p:pic>
        <p:nvPicPr>
          <p:cNvPr id="69" name="Picture 68">
            <a:extLst>
              <a:ext uri="{FF2B5EF4-FFF2-40B4-BE49-F238E27FC236}">
                <a16:creationId xmlns:a16="http://schemas.microsoft.com/office/drawing/2014/main" id="{AFB8C9A3-5AA9-4F50-B578-F35F096C5A89}"/>
              </a:ext>
            </a:extLst>
          </p:cNvPr>
          <p:cNvPicPr>
            <a:picLocks noChangeAspect="1"/>
          </p:cNvPicPr>
          <p:nvPr/>
        </p:nvPicPr>
        <p:blipFill rotWithShape="1">
          <a:blip r:embed="rId12">
            <a:duotone>
              <a:schemeClr val="bg2">
                <a:shade val="45000"/>
                <a:satMod val="135000"/>
              </a:schemeClr>
              <a:prstClr val="white"/>
            </a:duotone>
          </a:blip>
          <a:srcRect l="8000" t="17815" r="6500" b="26250"/>
          <a:stretch/>
        </p:blipFill>
        <p:spPr>
          <a:xfrm>
            <a:off x="9224035" y="1560428"/>
            <a:ext cx="691151" cy="488327"/>
          </a:xfrm>
          <a:prstGeom prst="rect">
            <a:avLst/>
          </a:prstGeom>
          <a:solidFill>
            <a:srgbClr val="005FB9"/>
          </a:solidFill>
        </p:spPr>
      </p:pic>
      <p:grpSp>
        <p:nvGrpSpPr>
          <p:cNvPr id="70" name="Group 69">
            <a:extLst>
              <a:ext uri="{FF2B5EF4-FFF2-40B4-BE49-F238E27FC236}">
                <a16:creationId xmlns:a16="http://schemas.microsoft.com/office/drawing/2014/main" id="{C82EC135-8904-47CB-8AD6-04BD3F6B64A1}"/>
              </a:ext>
            </a:extLst>
          </p:cNvPr>
          <p:cNvGrpSpPr/>
          <p:nvPr/>
        </p:nvGrpSpPr>
        <p:grpSpPr>
          <a:xfrm>
            <a:off x="8910860" y="589686"/>
            <a:ext cx="1221318" cy="807179"/>
            <a:chOff x="8151136" y="508527"/>
            <a:chExt cx="1221318" cy="807180"/>
          </a:xfrm>
          <a:solidFill>
            <a:schemeClr val="bg1"/>
          </a:solidFill>
        </p:grpSpPr>
        <p:grpSp>
          <p:nvGrpSpPr>
            <p:cNvPr id="71" name="Group 70">
              <a:extLst>
                <a:ext uri="{FF2B5EF4-FFF2-40B4-BE49-F238E27FC236}">
                  <a16:creationId xmlns:a16="http://schemas.microsoft.com/office/drawing/2014/main" id="{69A965A0-4460-4181-8972-D756DC9BCA99}"/>
                </a:ext>
              </a:extLst>
            </p:cNvPr>
            <p:cNvGrpSpPr/>
            <p:nvPr/>
          </p:nvGrpSpPr>
          <p:grpSpPr>
            <a:xfrm>
              <a:off x="8502609" y="508527"/>
              <a:ext cx="462720" cy="611932"/>
              <a:chOff x="10034080" y="3165420"/>
              <a:chExt cx="552543" cy="744239"/>
            </a:xfrm>
            <a:grpFill/>
          </p:grpSpPr>
          <p:grpSp>
            <p:nvGrpSpPr>
              <p:cNvPr id="73" name="CustomIcon">
                <a:extLst>
                  <a:ext uri="{FF2B5EF4-FFF2-40B4-BE49-F238E27FC236}">
                    <a16:creationId xmlns:a16="http://schemas.microsoft.com/office/drawing/2014/main" id="{77DA2F59-AB83-47CC-A894-87C81F0CE5F7}"/>
                  </a:ext>
                </a:extLst>
              </p:cNvPr>
              <p:cNvGrpSpPr/>
              <p:nvPr/>
            </p:nvGrpSpPr>
            <p:grpSpPr>
              <a:xfrm>
                <a:off x="10038418" y="3385607"/>
                <a:ext cx="530960" cy="524052"/>
                <a:chOff x="-531446" y="3229247"/>
                <a:chExt cx="530960" cy="524052"/>
              </a:xfrm>
              <a:grpFill/>
            </p:grpSpPr>
            <p:grpSp>
              <p:nvGrpSpPr>
                <p:cNvPr id="76" name="CustomIcon">
                  <a:extLst>
                    <a:ext uri="{FF2B5EF4-FFF2-40B4-BE49-F238E27FC236}">
                      <a16:creationId xmlns:a16="http://schemas.microsoft.com/office/drawing/2014/main" id="{8ECCA060-2F05-42F2-8883-596925014C32}"/>
                    </a:ext>
                  </a:extLst>
                </p:cNvPr>
                <p:cNvGrpSpPr/>
                <p:nvPr/>
              </p:nvGrpSpPr>
              <p:grpSpPr>
                <a:xfrm>
                  <a:off x="-496048" y="3353569"/>
                  <a:ext cx="473114" cy="353973"/>
                  <a:chOff x="-496048" y="3353569"/>
                  <a:chExt cx="473114" cy="353973"/>
                </a:xfrm>
                <a:grpFill/>
              </p:grpSpPr>
              <p:sp>
                <p:nvSpPr>
                  <p:cNvPr id="95" name="Freeform: Shape 118">
                    <a:extLst>
                      <a:ext uri="{FF2B5EF4-FFF2-40B4-BE49-F238E27FC236}">
                        <a16:creationId xmlns:a16="http://schemas.microsoft.com/office/drawing/2014/main" id="{C198FDA1-6EC4-43F2-BD2E-4655C396973B}"/>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96" name="Freeform: Shape 119">
                    <a:extLst>
                      <a:ext uri="{FF2B5EF4-FFF2-40B4-BE49-F238E27FC236}">
                        <a16:creationId xmlns:a16="http://schemas.microsoft.com/office/drawing/2014/main" id="{64A1FD88-A1A9-4DB4-BBF7-38E3B8D33180}"/>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grpSp>
            <p:sp>
              <p:nvSpPr>
                <p:cNvPr id="77" name="Freeform: Shape 100">
                  <a:extLst>
                    <a:ext uri="{FF2B5EF4-FFF2-40B4-BE49-F238E27FC236}">
                      <a16:creationId xmlns:a16="http://schemas.microsoft.com/office/drawing/2014/main" id="{0065B96B-0A2B-43DF-AAF6-74AF93342A6D}"/>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78" name="Freeform: Shape 101">
                  <a:extLst>
                    <a:ext uri="{FF2B5EF4-FFF2-40B4-BE49-F238E27FC236}">
                      <a16:creationId xmlns:a16="http://schemas.microsoft.com/office/drawing/2014/main" id="{C50FB0C8-1D40-4F53-890F-C3845703C321}"/>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79" name="Freeform: Shape 102">
                  <a:extLst>
                    <a:ext uri="{FF2B5EF4-FFF2-40B4-BE49-F238E27FC236}">
                      <a16:creationId xmlns:a16="http://schemas.microsoft.com/office/drawing/2014/main" id="{7E26AA94-3072-4240-BA70-C9CD3C9C3CD2}"/>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80" name="Freeform: Shape 103">
                  <a:extLst>
                    <a:ext uri="{FF2B5EF4-FFF2-40B4-BE49-F238E27FC236}">
                      <a16:creationId xmlns:a16="http://schemas.microsoft.com/office/drawing/2014/main" id="{1917C4F8-153B-4A4B-96C2-62E6B6D6EC97}"/>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81" name="Freeform: Shape 104">
                  <a:extLst>
                    <a:ext uri="{FF2B5EF4-FFF2-40B4-BE49-F238E27FC236}">
                      <a16:creationId xmlns:a16="http://schemas.microsoft.com/office/drawing/2014/main" id="{3EF9C608-8175-4E11-AD6D-488F34D6918F}"/>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82" name="Freeform: Shape 105">
                  <a:extLst>
                    <a:ext uri="{FF2B5EF4-FFF2-40B4-BE49-F238E27FC236}">
                      <a16:creationId xmlns:a16="http://schemas.microsoft.com/office/drawing/2014/main" id="{CB49518E-A3A7-4FFB-ACFF-82642ED81C96}"/>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83" name="Freeform: Shape 106">
                  <a:extLst>
                    <a:ext uri="{FF2B5EF4-FFF2-40B4-BE49-F238E27FC236}">
                      <a16:creationId xmlns:a16="http://schemas.microsoft.com/office/drawing/2014/main" id="{BF5FF549-2327-4482-AC91-86A57559CFD9}"/>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84" name="Freeform: Shape 107">
                  <a:extLst>
                    <a:ext uri="{FF2B5EF4-FFF2-40B4-BE49-F238E27FC236}">
                      <a16:creationId xmlns:a16="http://schemas.microsoft.com/office/drawing/2014/main" id="{2178395F-1085-4628-8EE4-984283F9BB4C}"/>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85" name="Freeform: Shape 108">
                  <a:extLst>
                    <a:ext uri="{FF2B5EF4-FFF2-40B4-BE49-F238E27FC236}">
                      <a16:creationId xmlns:a16="http://schemas.microsoft.com/office/drawing/2014/main" id="{62A516B1-273F-49E8-9847-5011889A5255}"/>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86" name="Freeform: Shape 109">
                  <a:extLst>
                    <a:ext uri="{FF2B5EF4-FFF2-40B4-BE49-F238E27FC236}">
                      <a16:creationId xmlns:a16="http://schemas.microsoft.com/office/drawing/2014/main" id="{222D20D6-737E-409A-AF29-A5F50C57D981}"/>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87" name="Freeform: Shape 110">
                  <a:extLst>
                    <a:ext uri="{FF2B5EF4-FFF2-40B4-BE49-F238E27FC236}">
                      <a16:creationId xmlns:a16="http://schemas.microsoft.com/office/drawing/2014/main" id="{BEC293A0-8A57-4272-A704-66920650776C}"/>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88" name="Freeform: Shape 111">
                  <a:extLst>
                    <a:ext uri="{FF2B5EF4-FFF2-40B4-BE49-F238E27FC236}">
                      <a16:creationId xmlns:a16="http://schemas.microsoft.com/office/drawing/2014/main" id="{16666B09-8177-43CB-90D3-3DF59F9B4070}"/>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89" name="Freeform: Shape 112">
                  <a:extLst>
                    <a:ext uri="{FF2B5EF4-FFF2-40B4-BE49-F238E27FC236}">
                      <a16:creationId xmlns:a16="http://schemas.microsoft.com/office/drawing/2014/main" id="{18C54956-7C75-4950-8D38-EA7752C867A8}"/>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90" name="Freeform: Shape 113">
                  <a:extLst>
                    <a:ext uri="{FF2B5EF4-FFF2-40B4-BE49-F238E27FC236}">
                      <a16:creationId xmlns:a16="http://schemas.microsoft.com/office/drawing/2014/main" id="{A0351650-BBEE-4387-B9F3-6ECD6072A5B2}"/>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91" name="Freeform: Shape 114">
                  <a:extLst>
                    <a:ext uri="{FF2B5EF4-FFF2-40B4-BE49-F238E27FC236}">
                      <a16:creationId xmlns:a16="http://schemas.microsoft.com/office/drawing/2014/main" id="{7C8525E5-5612-4393-BB5E-485FB2CB8F82}"/>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92" name="Freeform: Shape 115">
                  <a:extLst>
                    <a:ext uri="{FF2B5EF4-FFF2-40B4-BE49-F238E27FC236}">
                      <a16:creationId xmlns:a16="http://schemas.microsoft.com/office/drawing/2014/main" id="{8B227CB6-9561-4742-BAD3-55D42067F4CE}"/>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93" name="Freeform: Shape 116">
                  <a:extLst>
                    <a:ext uri="{FF2B5EF4-FFF2-40B4-BE49-F238E27FC236}">
                      <a16:creationId xmlns:a16="http://schemas.microsoft.com/office/drawing/2014/main" id="{E226FA11-8487-4CA8-B5BB-68304768FC24}"/>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94" name="Freeform: Shape 117">
                  <a:extLst>
                    <a:ext uri="{FF2B5EF4-FFF2-40B4-BE49-F238E27FC236}">
                      <a16:creationId xmlns:a16="http://schemas.microsoft.com/office/drawing/2014/main" id="{C4519AE5-07F6-496C-9CC9-DFAAC2F63552}"/>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grpSp>
          <p:sp>
            <p:nvSpPr>
              <p:cNvPr id="74" name="Rectangle 73">
                <a:extLst>
                  <a:ext uri="{FF2B5EF4-FFF2-40B4-BE49-F238E27FC236}">
                    <a16:creationId xmlns:a16="http://schemas.microsoft.com/office/drawing/2014/main" id="{C8148A40-86B4-4054-A450-5E7265CAC562}"/>
                  </a:ext>
                </a:extLst>
              </p:cNvPr>
              <p:cNvSpPr/>
              <p:nvPr/>
            </p:nvSpPr>
            <p:spPr>
              <a:xfrm>
                <a:off x="10073816" y="3509929"/>
                <a:ext cx="464481" cy="353973"/>
              </a:xfrm>
              <a:prstGeom prst="rect">
                <a:avLst/>
              </a:prstGeom>
              <a:grpFill/>
              <a:ln w="6350" cap="sq">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a:endParaRPr>
              </a:p>
            </p:txBody>
          </p:sp>
          <p:pic>
            <p:nvPicPr>
              <p:cNvPr id="75" name="CustomIcon">
                <a:extLst>
                  <a:ext uri="{FF2B5EF4-FFF2-40B4-BE49-F238E27FC236}">
                    <a16:creationId xmlns:a16="http://schemas.microsoft.com/office/drawing/2014/main" id="{64FDD3F3-7777-4251-B66F-769101DB980B}"/>
                  </a:ext>
                </a:extLst>
              </p:cNvPr>
              <p:cNvPicPr>
                <a:picLocks noChangeAspect="1"/>
              </p:cNvPicPr>
              <p:nvPr>
                <p:custDataLst>
                  <p:tags r:id="rId3"/>
                </p:custDataLst>
              </p:nvPr>
            </p:nvPicPr>
            <p:blipFill>
              <a:blip r:embed="rId8">
                <a:extLst>
                  <a:ext uri="{96DAC541-7B7A-43D3-8B79-37D633B846F1}">
                    <asvg:svgBlip xmlns:asvg="http://schemas.microsoft.com/office/drawing/2016/SVG/main" r:embed="rId9"/>
                  </a:ext>
                </a:extLst>
              </a:blip>
              <a:stretch>
                <a:fillRect/>
              </a:stretch>
            </p:blipFill>
            <p:spPr>
              <a:xfrm>
                <a:off x="10034080" y="3165420"/>
                <a:ext cx="552543" cy="552545"/>
              </a:xfrm>
              <a:prstGeom prst="rect">
                <a:avLst/>
              </a:prstGeom>
            </p:spPr>
          </p:pic>
        </p:grpSp>
        <p:sp>
          <p:nvSpPr>
            <p:cNvPr id="72" name="TextBox 71">
              <a:extLst>
                <a:ext uri="{FF2B5EF4-FFF2-40B4-BE49-F238E27FC236}">
                  <a16:creationId xmlns:a16="http://schemas.microsoft.com/office/drawing/2014/main" id="{A64038F4-9FF0-49EF-8B50-3DDF472FE363}"/>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1200" cap="none" spc="0" normalizeH="0" baseline="0" noProof="0" dirty="0">
                  <a:ln>
                    <a:noFill/>
                  </a:ln>
                  <a:solidFill>
                    <a:srgbClr val="525252"/>
                  </a:solidFill>
                  <a:effectLst/>
                  <a:uLnTx/>
                  <a:uFillTx/>
                  <a:latin typeface="Arial"/>
                  <a:ea typeface="+mn-ea"/>
                  <a:cs typeface="Arial" panose="020B0604020202020204" pitchFamily="34" charset="0"/>
                </a:rPr>
                <a:t>Hospital Hubs</a:t>
              </a:r>
            </a:p>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endParaRPr lang="en-GB" sz="1000" b="1" i="0" u="none" strike="noStrike" kern="1200" cap="none" spc="0" normalizeH="0" baseline="0" noProof="0" dirty="0">
                <a:ln>
                  <a:noFill/>
                </a:ln>
                <a:solidFill>
                  <a:srgbClr val="525252"/>
                </a:solidFill>
                <a:effectLst/>
                <a:uLnTx/>
                <a:uFillTx/>
                <a:latin typeface="Arial"/>
                <a:cs typeface="Arial"/>
              </a:endParaRPr>
            </a:p>
          </p:txBody>
        </p:sp>
      </p:grpSp>
      <p:sp>
        <p:nvSpPr>
          <p:cNvPr id="97" name="TextBox 96">
            <a:extLst>
              <a:ext uri="{FF2B5EF4-FFF2-40B4-BE49-F238E27FC236}">
                <a16:creationId xmlns:a16="http://schemas.microsoft.com/office/drawing/2014/main" id="{0F259D90-E58D-44AC-88BA-8EC2D21EFC0D}"/>
              </a:ext>
            </a:extLst>
          </p:cNvPr>
          <p:cNvSpPr txBox="1"/>
          <p:nvPr/>
        </p:nvSpPr>
        <p:spPr>
          <a:xfrm>
            <a:off x="8736028" y="2148270"/>
            <a:ext cx="1481331"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dirty="0">
                <a:ln>
                  <a:noFill/>
                </a:ln>
                <a:solidFill>
                  <a:srgbClr val="525252"/>
                </a:solidFill>
                <a:effectLst/>
                <a:uLnTx/>
                <a:uFillTx/>
                <a:latin typeface="Arial"/>
                <a:ea typeface="+mn-ea"/>
                <a:cs typeface="Arial"/>
              </a:rPr>
              <a:t>Vaccination Centres</a:t>
            </a:r>
            <a:endParaRPr kumimoji="0" lang="en-GB" sz="1000" b="1" i="0" u="none" strike="noStrike" kern="1200" cap="none" spc="0" normalizeH="0" baseline="0" noProof="0" dirty="0">
              <a:ln>
                <a:noFill/>
              </a:ln>
              <a:solidFill>
                <a:srgbClr val="525252"/>
              </a:solidFill>
              <a:effectLst/>
              <a:uLnTx/>
              <a:uFillTx/>
              <a:latin typeface="Arial"/>
              <a:ea typeface="+mn-ea"/>
              <a:cs typeface="Arial" panose="020B0604020202020204" pitchFamily="34" charset="0"/>
            </a:endParaRPr>
          </a:p>
        </p:txBody>
      </p:sp>
      <p:sp>
        <p:nvSpPr>
          <p:cNvPr id="100" name="TextBox 99">
            <a:extLst>
              <a:ext uri="{FF2B5EF4-FFF2-40B4-BE49-F238E27FC236}">
                <a16:creationId xmlns:a16="http://schemas.microsoft.com/office/drawing/2014/main" id="{F4B6E209-A095-4D17-86A8-7D3204F61BBB}"/>
              </a:ext>
            </a:extLst>
          </p:cNvPr>
          <p:cNvSpPr txBox="1"/>
          <p:nvPr/>
        </p:nvSpPr>
        <p:spPr>
          <a:xfrm>
            <a:off x="8931986" y="2964307"/>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Roving Models</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103" name="Freeform 73">
            <a:extLst>
              <a:ext uri="{FF2B5EF4-FFF2-40B4-BE49-F238E27FC236}">
                <a16:creationId xmlns:a16="http://schemas.microsoft.com/office/drawing/2014/main" id="{B1D89022-FB89-4213-87AC-3FAAFCE34439}"/>
              </a:ext>
            </a:extLst>
          </p:cNvPr>
          <p:cNvSpPr>
            <a:spLocks noEditPoints="1"/>
          </p:cNvSpPr>
          <p:nvPr/>
        </p:nvSpPr>
        <p:spPr bwMode="auto">
          <a:xfrm>
            <a:off x="7409294" y="4836144"/>
            <a:ext cx="372808" cy="437759"/>
          </a:xfrm>
          <a:custGeom>
            <a:avLst/>
            <a:gdLst>
              <a:gd name="T0" fmla="*/ 324 w 567"/>
              <a:gd name="T1" fmla="*/ 143 h 573"/>
              <a:gd name="T2" fmla="*/ 287 w 567"/>
              <a:gd name="T3" fmla="*/ 135 h 573"/>
              <a:gd name="T4" fmla="*/ 324 w 567"/>
              <a:gd name="T5" fmla="*/ 143 h 573"/>
              <a:gd name="T6" fmla="*/ 266 w 567"/>
              <a:gd name="T7" fmla="*/ 435 h 573"/>
              <a:gd name="T8" fmla="*/ 266 w 567"/>
              <a:gd name="T9" fmla="*/ 456 h 573"/>
              <a:gd name="T10" fmla="*/ 456 w 567"/>
              <a:gd name="T11" fmla="*/ 35 h 573"/>
              <a:gd name="T12" fmla="*/ 362 w 567"/>
              <a:gd name="T13" fmla="*/ 0 h 573"/>
              <a:gd name="T14" fmla="*/ 205 w 567"/>
              <a:gd name="T15" fmla="*/ 119 h 573"/>
              <a:gd name="T16" fmla="*/ 0 w 567"/>
              <a:gd name="T17" fmla="*/ 133 h 573"/>
              <a:gd name="T18" fmla="*/ 0 w 567"/>
              <a:gd name="T19" fmla="*/ 440 h 573"/>
              <a:gd name="T20" fmla="*/ 205 w 567"/>
              <a:gd name="T21" fmla="*/ 455 h 573"/>
              <a:gd name="T22" fmla="*/ 362 w 567"/>
              <a:gd name="T23" fmla="*/ 573 h 573"/>
              <a:gd name="T24" fmla="*/ 456 w 567"/>
              <a:gd name="T25" fmla="*/ 539 h 573"/>
              <a:gd name="T26" fmla="*/ 394 w 567"/>
              <a:gd name="T27" fmla="*/ 287 h 573"/>
              <a:gd name="T28" fmla="*/ 293 w 567"/>
              <a:gd name="T29" fmla="*/ 280 h 573"/>
              <a:gd name="T30" fmla="*/ 294 w 567"/>
              <a:gd name="T31" fmla="*/ 280 h 573"/>
              <a:gd name="T32" fmla="*/ 296 w 567"/>
              <a:gd name="T33" fmla="*/ 408 h 573"/>
              <a:gd name="T34" fmla="*/ 287 w 567"/>
              <a:gd name="T35" fmla="*/ 476 h 573"/>
              <a:gd name="T36" fmla="*/ 302 w 567"/>
              <a:gd name="T37" fmla="*/ 501 h 573"/>
              <a:gd name="T38" fmla="*/ 287 w 567"/>
              <a:gd name="T39" fmla="*/ 537 h 573"/>
              <a:gd name="T40" fmla="*/ 266 w 567"/>
              <a:gd name="T41" fmla="*/ 500 h 573"/>
              <a:gd name="T42" fmla="*/ 231 w 567"/>
              <a:gd name="T43" fmla="*/ 445 h 573"/>
              <a:gd name="T44" fmla="*/ 266 w 567"/>
              <a:gd name="T45" fmla="*/ 302 h 573"/>
              <a:gd name="T46" fmla="*/ 219 w 567"/>
              <a:gd name="T47" fmla="*/ 245 h 573"/>
              <a:gd name="T48" fmla="*/ 266 w 567"/>
              <a:gd name="T49" fmla="*/ 139 h 573"/>
              <a:gd name="T50" fmla="*/ 266 w 567"/>
              <a:gd name="T51" fmla="*/ 74 h 573"/>
              <a:gd name="T52" fmla="*/ 355 w 567"/>
              <a:gd name="T53" fmla="*/ 142 h 573"/>
              <a:gd name="T54" fmla="*/ 287 w 567"/>
              <a:gd name="T55" fmla="*/ 212 h 573"/>
              <a:gd name="T56" fmla="*/ 293 w 567"/>
              <a:gd name="T57" fmla="*/ 280 h 573"/>
              <a:gd name="T58" fmla="*/ 312 w 567"/>
              <a:gd name="T59" fmla="*/ 343 h 573"/>
              <a:gd name="T60" fmla="*/ 287 w 567"/>
              <a:gd name="T61" fmla="*/ 312 h 573"/>
              <a:gd name="T62" fmla="*/ 251 w 567"/>
              <a:gd name="T63" fmla="*/ 246 h 573"/>
              <a:gd name="T64" fmla="*/ 266 w 567"/>
              <a:gd name="T65" fmla="*/ 226 h 573"/>
              <a:gd name="T66" fmla="*/ 250 w 567"/>
              <a:gd name="T67" fmla="*/ 91 h 573"/>
              <a:gd name="T68" fmla="*/ 250 w 567"/>
              <a:gd name="T69" fmla="*/ 104 h 573"/>
              <a:gd name="T70" fmla="*/ 250 w 567"/>
              <a:gd name="T71" fmla="*/ 9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7" h="573">
                <a:moveTo>
                  <a:pt x="324" y="143"/>
                </a:moveTo>
                <a:cubicBezTo>
                  <a:pt x="324" y="143"/>
                  <a:pt x="324" y="143"/>
                  <a:pt x="324" y="143"/>
                </a:cubicBezTo>
                <a:cubicBezTo>
                  <a:pt x="324" y="137"/>
                  <a:pt x="318" y="130"/>
                  <a:pt x="308" y="123"/>
                </a:cubicBezTo>
                <a:cubicBezTo>
                  <a:pt x="303" y="128"/>
                  <a:pt x="296" y="133"/>
                  <a:pt x="287" y="135"/>
                </a:cubicBezTo>
                <a:cubicBezTo>
                  <a:pt x="287" y="177"/>
                  <a:pt x="287" y="177"/>
                  <a:pt x="287" y="177"/>
                </a:cubicBezTo>
                <a:cubicBezTo>
                  <a:pt x="310" y="165"/>
                  <a:pt x="324" y="153"/>
                  <a:pt x="324" y="143"/>
                </a:cubicBezTo>
                <a:close/>
                <a:moveTo>
                  <a:pt x="266" y="456"/>
                </a:moveTo>
                <a:cubicBezTo>
                  <a:pt x="266" y="435"/>
                  <a:pt x="266" y="435"/>
                  <a:pt x="266" y="435"/>
                </a:cubicBezTo>
                <a:cubicBezTo>
                  <a:pt x="263" y="439"/>
                  <a:pt x="262" y="443"/>
                  <a:pt x="262" y="446"/>
                </a:cubicBezTo>
                <a:cubicBezTo>
                  <a:pt x="263" y="449"/>
                  <a:pt x="264" y="452"/>
                  <a:pt x="266" y="456"/>
                </a:cubicBezTo>
                <a:close/>
                <a:moveTo>
                  <a:pt x="567" y="133"/>
                </a:moveTo>
                <a:cubicBezTo>
                  <a:pt x="456" y="35"/>
                  <a:pt x="456" y="35"/>
                  <a:pt x="456" y="35"/>
                </a:cubicBezTo>
                <a:cubicBezTo>
                  <a:pt x="362" y="119"/>
                  <a:pt x="362" y="119"/>
                  <a:pt x="362" y="119"/>
                </a:cubicBezTo>
                <a:cubicBezTo>
                  <a:pt x="362" y="0"/>
                  <a:pt x="362" y="0"/>
                  <a:pt x="362" y="0"/>
                </a:cubicBezTo>
                <a:cubicBezTo>
                  <a:pt x="205" y="0"/>
                  <a:pt x="205" y="0"/>
                  <a:pt x="205" y="0"/>
                </a:cubicBezTo>
                <a:cubicBezTo>
                  <a:pt x="205" y="119"/>
                  <a:pt x="205" y="119"/>
                  <a:pt x="205" y="119"/>
                </a:cubicBezTo>
                <a:cubicBezTo>
                  <a:pt x="111" y="35"/>
                  <a:pt x="111" y="35"/>
                  <a:pt x="111" y="35"/>
                </a:cubicBezTo>
                <a:cubicBezTo>
                  <a:pt x="0" y="133"/>
                  <a:pt x="0" y="133"/>
                  <a:pt x="0" y="133"/>
                </a:cubicBezTo>
                <a:cubicBezTo>
                  <a:pt x="173" y="287"/>
                  <a:pt x="173" y="287"/>
                  <a:pt x="173" y="287"/>
                </a:cubicBezTo>
                <a:cubicBezTo>
                  <a:pt x="0" y="440"/>
                  <a:pt x="0" y="440"/>
                  <a:pt x="0" y="440"/>
                </a:cubicBezTo>
                <a:cubicBezTo>
                  <a:pt x="111" y="539"/>
                  <a:pt x="111" y="539"/>
                  <a:pt x="111" y="539"/>
                </a:cubicBezTo>
                <a:cubicBezTo>
                  <a:pt x="205" y="455"/>
                  <a:pt x="205" y="455"/>
                  <a:pt x="205" y="455"/>
                </a:cubicBezTo>
                <a:cubicBezTo>
                  <a:pt x="205" y="573"/>
                  <a:pt x="205" y="573"/>
                  <a:pt x="205" y="573"/>
                </a:cubicBezTo>
                <a:cubicBezTo>
                  <a:pt x="362" y="573"/>
                  <a:pt x="362" y="573"/>
                  <a:pt x="362" y="573"/>
                </a:cubicBezTo>
                <a:cubicBezTo>
                  <a:pt x="362" y="455"/>
                  <a:pt x="362" y="455"/>
                  <a:pt x="362" y="455"/>
                </a:cubicBezTo>
                <a:cubicBezTo>
                  <a:pt x="456" y="539"/>
                  <a:pt x="456" y="539"/>
                  <a:pt x="456" y="539"/>
                </a:cubicBezTo>
                <a:cubicBezTo>
                  <a:pt x="567" y="440"/>
                  <a:pt x="567" y="440"/>
                  <a:pt x="567" y="440"/>
                </a:cubicBezTo>
                <a:cubicBezTo>
                  <a:pt x="394" y="287"/>
                  <a:pt x="394" y="287"/>
                  <a:pt x="394" y="287"/>
                </a:cubicBezTo>
                <a:lnTo>
                  <a:pt x="567" y="133"/>
                </a:lnTo>
                <a:close/>
                <a:moveTo>
                  <a:pt x="293" y="280"/>
                </a:moveTo>
                <a:cubicBezTo>
                  <a:pt x="294" y="280"/>
                  <a:pt x="294" y="280"/>
                  <a:pt x="294" y="280"/>
                </a:cubicBezTo>
                <a:cubicBezTo>
                  <a:pt x="294" y="280"/>
                  <a:pt x="294" y="280"/>
                  <a:pt x="294" y="280"/>
                </a:cubicBezTo>
                <a:cubicBezTo>
                  <a:pt x="296" y="281"/>
                  <a:pt x="342" y="303"/>
                  <a:pt x="344" y="341"/>
                </a:cubicBezTo>
                <a:cubicBezTo>
                  <a:pt x="345" y="365"/>
                  <a:pt x="329" y="387"/>
                  <a:pt x="296" y="408"/>
                </a:cubicBezTo>
                <a:cubicBezTo>
                  <a:pt x="293" y="410"/>
                  <a:pt x="290" y="411"/>
                  <a:pt x="287" y="413"/>
                </a:cubicBezTo>
                <a:cubicBezTo>
                  <a:pt x="287" y="476"/>
                  <a:pt x="287" y="476"/>
                  <a:pt x="287" y="476"/>
                </a:cubicBezTo>
                <a:cubicBezTo>
                  <a:pt x="290" y="478"/>
                  <a:pt x="292" y="479"/>
                  <a:pt x="294" y="480"/>
                </a:cubicBezTo>
                <a:cubicBezTo>
                  <a:pt x="302" y="484"/>
                  <a:pt x="305" y="493"/>
                  <a:pt x="302" y="501"/>
                </a:cubicBezTo>
                <a:cubicBezTo>
                  <a:pt x="299" y="507"/>
                  <a:pt x="293" y="510"/>
                  <a:pt x="287" y="510"/>
                </a:cubicBezTo>
                <a:cubicBezTo>
                  <a:pt x="287" y="537"/>
                  <a:pt x="287" y="537"/>
                  <a:pt x="287" y="537"/>
                </a:cubicBezTo>
                <a:cubicBezTo>
                  <a:pt x="266" y="537"/>
                  <a:pt x="266" y="537"/>
                  <a:pt x="266" y="537"/>
                </a:cubicBezTo>
                <a:cubicBezTo>
                  <a:pt x="266" y="500"/>
                  <a:pt x="266" y="500"/>
                  <a:pt x="266" y="500"/>
                </a:cubicBezTo>
                <a:cubicBezTo>
                  <a:pt x="251" y="490"/>
                  <a:pt x="232" y="472"/>
                  <a:pt x="231" y="448"/>
                </a:cubicBezTo>
                <a:cubicBezTo>
                  <a:pt x="231" y="445"/>
                  <a:pt x="231" y="445"/>
                  <a:pt x="231" y="445"/>
                </a:cubicBezTo>
                <a:cubicBezTo>
                  <a:pt x="231" y="426"/>
                  <a:pt x="243" y="407"/>
                  <a:pt x="266" y="390"/>
                </a:cubicBezTo>
                <a:cubicBezTo>
                  <a:pt x="266" y="302"/>
                  <a:pt x="266" y="302"/>
                  <a:pt x="266" y="302"/>
                </a:cubicBezTo>
                <a:cubicBezTo>
                  <a:pt x="247" y="292"/>
                  <a:pt x="221" y="274"/>
                  <a:pt x="219" y="247"/>
                </a:cubicBezTo>
                <a:cubicBezTo>
                  <a:pt x="219" y="245"/>
                  <a:pt x="219" y="245"/>
                  <a:pt x="219" y="245"/>
                </a:cubicBezTo>
                <a:cubicBezTo>
                  <a:pt x="219" y="224"/>
                  <a:pt x="235" y="206"/>
                  <a:pt x="266" y="188"/>
                </a:cubicBezTo>
                <a:cubicBezTo>
                  <a:pt x="266" y="139"/>
                  <a:pt x="266" y="139"/>
                  <a:pt x="266" y="139"/>
                </a:cubicBezTo>
                <a:cubicBezTo>
                  <a:pt x="238" y="139"/>
                  <a:pt x="216" y="125"/>
                  <a:pt x="216" y="106"/>
                </a:cubicBezTo>
                <a:cubicBezTo>
                  <a:pt x="216" y="88"/>
                  <a:pt x="238" y="74"/>
                  <a:pt x="266" y="74"/>
                </a:cubicBezTo>
                <a:cubicBezTo>
                  <a:pt x="277" y="74"/>
                  <a:pt x="287" y="77"/>
                  <a:pt x="295" y="81"/>
                </a:cubicBezTo>
                <a:cubicBezTo>
                  <a:pt x="309" y="86"/>
                  <a:pt x="354" y="107"/>
                  <a:pt x="355" y="142"/>
                </a:cubicBezTo>
                <a:cubicBezTo>
                  <a:pt x="356" y="166"/>
                  <a:pt x="336" y="188"/>
                  <a:pt x="294" y="209"/>
                </a:cubicBezTo>
                <a:cubicBezTo>
                  <a:pt x="292" y="210"/>
                  <a:pt x="290" y="211"/>
                  <a:pt x="287" y="212"/>
                </a:cubicBezTo>
                <a:cubicBezTo>
                  <a:pt x="287" y="277"/>
                  <a:pt x="287" y="277"/>
                  <a:pt x="287" y="277"/>
                </a:cubicBezTo>
                <a:cubicBezTo>
                  <a:pt x="289" y="278"/>
                  <a:pt x="291" y="279"/>
                  <a:pt x="293" y="280"/>
                </a:cubicBezTo>
                <a:close/>
                <a:moveTo>
                  <a:pt x="287" y="376"/>
                </a:moveTo>
                <a:cubicBezTo>
                  <a:pt x="303" y="364"/>
                  <a:pt x="312" y="353"/>
                  <a:pt x="312" y="343"/>
                </a:cubicBezTo>
                <a:cubicBezTo>
                  <a:pt x="312" y="343"/>
                  <a:pt x="312" y="343"/>
                  <a:pt x="312" y="343"/>
                </a:cubicBezTo>
                <a:cubicBezTo>
                  <a:pt x="312" y="331"/>
                  <a:pt x="298" y="319"/>
                  <a:pt x="287" y="312"/>
                </a:cubicBezTo>
                <a:lnTo>
                  <a:pt x="287" y="376"/>
                </a:lnTo>
                <a:close/>
                <a:moveTo>
                  <a:pt x="251" y="246"/>
                </a:moveTo>
                <a:cubicBezTo>
                  <a:pt x="251" y="252"/>
                  <a:pt x="257" y="259"/>
                  <a:pt x="266" y="265"/>
                </a:cubicBezTo>
                <a:cubicBezTo>
                  <a:pt x="266" y="226"/>
                  <a:pt x="266" y="226"/>
                  <a:pt x="266" y="226"/>
                </a:cubicBezTo>
                <a:cubicBezTo>
                  <a:pt x="256" y="233"/>
                  <a:pt x="251" y="240"/>
                  <a:pt x="251" y="246"/>
                </a:cubicBezTo>
                <a:close/>
                <a:moveTo>
                  <a:pt x="250" y="91"/>
                </a:moveTo>
                <a:cubicBezTo>
                  <a:pt x="245" y="91"/>
                  <a:pt x="240" y="94"/>
                  <a:pt x="240" y="97"/>
                </a:cubicBezTo>
                <a:cubicBezTo>
                  <a:pt x="240" y="101"/>
                  <a:pt x="245" y="104"/>
                  <a:pt x="250" y="104"/>
                </a:cubicBezTo>
                <a:cubicBezTo>
                  <a:pt x="255" y="104"/>
                  <a:pt x="259" y="101"/>
                  <a:pt x="259" y="97"/>
                </a:cubicBezTo>
                <a:cubicBezTo>
                  <a:pt x="259" y="94"/>
                  <a:pt x="255" y="91"/>
                  <a:pt x="250" y="91"/>
                </a:cubicBezTo>
                <a:close/>
              </a:path>
            </a:pathLst>
          </a:custGeom>
          <a:solidFill>
            <a:schemeClr val="accent1"/>
          </a:solidFill>
          <a:ln>
            <a:noFill/>
          </a:ln>
        </p:spPr>
        <p:txBody>
          <a:bodyPr/>
          <a:lstStyle/>
          <a:p>
            <a:pPr marL="0" marR="0" lvl="0" indent="0" algn="l" defTabSz="914454" rtl="0" eaLnBrk="1" fontAlgn="auto" latinLnBrk="0" hangingPunct="1">
              <a:lnSpc>
                <a:spcPct val="100000"/>
              </a:lnSpc>
              <a:spcBef>
                <a:spcPts val="0"/>
              </a:spcBef>
              <a:spcAft>
                <a:spcPts val="0"/>
              </a:spcAft>
              <a:buClrTx/>
              <a:buSzTx/>
              <a:buFontTx/>
              <a:buNone/>
              <a:tabLst/>
              <a:defRPr/>
            </a:pPr>
            <a:endParaRPr kumimoji="0" lang="en-US" sz="801"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4" name="Freeform 37">
            <a:extLst>
              <a:ext uri="{FF2B5EF4-FFF2-40B4-BE49-F238E27FC236}">
                <a16:creationId xmlns:a16="http://schemas.microsoft.com/office/drawing/2014/main" id="{869DFDEB-A0CD-4755-9E66-5B96F9F98B65}"/>
              </a:ext>
            </a:extLst>
          </p:cNvPr>
          <p:cNvSpPr>
            <a:spLocks noEditPoints="1"/>
          </p:cNvSpPr>
          <p:nvPr/>
        </p:nvSpPr>
        <p:spPr bwMode="auto">
          <a:xfrm>
            <a:off x="7285412" y="3918223"/>
            <a:ext cx="585111" cy="341618"/>
          </a:xfrm>
          <a:custGeom>
            <a:avLst/>
            <a:gdLst>
              <a:gd name="T0" fmla="*/ 47 w 198"/>
              <a:gd name="T1" fmla="*/ 58 h 127"/>
              <a:gd name="T2" fmla="*/ 21 w 198"/>
              <a:gd name="T3" fmla="*/ 58 h 127"/>
              <a:gd name="T4" fmla="*/ 21 w 198"/>
              <a:gd name="T5" fmla="*/ 34 h 127"/>
              <a:gd name="T6" fmla="*/ 47 w 198"/>
              <a:gd name="T7" fmla="*/ 34 h 127"/>
              <a:gd name="T8" fmla="*/ 47 w 198"/>
              <a:gd name="T9" fmla="*/ 58 h 127"/>
              <a:gd name="T10" fmla="*/ 91 w 198"/>
              <a:gd name="T11" fmla="*/ 58 h 127"/>
              <a:gd name="T12" fmla="*/ 65 w 198"/>
              <a:gd name="T13" fmla="*/ 58 h 127"/>
              <a:gd name="T14" fmla="*/ 65 w 198"/>
              <a:gd name="T15" fmla="*/ 34 h 127"/>
              <a:gd name="T16" fmla="*/ 91 w 198"/>
              <a:gd name="T17" fmla="*/ 34 h 127"/>
              <a:gd name="T18" fmla="*/ 91 w 198"/>
              <a:gd name="T19" fmla="*/ 58 h 127"/>
              <a:gd name="T20" fmla="*/ 47 w 198"/>
              <a:gd name="T21" fmla="*/ 101 h 127"/>
              <a:gd name="T22" fmla="*/ 21 w 198"/>
              <a:gd name="T23" fmla="*/ 101 h 127"/>
              <a:gd name="T24" fmla="*/ 21 w 198"/>
              <a:gd name="T25" fmla="*/ 77 h 127"/>
              <a:gd name="T26" fmla="*/ 47 w 198"/>
              <a:gd name="T27" fmla="*/ 77 h 127"/>
              <a:gd name="T28" fmla="*/ 47 w 198"/>
              <a:gd name="T29" fmla="*/ 101 h 127"/>
              <a:gd name="T30" fmla="*/ 91 w 198"/>
              <a:gd name="T31" fmla="*/ 101 h 127"/>
              <a:gd name="T32" fmla="*/ 65 w 198"/>
              <a:gd name="T33" fmla="*/ 101 h 127"/>
              <a:gd name="T34" fmla="*/ 65 w 198"/>
              <a:gd name="T35" fmla="*/ 77 h 127"/>
              <a:gd name="T36" fmla="*/ 91 w 198"/>
              <a:gd name="T37" fmla="*/ 77 h 127"/>
              <a:gd name="T38" fmla="*/ 91 w 198"/>
              <a:gd name="T39" fmla="*/ 101 h 127"/>
              <a:gd name="T40" fmla="*/ 134 w 198"/>
              <a:gd name="T41" fmla="*/ 58 h 127"/>
              <a:gd name="T42" fmla="*/ 108 w 198"/>
              <a:gd name="T43" fmla="*/ 58 h 127"/>
              <a:gd name="T44" fmla="*/ 108 w 198"/>
              <a:gd name="T45" fmla="*/ 34 h 127"/>
              <a:gd name="T46" fmla="*/ 134 w 198"/>
              <a:gd name="T47" fmla="*/ 34 h 127"/>
              <a:gd name="T48" fmla="*/ 134 w 198"/>
              <a:gd name="T49" fmla="*/ 58 h 127"/>
              <a:gd name="T50" fmla="*/ 178 w 198"/>
              <a:gd name="T51" fmla="*/ 58 h 127"/>
              <a:gd name="T52" fmla="*/ 152 w 198"/>
              <a:gd name="T53" fmla="*/ 58 h 127"/>
              <a:gd name="T54" fmla="*/ 152 w 198"/>
              <a:gd name="T55" fmla="*/ 34 h 127"/>
              <a:gd name="T56" fmla="*/ 178 w 198"/>
              <a:gd name="T57" fmla="*/ 34 h 127"/>
              <a:gd name="T58" fmla="*/ 178 w 198"/>
              <a:gd name="T59" fmla="*/ 58 h 127"/>
              <a:gd name="T60" fmla="*/ 115 w 198"/>
              <a:gd name="T61" fmla="*/ 127 h 127"/>
              <a:gd name="T62" fmla="*/ 171 w 198"/>
              <a:gd name="T63" fmla="*/ 127 h 127"/>
              <a:gd name="T64" fmla="*/ 171 w 198"/>
              <a:gd name="T65" fmla="*/ 84 h 127"/>
              <a:gd name="T66" fmla="*/ 115 w 198"/>
              <a:gd name="T67" fmla="*/ 84 h 127"/>
              <a:gd name="T68" fmla="*/ 115 w 198"/>
              <a:gd name="T69" fmla="*/ 127 h 127"/>
              <a:gd name="T70" fmla="*/ 184 w 198"/>
              <a:gd name="T71" fmla="*/ 0 h 127"/>
              <a:gd name="T72" fmla="*/ 14 w 198"/>
              <a:gd name="T73" fmla="*/ 0 h 127"/>
              <a:gd name="T74" fmla="*/ 0 w 198"/>
              <a:gd name="T75" fmla="*/ 14 h 127"/>
              <a:gd name="T76" fmla="*/ 0 w 198"/>
              <a:gd name="T77" fmla="*/ 113 h 127"/>
              <a:gd name="T78" fmla="*/ 14 w 198"/>
              <a:gd name="T79" fmla="*/ 127 h 127"/>
              <a:gd name="T80" fmla="*/ 108 w 198"/>
              <a:gd name="T81" fmla="*/ 127 h 127"/>
              <a:gd name="T82" fmla="*/ 108 w 198"/>
              <a:gd name="T83" fmla="*/ 77 h 127"/>
              <a:gd name="T84" fmla="*/ 178 w 198"/>
              <a:gd name="T85" fmla="*/ 77 h 127"/>
              <a:gd name="T86" fmla="*/ 178 w 198"/>
              <a:gd name="T87" fmla="*/ 127 h 127"/>
              <a:gd name="T88" fmla="*/ 184 w 198"/>
              <a:gd name="T89" fmla="*/ 127 h 127"/>
              <a:gd name="T90" fmla="*/ 198 w 198"/>
              <a:gd name="T91" fmla="*/ 113 h 127"/>
              <a:gd name="T92" fmla="*/ 198 w 198"/>
              <a:gd name="T93" fmla="*/ 14 h 127"/>
              <a:gd name="T94" fmla="*/ 184 w 198"/>
              <a:gd name="T9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 h="127">
                <a:moveTo>
                  <a:pt x="47" y="58"/>
                </a:moveTo>
                <a:cubicBezTo>
                  <a:pt x="21" y="58"/>
                  <a:pt x="21" y="58"/>
                  <a:pt x="21" y="58"/>
                </a:cubicBezTo>
                <a:cubicBezTo>
                  <a:pt x="21" y="34"/>
                  <a:pt x="21" y="34"/>
                  <a:pt x="21" y="34"/>
                </a:cubicBezTo>
                <a:cubicBezTo>
                  <a:pt x="47" y="34"/>
                  <a:pt x="47" y="34"/>
                  <a:pt x="47" y="34"/>
                </a:cubicBezTo>
                <a:lnTo>
                  <a:pt x="47" y="58"/>
                </a:lnTo>
                <a:close/>
                <a:moveTo>
                  <a:pt x="91" y="58"/>
                </a:moveTo>
                <a:cubicBezTo>
                  <a:pt x="65" y="58"/>
                  <a:pt x="65" y="58"/>
                  <a:pt x="65" y="58"/>
                </a:cubicBezTo>
                <a:cubicBezTo>
                  <a:pt x="65" y="34"/>
                  <a:pt x="65" y="34"/>
                  <a:pt x="65" y="34"/>
                </a:cubicBezTo>
                <a:cubicBezTo>
                  <a:pt x="91" y="34"/>
                  <a:pt x="91" y="34"/>
                  <a:pt x="91" y="34"/>
                </a:cubicBezTo>
                <a:lnTo>
                  <a:pt x="91" y="58"/>
                </a:lnTo>
                <a:close/>
                <a:moveTo>
                  <a:pt x="47" y="101"/>
                </a:moveTo>
                <a:cubicBezTo>
                  <a:pt x="21" y="101"/>
                  <a:pt x="21" y="101"/>
                  <a:pt x="21" y="101"/>
                </a:cubicBezTo>
                <a:cubicBezTo>
                  <a:pt x="21" y="77"/>
                  <a:pt x="21" y="77"/>
                  <a:pt x="21" y="77"/>
                </a:cubicBezTo>
                <a:cubicBezTo>
                  <a:pt x="47" y="77"/>
                  <a:pt x="47" y="77"/>
                  <a:pt x="47" y="77"/>
                </a:cubicBezTo>
                <a:lnTo>
                  <a:pt x="47" y="101"/>
                </a:lnTo>
                <a:close/>
                <a:moveTo>
                  <a:pt x="91" y="101"/>
                </a:moveTo>
                <a:cubicBezTo>
                  <a:pt x="65" y="101"/>
                  <a:pt x="65" y="101"/>
                  <a:pt x="65" y="101"/>
                </a:cubicBezTo>
                <a:cubicBezTo>
                  <a:pt x="65" y="77"/>
                  <a:pt x="65" y="77"/>
                  <a:pt x="65" y="77"/>
                </a:cubicBezTo>
                <a:cubicBezTo>
                  <a:pt x="91" y="77"/>
                  <a:pt x="91" y="77"/>
                  <a:pt x="91" y="77"/>
                </a:cubicBezTo>
                <a:lnTo>
                  <a:pt x="91" y="101"/>
                </a:lnTo>
                <a:close/>
                <a:moveTo>
                  <a:pt x="134" y="58"/>
                </a:moveTo>
                <a:cubicBezTo>
                  <a:pt x="108" y="58"/>
                  <a:pt x="108" y="58"/>
                  <a:pt x="108" y="58"/>
                </a:cubicBezTo>
                <a:cubicBezTo>
                  <a:pt x="108" y="34"/>
                  <a:pt x="108" y="34"/>
                  <a:pt x="108" y="34"/>
                </a:cubicBezTo>
                <a:cubicBezTo>
                  <a:pt x="134" y="34"/>
                  <a:pt x="134" y="34"/>
                  <a:pt x="134" y="34"/>
                </a:cubicBezTo>
                <a:lnTo>
                  <a:pt x="134" y="58"/>
                </a:lnTo>
                <a:close/>
                <a:moveTo>
                  <a:pt x="178" y="58"/>
                </a:moveTo>
                <a:cubicBezTo>
                  <a:pt x="152" y="58"/>
                  <a:pt x="152" y="58"/>
                  <a:pt x="152" y="58"/>
                </a:cubicBezTo>
                <a:cubicBezTo>
                  <a:pt x="152" y="34"/>
                  <a:pt x="152" y="34"/>
                  <a:pt x="152" y="34"/>
                </a:cubicBezTo>
                <a:cubicBezTo>
                  <a:pt x="178" y="34"/>
                  <a:pt x="178" y="34"/>
                  <a:pt x="178" y="34"/>
                </a:cubicBezTo>
                <a:lnTo>
                  <a:pt x="178" y="58"/>
                </a:lnTo>
                <a:close/>
                <a:moveTo>
                  <a:pt x="115" y="127"/>
                </a:moveTo>
                <a:cubicBezTo>
                  <a:pt x="127" y="127"/>
                  <a:pt x="171" y="127"/>
                  <a:pt x="171" y="127"/>
                </a:cubicBezTo>
                <a:cubicBezTo>
                  <a:pt x="171" y="84"/>
                  <a:pt x="171" y="84"/>
                  <a:pt x="171" y="84"/>
                </a:cubicBezTo>
                <a:cubicBezTo>
                  <a:pt x="159" y="84"/>
                  <a:pt x="115" y="84"/>
                  <a:pt x="115" y="84"/>
                </a:cubicBezTo>
                <a:lnTo>
                  <a:pt x="115" y="127"/>
                </a:lnTo>
                <a:close/>
                <a:moveTo>
                  <a:pt x="184" y="0"/>
                </a:moveTo>
                <a:cubicBezTo>
                  <a:pt x="14" y="0"/>
                  <a:pt x="14" y="0"/>
                  <a:pt x="14" y="0"/>
                </a:cubicBezTo>
                <a:cubicBezTo>
                  <a:pt x="7" y="0"/>
                  <a:pt x="0" y="6"/>
                  <a:pt x="0" y="14"/>
                </a:cubicBezTo>
                <a:cubicBezTo>
                  <a:pt x="0" y="113"/>
                  <a:pt x="0" y="113"/>
                  <a:pt x="0" y="113"/>
                </a:cubicBezTo>
                <a:cubicBezTo>
                  <a:pt x="0" y="121"/>
                  <a:pt x="7" y="127"/>
                  <a:pt x="14" y="127"/>
                </a:cubicBezTo>
                <a:cubicBezTo>
                  <a:pt x="108" y="127"/>
                  <a:pt x="108" y="127"/>
                  <a:pt x="108" y="127"/>
                </a:cubicBezTo>
                <a:cubicBezTo>
                  <a:pt x="108" y="77"/>
                  <a:pt x="108" y="77"/>
                  <a:pt x="108" y="77"/>
                </a:cubicBezTo>
                <a:cubicBezTo>
                  <a:pt x="178" y="77"/>
                  <a:pt x="178" y="77"/>
                  <a:pt x="178" y="77"/>
                </a:cubicBezTo>
                <a:cubicBezTo>
                  <a:pt x="178" y="127"/>
                  <a:pt x="178" y="127"/>
                  <a:pt x="178" y="127"/>
                </a:cubicBezTo>
                <a:cubicBezTo>
                  <a:pt x="184" y="127"/>
                  <a:pt x="184" y="127"/>
                  <a:pt x="184" y="127"/>
                </a:cubicBezTo>
                <a:cubicBezTo>
                  <a:pt x="192" y="127"/>
                  <a:pt x="198" y="121"/>
                  <a:pt x="198" y="113"/>
                </a:cubicBezTo>
                <a:cubicBezTo>
                  <a:pt x="198" y="14"/>
                  <a:pt x="198" y="14"/>
                  <a:pt x="198" y="14"/>
                </a:cubicBezTo>
                <a:cubicBezTo>
                  <a:pt x="198" y="6"/>
                  <a:pt x="192" y="0"/>
                  <a:pt x="184" y="0"/>
                </a:cubicBezTo>
                <a:close/>
              </a:path>
            </a:pathLst>
          </a:custGeom>
          <a:solidFill>
            <a:schemeClr val="accent2"/>
          </a:solidFill>
          <a:ln>
            <a:noFill/>
          </a:ln>
        </p:spPr>
        <p:txBody>
          <a:bodyPr/>
          <a:lstStyle/>
          <a:p>
            <a:pPr marL="0" marR="0" lvl="0" indent="0" algn="l" defTabSz="914454" rtl="0" eaLnBrk="1" fontAlgn="auto" latinLnBrk="0" hangingPunct="1">
              <a:lnSpc>
                <a:spcPct val="100000"/>
              </a:lnSpc>
              <a:spcBef>
                <a:spcPts val="0"/>
              </a:spcBef>
              <a:spcAft>
                <a:spcPts val="0"/>
              </a:spcAft>
              <a:buClrTx/>
              <a:buSzTx/>
              <a:buFontTx/>
              <a:buNone/>
              <a:tabLst/>
              <a:defRPr/>
            </a:pPr>
            <a:endParaRPr kumimoji="0" lang="en-US" sz="801"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6" name="Rectangle 105">
            <a:extLst>
              <a:ext uri="{FF2B5EF4-FFF2-40B4-BE49-F238E27FC236}">
                <a16:creationId xmlns:a16="http://schemas.microsoft.com/office/drawing/2014/main" id="{94405F01-1BFC-41EF-B747-8BF51B06D393}"/>
              </a:ext>
            </a:extLst>
          </p:cNvPr>
          <p:cNvSpPr/>
          <p:nvPr/>
        </p:nvSpPr>
        <p:spPr>
          <a:xfrm>
            <a:off x="6859393" y="3740059"/>
            <a:ext cx="1472615" cy="1968580"/>
          </a:xfrm>
          <a:prstGeom prst="rect">
            <a:avLst/>
          </a:prstGeom>
          <a:noFill/>
          <a:ln w="28575">
            <a:solidFill>
              <a:srgbClr val="D000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7" name="TextBox 106">
            <a:extLst>
              <a:ext uri="{FF2B5EF4-FFF2-40B4-BE49-F238E27FC236}">
                <a16:creationId xmlns:a16="http://schemas.microsoft.com/office/drawing/2014/main" id="{AC1E6AF3-A473-44CB-8F00-402E5632AA1E}"/>
              </a:ext>
            </a:extLst>
          </p:cNvPr>
          <p:cNvSpPr txBox="1"/>
          <p:nvPr/>
        </p:nvSpPr>
        <p:spPr>
          <a:xfrm>
            <a:off x="6962162" y="4323422"/>
            <a:ext cx="1200192" cy="30777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844123" fontAlgn="base">
              <a:spcBef>
                <a:spcPts val="277"/>
              </a:spcBef>
              <a:spcAft>
                <a:spcPts val="277"/>
              </a:spcAft>
              <a:defRPr/>
            </a:pPr>
            <a:r>
              <a:rPr kumimoji="0" lang="en-GB" sz="1000" b="1" i="0" u="none" strike="noStrike" kern="1200" cap="none" spc="0" normalizeH="0" baseline="0" noProof="0" dirty="0">
                <a:ln>
                  <a:noFill/>
                </a:ln>
                <a:solidFill>
                  <a:srgbClr val="525252"/>
                </a:solidFill>
                <a:effectLst/>
                <a:uLnTx/>
                <a:uFillTx/>
                <a:latin typeface="Arial"/>
                <a:ea typeface="+mn-ea"/>
                <a:cs typeface="Arial"/>
              </a:rPr>
              <a:t>Local Vaccination Centres</a:t>
            </a:r>
            <a:endParaRPr kumimoji="0" lang="en-GB" sz="1000" b="1" i="0" u="none" strike="noStrike" kern="1200" cap="none" spc="0" normalizeH="0" baseline="0" noProof="0" dirty="0">
              <a:ln>
                <a:noFill/>
              </a:ln>
              <a:solidFill>
                <a:srgbClr val="525252"/>
              </a:solidFill>
              <a:effectLst/>
              <a:uLnTx/>
              <a:uFillTx/>
              <a:latin typeface="Arial"/>
              <a:ea typeface="+mn-ea"/>
              <a:cs typeface="Arial" panose="020B0604020202020204" pitchFamily="34" charset="0"/>
            </a:endParaRPr>
          </a:p>
        </p:txBody>
      </p:sp>
      <p:sp>
        <p:nvSpPr>
          <p:cNvPr id="108" name="TextBox 107">
            <a:extLst>
              <a:ext uri="{FF2B5EF4-FFF2-40B4-BE49-F238E27FC236}">
                <a16:creationId xmlns:a16="http://schemas.microsoft.com/office/drawing/2014/main" id="{3990CC31-01D4-40AF-9B83-9ED73B4083D9}"/>
              </a:ext>
            </a:extLst>
          </p:cNvPr>
          <p:cNvSpPr txBox="1"/>
          <p:nvPr/>
        </p:nvSpPr>
        <p:spPr>
          <a:xfrm>
            <a:off x="6992086" y="5312253"/>
            <a:ext cx="1200192" cy="30777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844123" fontAlgn="base">
              <a:spcBef>
                <a:spcPts val="277"/>
              </a:spcBef>
              <a:spcAft>
                <a:spcPts val="277"/>
              </a:spcAft>
              <a:defRPr/>
            </a:pPr>
            <a:r>
              <a:rPr kumimoji="0" lang="en-GB" sz="1000" b="1" i="0" u="none" strike="noStrike" kern="1200" cap="none" spc="0" normalizeH="0" baseline="0" noProof="0">
                <a:ln>
                  <a:noFill/>
                </a:ln>
                <a:solidFill>
                  <a:srgbClr val="525252"/>
                </a:solidFill>
                <a:effectLst/>
                <a:uLnTx/>
                <a:uFillTx/>
                <a:latin typeface="Arial"/>
                <a:ea typeface="+mn-ea"/>
                <a:cs typeface="Arial"/>
              </a:rPr>
              <a:t>Community Pharmacies</a:t>
            </a:r>
            <a:r>
              <a:rPr lang="en-GB" sz="1000" b="1">
                <a:solidFill>
                  <a:srgbClr val="525252"/>
                </a:solidFill>
                <a:latin typeface="Arial"/>
                <a:cs typeface="Arial"/>
              </a:rPr>
              <a:t> </a:t>
            </a:r>
            <a:endParaRPr kumimoji="0" lang="en-GB" sz="1000" b="1" i="0" u="none" strike="noStrike" kern="1200" cap="none" spc="0" normalizeH="0" baseline="0" noProof="0">
              <a:ln>
                <a:noFill/>
              </a:ln>
              <a:solidFill>
                <a:srgbClr val="525252"/>
              </a:solidFill>
              <a:effectLst/>
              <a:uLnTx/>
              <a:uFillTx/>
              <a:latin typeface="Arial"/>
              <a:ea typeface="+mn-ea"/>
              <a:cs typeface="Arial" panose="020B0604020202020204" pitchFamily="34" charset="0"/>
            </a:endParaRPr>
          </a:p>
        </p:txBody>
      </p:sp>
      <p:sp>
        <p:nvSpPr>
          <p:cNvPr id="111" name="TextBox 110">
            <a:extLst>
              <a:ext uri="{FF2B5EF4-FFF2-40B4-BE49-F238E27FC236}">
                <a16:creationId xmlns:a16="http://schemas.microsoft.com/office/drawing/2014/main" id="{06DED4A4-755D-49F4-9554-DE0EB3B3B40C}"/>
              </a:ext>
            </a:extLst>
          </p:cNvPr>
          <p:cNvSpPr txBox="1"/>
          <p:nvPr/>
        </p:nvSpPr>
        <p:spPr>
          <a:xfrm>
            <a:off x="8948256" y="4080663"/>
            <a:ext cx="517063" cy="195942"/>
          </a:xfrm>
          <a:prstGeom prst="rect">
            <a:avLst/>
          </a:prstGeom>
          <a:noFill/>
        </p:spPr>
        <p:txBody>
          <a:bodyPr wrap="square" lIns="0" tIns="36000" rIns="36000" bIns="36000" rtlCol="0">
            <a:spAutoFit/>
          </a:bodyPr>
          <a:lstStyle/>
          <a:p>
            <a:pPr marL="0" marR="0" lvl="0" indent="0" algn="l" defTabSz="914454" rtl="0" eaLnBrk="1" fontAlgn="auto" latinLnBrk="0" hangingPunct="1">
              <a:lnSpc>
                <a:spcPct val="100000"/>
              </a:lnSpc>
              <a:spcBef>
                <a:spcPts val="0"/>
              </a:spcBef>
              <a:spcAft>
                <a:spcPts val="0"/>
              </a:spcAft>
              <a:buClrTx/>
              <a:buSzTx/>
              <a:buFontTx/>
              <a:buNone/>
              <a:tabLst/>
              <a:defRPr/>
            </a:pPr>
            <a:r>
              <a:rPr kumimoji="0" lang="en-GB" sz="801" b="0" i="1" u="none" strike="noStrike" kern="1200" cap="none" spc="0" normalizeH="0" baseline="0" noProof="0">
                <a:ln>
                  <a:noFill/>
                </a:ln>
                <a:solidFill>
                  <a:srgbClr val="005EB8">
                    <a:lumMod val="60000"/>
                    <a:lumOff val="40000"/>
                  </a:srgbClr>
                </a:solidFill>
                <a:effectLst/>
                <a:uLnTx/>
                <a:uFillTx/>
                <a:latin typeface="Calibri" panose="020F0502020204030204"/>
                <a:ea typeface="+mn-ea"/>
                <a:cs typeface="+mn-cs"/>
              </a:rPr>
              <a:t>staff</a:t>
            </a:r>
          </a:p>
        </p:txBody>
      </p:sp>
      <p:sp>
        <p:nvSpPr>
          <p:cNvPr id="112" name="TextBox 111">
            <a:extLst>
              <a:ext uri="{FF2B5EF4-FFF2-40B4-BE49-F238E27FC236}">
                <a16:creationId xmlns:a16="http://schemas.microsoft.com/office/drawing/2014/main" id="{AEE3B9C2-9E59-4216-9FD2-5E4DE9E9D06B}"/>
              </a:ext>
            </a:extLst>
          </p:cNvPr>
          <p:cNvSpPr txBox="1"/>
          <p:nvPr/>
        </p:nvSpPr>
        <p:spPr>
          <a:xfrm>
            <a:off x="8941594" y="4593338"/>
            <a:ext cx="597629" cy="195942"/>
          </a:xfrm>
          <a:prstGeom prst="rect">
            <a:avLst/>
          </a:prstGeom>
          <a:noFill/>
        </p:spPr>
        <p:txBody>
          <a:bodyPr wrap="square" lIns="0" tIns="36000" rIns="36000" bIns="36000" rtlCol="0">
            <a:spAutoFit/>
          </a:bodyPr>
          <a:lstStyle/>
          <a:p>
            <a:pPr marL="0" marR="0" lvl="0" indent="0" algn="l" defTabSz="914454" rtl="0" eaLnBrk="1" fontAlgn="auto" latinLnBrk="0" hangingPunct="1">
              <a:lnSpc>
                <a:spcPct val="100000"/>
              </a:lnSpc>
              <a:spcBef>
                <a:spcPts val="0"/>
              </a:spcBef>
              <a:spcAft>
                <a:spcPts val="0"/>
              </a:spcAft>
              <a:buClrTx/>
              <a:buSzTx/>
              <a:buFontTx/>
              <a:buNone/>
              <a:tabLst/>
              <a:defRPr/>
            </a:pPr>
            <a:r>
              <a:rPr kumimoji="0" lang="en-GB" sz="801" b="0" i="1" u="none" strike="noStrike" kern="1200" cap="none" spc="0" normalizeH="0" baseline="0" noProof="0">
                <a:ln>
                  <a:noFill/>
                </a:ln>
                <a:solidFill>
                  <a:srgbClr val="005EB8">
                    <a:lumMod val="60000"/>
                    <a:lumOff val="40000"/>
                  </a:srgbClr>
                </a:solidFill>
                <a:effectLst/>
                <a:uLnTx/>
                <a:uFillTx/>
                <a:latin typeface="Calibri" panose="020F0502020204030204"/>
                <a:ea typeface="+mn-ea"/>
                <a:cs typeface="+mn-cs"/>
              </a:rPr>
              <a:t>residents</a:t>
            </a:r>
          </a:p>
        </p:txBody>
      </p:sp>
      <p:cxnSp>
        <p:nvCxnSpPr>
          <p:cNvPr id="114" name="Connector: Elbow 45">
            <a:extLst>
              <a:ext uri="{FF2B5EF4-FFF2-40B4-BE49-F238E27FC236}">
                <a16:creationId xmlns:a16="http://schemas.microsoft.com/office/drawing/2014/main" id="{05C31DB0-896B-4D75-9663-6570819DAAD1}"/>
              </a:ext>
            </a:extLst>
          </p:cNvPr>
          <p:cNvCxnSpPr>
            <a:cxnSpLocks/>
          </p:cNvCxnSpPr>
          <p:nvPr/>
        </p:nvCxnSpPr>
        <p:spPr bwMode="auto">
          <a:xfrm>
            <a:off x="8347027" y="3894432"/>
            <a:ext cx="995168" cy="503599"/>
          </a:xfrm>
          <a:prstGeom prst="bentConnector3">
            <a:avLst>
              <a:gd name="adj1" fmla="val 27344"/>
            </a:avLst>
          </a:prstGeom>
          <a:solidFill>
            <a:schemeClr val="bg1"/>
          </a:solidFill>
          <a:ln w="12700" cap="flat" cmpd="sng" algn="ctr">
            <a:solidFill>
              <a:srgbClr val="7DBFFF"/>
            </a:solidFill>
            <a:prstDash val="solid"/>
            <a:round/>
            <a:headEnd type="none" w="med" len="med"/>
            <a:tailEnd type="triangle" w="med" len="med"/>
          </a:ln>
          <a:effectLst/>
        </p:spPr>
      </p:cxnSp>
      <p:cxnSp>
        <p:nvCxnSpPr>
          <p:cNvPr id="115" name="Connector: Elbow 45">
            <a:extLst>
              <a:ext uri="{FF2B5EF4-FFF2-40B4-BE49-F238E27FC236}">
                <a16:creationId xmlns:a16="http://schemas.microsoft.com/office/drawing/2014/main" id="{914DE82C-3CBB-4884-B3CE-0363A76F9FC1}"/>
              </a:ext>
            </a:extLst>
          </p:cNvPr>
          <p:cNvCxnSpPr>
            <a:cxnSpLocks/>
          </p:cNvCxnSpPr>
          <p:nvPr/>
        </p:nvCxnSpPr>
        <p:spPr bwMode="auto">
          <a:xfrm flipV="1">
            <a:off x="8347027" y="3601730"/>
            <a:ext cx="995168" cy="292702"/>
          </a:xfrm>
          <a:prstGeom prst="bentConnector3">
            <a:avLst>
              <a:gd name="adj1" fmla="val 27344"/>
            </a:avLst>
          </a:prstGeom>
          <a:solidFill>
            <a:schemeClr val="bg1"/>
          </a:solidFill>
          <a:ln w="12700" cap="flat" cmpd="sng" algn="ctr">
            <a:solidFill>
              <a:srgbClr val="7DBFFF"/>
            </a:solidFill>
            <a:prstDash val="solid"/>
            <a:round/>
            <a:headEnd type="none" w="med" len="med"/>
            <a:tailEnd type="triangle" w="med" len="med"/>
          </a:ln>
          <a:effectLst/>
        </p:spPr>
      </p:cxnSp>
      <p:sp>
        <p:nvSpPr>
          <p:cNvPr id="148" name="Rectangle 147">
            <a:extLst>
              <a:ext uri="{FF2B5EF4-FFF2-40B4-BE49-F238E27FC236}">
                <a16:creationId xmlns:a16="http://schemas.microsoft.com/office/drawing/2014/main" id="{8767F619-88D4-4B9C-84E2-67A29AC5D083}"/>
              </a:ext>
            </a:extLst>
          </p:cNvPr>
          <p:cNvSpPr/>
          <p:nvPr/>
        </p:nvSpPr>
        <p:spPr>
          <a:xfrm>
            <a:off x="1759549" y="4109418"/>
            <a:ext cx="1472615" cy="2446427"/>
          </a:xfrm>
          <a:prstGeom prst="rect">
            <a:avLst/>
          </a:prstGeom>
          <a:noFill/>
          <a:ln w="28575">
            <a:solidFill>
              <a:srgbClr val="D000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9" name="TextBox 148">
            <a:extLst>
              <a:ext uri="{FF2B5EF4-FFF2-40B4-BE49-F238E27FC236}">
                <a16:creationId xmlns:a16="http://schemas.microsoft.com/office/drawing/2014/main" id="{93956CD2-C2A6-4EB0-86FD-6DDF879FF53B}"/>
              </a:ext>
            </a:extLst>
          </p:cNvPr>
          <p:cNvSpPr txBox="1"/>
          <p:nvPr/>
        </p:nvSpPr>
        <p:spPr>
          <a:xfrm>
            <a:off x="1895760" y="4183663"/>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National Contracts</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155" name="TextBox 154">
            <a:extLst>
              <a:ext uri="{FF2B5EF4-FFF2-40B4-BE49-F238E27FC236}">
                <a16:creationId xmlns:a16="http://schemas.microsoft.com/office/drawing/2014/main" id="{D5F9F806-03A6-466A-B208-56E7CC778FA5}"/>
              </a:ext>
            </a:extLst>
          </p:cNvPr>
          <p:cNvSpPr txBox="1"/>
          <p:nvPr/>
        </p:nvSpPr>
        <p:spPr>
          <a:xfrm>
            <a:off x="4531281" y="3455723"/>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Lead Employer</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grpSp>
        <p:nvGrpSpPr>
          <p:cNvPr id="213" name="Group 212">
            <a:extLst>
              <a:ext uri="{FF2B5EF4-FFF2-40B4-BE49-F238E27FC236}">
                <a16:creationId xmlns:a16="http://schemas.microsoft.com/office/drawing/2014/main" id="{07DAA798-E750-4816-B7EF-8D0988ABB8FD}"/>
              </a:ext>
            </a:extLst>
          </p:cNvPr>
          <p:cNvGrpSpPr/>
          <p:nvPr/>
        </p:nvGrpSpPr>
        <p:grpSpPr>
          <a:xfrm>
            <a:off x="4899144" y="3746033"/>
            <a:ext cx="462720" cy="611932"/>
            <a:chOff x="10034080" y="3165420"/>
            <a:chExt cx="552543" cy="744239"/>
          </a:xfrm>
          <a:solidFill>
            <a:schemeClr val="bg1"/>
          </a:solidFill>
        </p:grpSpPr>
        <p:grpSp>
          <p:nvGrpSpPr>
            <p:cNvPr id="214" name="CustomIcon">
              <a:extLst>
                <a:ext uri="{FF2B5EF4-FFF2-40B4-BE49-F238E27FC236}">
                  <a16:creationId xmlns:a16="http://schemas.microsoft.com/office/drawing/2014/main" id="{1A1EEBFB-B491-4737-8E73-CA1AC24EF9E0}"/>
                </a:ext>
              </a:extLst>
            </p:cNvPr>
            <p:cNvGrpSpPr/>
            <p:nvPr/>
          </p:nvGrpSpPr>
          <p:grpSpPr>
            <a:xfrm>
              <a:off x="10038418" y="3385607"/>
              <a:ext cx="530960" cy="524052"/>
              <a:chOff x="-531446" y="3229247"/>
              <a:chExt cx="530960" cy="524052"/>
            </a:xfrm>
            <a:grpFill/>
          </p:grpSpPr>
          <p:grpSp>
            <p:nvGrpSpPr>
              <p:cNvPr id="217" name="CustomIcon">
                <a:extLst>
                  <a:ext uri="{FF2B5EF4-FFF2-40B4-BE49-F238E27FC236}">
                    <a16:creationId xmlns:a16="http://schemas.microsoft.com/office/drawing/2014/main" id="{95D9214F-485A-4C6C-BD20-D64815D6D99D}"/>
                  </a:ext>
                </a:extLst>
              </p:cNvPr>
              <p:cNvGrpSpPr/>
              <p:nvPr/>
            </p:nvGrpSpPr>
            <p:grpSpPr>
              <a:xfrm>
                <a:off x="-496048" y="3353569"/>
                <a:ext cx="473114" cy="353973"/>
                <a:chOff x="-496048" y="3353569"/>
                <a:chExt cx="473114" cy="353973"/>
              </a:xfrm>
              <a:grpFill/>
            </p:grpSpPr>
            <p:sp>
              <p:nvSpPr>
                <p:cNvPr id="236" name="Freeform: Shape 235">
                  <a:extLst>
                    <a:ext uri="{FF2B5EF4-FFF2-40B4-BE49-F238E27FC236}">
                      <a16:creationId xmlns:a16="http://schemas.microsoft.com/office/drawing/2014/main" id="{BF107465-BA1C-456C-86CD-805E9E05BE82}"/>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37" name="Freeform: Shape 236">
                  <a:extLst>
                    <a:ext uri="{FF2B5EF4-FFF2-40B4-BE49-F238E27FC236}">
                      <a16:creationId xmlns:a16="http://schemas.microsoft.com/office/drawing/2014/main" id="{A0C8ECD0-7F5C-4DCB-ABE3-16AD1C3ED19E}"/>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grpSp>
          <p:sp>
            <p:nvSpPr>
              <p:cNvPr id="218" name="Freeform: Shape 217">
                <a:extLst>
                  <a:ext uri="{FF2B5EF4-FFF2-40B4-BE49-F238E27FC236}">
                    <a16:creationId xmlns:a16="http://schemas.microsoft.com/office/drawing/2014/main" id="{61665804-FDFF-4A29-A9EC-D59A7F9EB4E6}"/>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19" name="Freeform: Shape 218">
                <a:extLst>
                  <a:ext uri="{FF2B5EF4-FFF2-40B4-BE49-F238E27FC236}">
                    <a16:creationId xmlns:a16="http://schemas.microsoft.com/office/drawing/2014/main" id="{ADB117F4-1493-4F87-A901-A4EA7B8005FB}"/>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20" name="Freeform: Shape 219">
                <a:extLst>
                  <a:ext uri="{FF2B5EF4-FFF2-40B4-BE49-F238E27FC236}">
                    <a16:creationId xmlns:a16="http://schemas.microsoft.com/office/drawing/2014/main" id="{65980CE3-4CCE-4F4D-844A-5C7C86196584}"/>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21" name="Freeform: Shape 220">
                <a:extLst>
                  <a:ext uri="{FF2B5EF4-FFF2-40B4-BE49-F238E27FC236}">
                    <a16:creationId xmlns:a16="http://schemas.microsoft.com/office/drawing/2014/main" id="{1ACD58B5-7D91-4280-8AC6-EB2B340AF471}"/>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22" name="Freeform: Shape 221">
                <a:extLst>
                  <a:ext uri="{FF2B5EF4-FFF2-40B4-BE49-F238E27FC236}">
                    <a16:creationId xmlns:a16="http://schemas.microsoft.com/office/drawing/2014/main" id="{4411095B-9F07-40CA-8728-411FD6E98F80}"/>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23" name="Freeform: Shape 222">
                <a:extLst>
                  <a:ext uri="{FF2B5EF4-FFF2-40B4-BE49-F238E27FC236}">
                    <a16:creationId xmlns:a16="http://schemas.microsoft.com/office/drawing/2014/main" id="{3D6A30DD-BDDB-4282-B5B2-723A4942722E}"/>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24" name="Freeform: Shape 223">
                <a:extLst>
                  <a:ext uri="{FF2B5EF4-FFF2-40B4-BE49-F238E27FC236}">
                    <a16:creationId xmlns:a16="http://schemas.microsoft.com/office/drawing/2014/main" id="{F279C76A-0C8E-463E-A3CD-304D7DD6CD22}"/>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25" name="Freeform: Shape 224">
                <a:extLst>
                  <a:ext uri="{FF2B5EF4-FFF2-40B4-BE49-F238E27FC236}">
                    <a16:creationId xmlns:a16="http://schemas.microsoft.com/office/drawing/2014/main" id="{500F2B73-CD8D-4694-8214-2328BBD1CA41}"/>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26" name="Freeform: Shape 225">
                <a:extLst>
                  <a:ext uri="{FF2B5EF4-FFF2-40B4-BE49-F238E27FC236}">
                    <a16:creationId xmlns:a16="http://schemas.microsoft.com/office/drawing/2014/main" id="{991E3ACA-2C2D-4AA9-A33A-140B9BEC115E}"/>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27" name="Freeform: Shape 226">
                <a:extLst>
                  <a:ext uri="{FF2B5EF4-FFF2-40B4-BE49-F238E27FC236}">
                    <a16:creationId xmlns:a16="http://schemas.microsoft.com/office/drawing/2014/main" id="{76EB97B9-D0F2-451B-832B-902CDD6A1678}"/>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28" name="Freeform: Shape 227">
                <a:extLst>
                  <a:ext uri="{FF2B5EF4-FFF2-40B4-BE49-F238E27FC236}">
                    <a16:creationId xmlns:a16="http://schemas.microsoft.com/office/drawing/2014/main" id="{9FD19E15-5208-432E-91EB-621494F37341}"/>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29" name="Freeform: Shape 228">
                <a:extLst>
                  <a:ext uri="{FF2B5EF4-FFF2-40B4-BE49-F238E27FC236}">
                    <a16:creationId xmlns:a16="http://schemas.microsoft.com/office/drawing/2014/main" id="{29DB25DE-69CA-47FD-8DC9-69B9DA8FD17D}"/>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30" name="Freeform: Shape 229">
                <a:extLst>
                  <a:ext uri="{FF2B5EF4-FFF2-40B4-BE49-F238E27FC236}">
                    <a16:creationId xmlns:a16="http://schemas.microsoft.com/office/drawing/2014/main" id="{22DAC0FE-FF9D-4968-BD2E-6CD70EE17414}"/>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31" name="Freeform: Shape 230">
                <a:extLst>
                  <a:ext uri="{FF2B5EF4-FFF2-40B4-BE49-F238E27FC236}">
                    <a16:creationId xmlns:a16="http://schemas.microsoft.com/office/drawing/2014/main" id="{F0BF11EE-B601-4158-B0B3-F112E9FCF8A2}"/>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32" name="Freeform: Shape 231">
                <a:extLst>
                  <a:ext uri="{FF2B5EF4-FFF2-40B4-BE49-F238E27FC236}">
                    <a16:creationId xmlns:a16="http://schemas.microsoft.com/office/drawing/2014/main" id="{8BC1BD6A-5D21-4BA2-963A-5122C418F004}"/>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33" name="Freeform: Shape 232">
                <a:extLst>
                  <a:ext uri="{FF2B5EF4-FFF2-40B4-BE49-F238E27FC236}">
                    <a16:creationId xmlns:a16="http://schemas.microsoft.com/office/drawing/2014/main" id="{E1481212-96A2-4BCF-ADCA-CAC3933F6453}"/>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34" name="Freeform: Shape 233">
                <a:extLst>
                  <a:ext uri="{FF2B5EF4-FFF2-40B4-BE49-F238E27FC236}">
                    <a16:creationId xmlns:a16="http://schemas.microsoft.com/office/drawing/2014/main" id="{E3658EFE-E806-4DB1-B954-B230C2E8D50F}"/>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35" name="Freeform: Shape 234">
                <a:extLst>
                  <a:ext uri="{FF2B5EF4-FFF2-40B4-BE49-F238E27FC236}">
                    <a16:creationId xmlns:a16="http://schemas.microsoft.com/office/drawing/2014/main" id="{86249517-BA11-4562-AB8B-CB2C8A6031F0}"/>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grpSp>
        <p:sp>
          <p:nvSpPr>
            <p:cNvPr id="215" name="Rectangle 214">
              <a:extLst>
                <a:ext uri="{FF2B5EF4-FFF2-40B4-BE49-F238E27FC236}">
                  <a16:creationId xmlns:a16="http://schemas.microsoft.com/office/drawing/2014/main" id="{C351867B-278E-4FAC-BBBE-8291049F5C0F}"/>
                </a:ext>
              </a:extLst>
            </p:cNvPr>
            <p:cNvSpPr/>
            <p:nvPr/>
          </p:nvSpPr>
          <p:spPr>
            <a:xfrm>
              <a:off x="10073816" y="3509929"/>
              <a:ext cx="464481" cy="353973"/>
            </a:xfrm>
            <a:prstGeom prst="rect">
              <a:avLst/>
            </a:prstGeom>
            <a:grpFill/>
            <a:ln w="6350" cap="sq">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1200" cap="none" spc="0" normalizeH="0" baseline="0" noProof="0">
                <a:ln>
                  <a:noFill/>
                </a:ln>
                <a:solidFill>
                  <a:prstClr val="white"/>
                </a:solidFill>
                <a:effectLst/>
                <a:uLnTx/>
                <a:uFillTx/>
                <a:latin typeface="Arial"/>
                <a:ea typeface="+mn-ea"/>
                <a:cs typeface="Arial"/>
              </a:endParaRPr>
            </a:p>
          </p:txBody>
        </p:sp>
        <p:pic>
          <p:nvPicPr>
            <p:cNvPr id="216" name="CustomIcon">
              <a:extLst>
                <a:ext uri="{FF2B5EF4-FFF2-40B4-BE49-F238E27FC236}">
                  <a16:creationId xmlns:a16="http://schemas.microsoft.com/office/drawing/2014/main" id="{79E5ED3F-69C4-4190-AC0F-B790683CA715}"/>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tretch>
              <a:fillRect/>
            </a:stretch>
          </p:blipFill>
          <p:spPr>
            <a:xfrm>
              <a:off x="10034080" y="3165420"/>
              <a:ext cx="552543" cy="552545"/>
            </a:xfrm>
            <a:prstGeom prst="rect">
              <a:avLst/>
            </a:prstGeom>
          </p:spPr>
        </p:pic>
      </p:grpSp>
      <p:grpSp>
        <p:nvGrpSpPr>
          <p:cNvPr id="238" name="Group 237">
            <a:extLst>
              <a:ext uri="{FF2B5EF4-FFF2-40B4-BE49-F238E27FC236}">
                <a16:creationId xmlns:a16="http://schemas.microsoft.com/office/drawing/2014/main" id="{33B191D9-2895-4063-8F6A-35CDCF172479}"/>
              </a:ext>
            </a:extLst>
          </p:cNvPr>
          <p:cNvGrpSpPr/>
          <p:nvPr/>
        </p:nvGrpSpPr>
        <p:grpSpPr>
          <a:xfrm>
            <a:off x="4493834" y="3746034"/>
            <a:ext cx="1221318" cy="807179"/>
            <a:chOff x="8151136" y="508527"/>
            <a:chExt cx="1221318" cy="807180"/>
          </a:xfrm>
          <a:solidFill>
            <a:schemeClr val="bg1"/>
          </a:solidFill>
        </p:grpSpPr>
        <p:grpSp>
          <p:nvGrpSpPr>
            <p:cNvPr id="239" name="Group 238">
              <a:extLst>
                <a:ext uri="{FF2B5EF4-FFF2-40B4-BE49-F238E27FC236}">
                  <a16:creationId xmlns:a16="http://schemas.microsoft.com/office/drawing/2014/main" id="{91BF79ED-6BA5-4891-AE70-F1E6323ECFF4}"/>
                </a:ext>
              </a:extLst>
            </p:cNvPr>
            <p:cNvGrpSpPr/>
            <p:nvPr/>
          </p:nvGrpSpPr>
          <p:grpSpPr>
            <a:xfrm>
              <a:off x="8502609" y="508527"/>
              <a:ext cx="462720" cy="611932"/>
              <a:chOff x="10034080" y="3165420"/>
              <a:chExt cx="552543" cy="744239"/>
            </a:xfrm>
            <a:grpFill/>
          </p:grpSpPr>
          <p:grpSp>
            <p:nvGrpSpPr>
              <p:cNvPr id="241" name="CustomIcon">
                <a:extLst>
                  <a:ext uri="{FF2B5EF4-FFF2-40B4-BE49-F238E27FC236}">
                    <a16:creationId xmlns:a16="http://schemas.microsoft.com/office/drawing/2014/main" id="{C3341A70-E9C1-4E4C-991D-781DBC01DA31}"/>
                  </a:ext>
                </a:extLst>
              </p:cNvPr>
              <p:cNvGrpSpPr/>
              <p:nvPr/>
            </p:nvGrpSpPr>
            <p:grpSpPr>
              <a:xfrm>
                <a:off x="10038418" y="3385607"/>
                <a:ext cx="530960" cy="524052"/>
                <a:chOff x="-531446" y="3229247"/>
                <a:chExt cx="530960" cy="524052"/>
              </a:xfrm>
              <a:grpFill/>
            </p:grpSpPr>
            <p:grpSp>
              <p:nvGrpSpPr>
                <p:cNvPr id="244" name="CustomIcon">
                  <a:extLst>
                    <a:ext uri="{FF2B5EF4-FFF2-40B4-BE49-F238E27FC236}">
                      <a16:creationId xmlns:a16="http://schemas.microsoft.com/office/drawing/2014/main" id="{3284EC52-8E5F-4AB8-8073-8D4DED943EA6}"/>
                    </a:ext>
                  </a:extLst>
                </p:cNvPr>
                <p:cNvGrpSpPr/>
                <p:nvPr/>
              </p:nvGrpSpPr>
              <p:grpSpPr>
                <a:xfrm>
                  <a:off x="-496048" y="3353569"/>
                  <a:ext cx="473114" cy="353973"/>
                  <a:chOff x="-496048" y="3353569"/>
                  <a:chExt cx="473114" cy="353973"/>
                </a:xfrm>
                <a:grpFill/>
              </p:grpSpPr>
              <p:sp>
                <p:nvSpPr>
                  <p:cNvPr id="263" name="Freeform: Shape 118">
                    <a:extLst>
                      <a:ext uri="{FF2B5EF4-FFF2-40B4-BE49-F238E27FC236}">
                        <a16:creationId xmlns:a16="http://schemas.microsoft.com/office/drawing/2014/main" id="{14AB3467-7D10-4378-94AD-B6CBA022CD3D}"/>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264" name="Freeform: Shape 119">
                    <a:extLst>
                      <a:ext uri="{FF2B5EF4-FFF2-40B4-BE49-F238E27FC236}">
                        <a16:creationId xmlns:a16="http://schemas.microsoft.com/office/drawing/2014/main" id="{0B5A1908-5330-43CF-879F-104EC005F6AD}"/>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grpSp>
            <p:sp>
              <p:nvSpPr>
                <p:cNvPr id="245" name="Freeform: Shape 100">
                  <a:extLst>
                    <a:ext uri="{FF2B5EF4-FFF2-40B4-BE49-F238E27FC236}">
                      <a16:creationId xmlns:a16="http://schemas.microsoft.com/office/drawing/2014/main" id="{AAE7475A-502C-4FFB-9AB5-07FB7D0255F6}"/>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246" name="Freeform: Shape 101">
                  <a:extLst>
                    <a:ext uri="{FF2B5EF4-FFF2-40B4-BE49-F238E27FC236}">
                      <a16:creationId xmlns:a16="http://schemas.microsoft.com/office/drawing/2014/main" id="{72852955-8CAA-4687-A5D8-D97492B86875}"/>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247" name="Freeform: Shape 102">
                  <a:extLst>
                    <a:ext uri="{FF2B5EF4-FFF2-40B4-BE49-F238E27FC236}">
                      <a16:creationId xmlns:a16="http://schemas.microsoft.com/office/drawing/2014/main" id="{B6BB0192-A728-4608-94E9-9AC27B98AE07}"/>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248" name="Freeform: Shape 103">
                  <a:extLst>
                    <a:ext uri="{FF2B5EF4-FFF2-40B4-BE49-F238E27FC236}">
                      <a16:creationId xmlns:a16="http://schemas.microsoft.com/office/drawing/2014/main" id="{76FD3F41-FC71-4386-88A0-49C2D34A91B3}"/>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249" name="Freeform: Shape 104">
                  <a:extLst>
                    <a:ext uri="{FF2B5EF4-FFF2-40B4-BE49-F238E27FC236}">
                      <a16:creationId xmlns:a16="http://schemas.microsoft.com/office/drawing/2014/main" id="{CBC68B12-84E6-4EDF-A0C3-EF7A7AA43939}"/>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250" name="Freeform: Shape 105">
                  <a:extLst>
                    <a:ext uri="{FF2B5EF4-FFF2-40B4-BE49-F238E27FC236}">
                      <a16:creationId xmlns:a16="http://schemas.microsoft.com/office/drawing/2014/main" id="{07397F6C-A8F2-49AF-A890-8146186B0E8D}"/>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251" name="Freeform: Shape 106">
                  <a:extLst>
                    <a:ext uri="{FF2B5EF4-FFF2-40B4-BE49-F238E27FC236}">
                      <a16:creationId xmlns:a16="http://schemas.microsoft.com/office/drawing/2014/main" id="{1372FB24-8CC5-4912-8B9B-758B9DB71148}"/>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252" name="Freeform: Shape 107">
                  <a:extLst>
                    <a:ext uri="{FF2B5EF4-FFF2-40B4-BE49-F238E27FC236}">
                      <a16:creationId xmlns:a16="http://schemas.microsoft.com/office/drawing/2014/main" id="{52B8A5FD-EDC6-48B8-9385-C55A6960E804}"/>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253" name="Freeform: Shape 108">
                  <a:extLst>
                    <a:ext uri="{FF2B5EF4-FFF2-40B4-BE49-F238E27FC236}">
                      <a16:creationId xmlns:a16="http://schemas.microsoft.com/office/drawing/2014/main" id="{3F6EBB32-FBE6-47E1-9B8A-5B593498FBB2}"/>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254" name="Freeform: Shape 109">
                  <a:extLst>
                    <a:ext uri="{FF2B5EF4-FFF2-40B4-BE49-F238E27FC236}">
                      <a16:creationId xmlns:a16="http://schemas.microsoft.com/office/drawing/2014/main" id="{E54FB804-C2E8-4438-B840-1E60434F5055}"/>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255" name="Freeform: Shape 110">
                  <a:extLst>
                    <a:ext uri="{FF2B5EF4-FFF2-40B4-BE49-F238E27FC236}">
                      <a16:creationId xmlns:a16="http://schemas.microsoft.com/office/drawing/2014/main" id="{063B17CE-28DA-45CB-A351-233D71F5D5C2}"/>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256" name="Freeform: Shape 111">
                  <a:extLst>
                    <a:ext uri="{FF2B5EF4-FFF2-40B4-BE49-F238E27FC236}">
                      <a16:creationId xmlns:a16="http://schemas.microsoft.com/office/drawing/2014/main" id="{82B6D0E4-CB5E-48A8-AB21-C09E9E6958FA}"/>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257" name="Freeform: Shape 112">
                  <a:extLst>
                    <a:ext uri="{FF2B5EF4-FFF2-40B4-BE49-F238E27FC236}">
                      <a16:creationId xmlns:a16="http://schemas.microsoft.com/office/drawing/2014/main" id="{CC92F151-A887-4F3E-A3CE-4E99F7C905F5}"/>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258" name="Freeform: Shape 113">
                  <a:extLst>
                    <a:ext uri="{FF2B5EF4-FFF2-40B4-BE49-F238E27FC236}">
                      <a16:creationId xmlns:a16="http://schemas.microsoft.com/office/drawing/2014/main" id="{AAD3380D-277E-4A52-A4B6-FE00909464D6}"/>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259" name="Freeform: Shape 114">
                  <a:extLst>
                    <a:ext uri="{FF2B5EF4-FFF2-40B4-BE49-F238E27FC236}">
                      <a16:creationId xmlns:a16="http://schemas.microsoft.com/office/drawing/2014/main" id="{83355F0A-D300-4E08-87B9-503C789A952C}"/>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260" name="Freeform: Shape 115">
                  <a:extLst>
                    <a:ext uri="{FF2B5EF4-FFF2-40B4-BE49-F238E27FC236}">
                      <a16:creationId xmlns:a16="http://schemas.microsoft.com/office/drawing/2014/main" id="{0A61D768-9E54-416A-9FDF-5538D2367E32}"/>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261" name="Freeform: Shape 116">
                  <a:extLst>
                    <a:ext uri="{FF2B5EF4-FFF2-40B4-BE49-F238E27FC236}">
                      <a16:creationId xmlns:a16="http://schemas.microsoft.com/office/drawing/2014/main" id="{DBC1CEBC-0798-494B-852A-D0F8743802A3}"/>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262" name="Freeform: Shape 117">
                  <a:extLst>
                    <a:ext uri="{FF2B5EF4-FFF2-40B4-BE49-F238E27FC236}">
                      <a16:creationId xmlns:a16="http://schemas.microsoft.com/office/drawing/2014/main" id="{1199FB48-923E-486F-9E39-877674B9990B}"/>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grpSp>
          <p:sp>
            <p:nvSpPr>
              <p:cNvPr id="242" name="Rectangle 241">
                <a:extLst>
                  <a:ext uri="{FF2B5EF4-FFF2-40B4-BE49-F238E27FC236}">
                    <a16:creationId xmlns:a16="http://schemas.microsoft.com/office/drawing/2014/main" id="{B8076B5E-5F60-41DE-8D12-14820F6C4A1D}"/>
                  </a:ext>
                </a:extLst>
              </p:cNvPr>
              <p:cNvSpPr/>
              <p:nvPr/>
            </p:nvSpPr>
            <p:spPr>
              <a:xfrm>
                <a:off x="10073816" y="3509929"/>
                <a:ext cx="464481" cy="353973"/>
              </a:xfrm>
              <a:prstGeom prst="rect">
                <a:avLst/>
              </a:prstGeom>
              <a:grpFill/>
              <a:ln w="6350" cap="sq">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a:endParaRPr>
              </a:p>
            </p:txBody>
          </p:sp>
          <p:pic>
            <p:nvPicPr>
              <p:cNvPr id="243" name="CustomIcon">
                <a:extLst>
                  <a:ext uri="{FF2B5EF4-FFF2-40B4-BE49-F238E27FC236}">
                    <a16:creationId xmlns:a16="http://schemas.microsoft.com/office/drawing/2014/main" id="{D871E6CE-4AD0-4D45-ADDD-9E765B4A8F82}"/>
                  </a:ext>
                </a:extLst>
              </p:cNvPr>
              <p:cNvPicPr>
                <a:picLocks noChangeAspect="1"/>
              </p:cNvPicPr>
              <p:nvPr>
                <p:custDataLst>
                  <p:tags r:id="rId1"/>
                </p:custDataLst>
              </p:nvPr>
            </p:nvPicPr>
            <p:blipFill>
              <a:blip r:embed="rId8">
                <a:extLst>
                  <a:ext uri="{96DAC541-7B7A-43D3-8B79-37D633B846F1}">
                    <asvg:svgBlip xmlns:asvg="http://schemas.microsoft.com/office/drawing/2016/SVG/main" r:embed="rId9"/>
                  </a:ext>
                </a:extLst>
              </a:blip>
              <a:stretch>
                <a:fillRect/>
              </a:stretch>
            </p:blipFill>
            <p:spPr>
              <a:xfrm>
                <a:off x="10034080" y="3165420"/>
                <a:ext cx="552543" cy="552545"/>
              </a:xfrm>
              <a:prstGeom prst="rect">
                <a:avLst/>
              </a:prstGeom>
            </p:spPr>
          </p:pic>
        </p:grpSp>
        <p:sp>
          <p:nvSpPr>
            <p:cNvPr id="240" name="TextBox 239">
              <a:extLst>
                <a:ext uri="{FF2B5EF4-FFF2-40B4-BE49-F238E27FC236}">
                  <a16:creationId xmlns:a16="http://schemas.microsoft.com/office/drawing/2014/main" id="{D1A010A8-D243-4124-B4E5-DB386CC658B1}"/>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panose="020B0604020202020204" pitchFamily="34" charset="0"/>
                </a:rPr>
                <a:t>NHS trusts</a:t>
              </a:r>
            </a:p>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endParaRPr lang="en-GB" sz="1000" b="1" i="0" u="none" strike="noStrike" kern="1200" cap="none" spc="0" normalizeH="0" baseline="0" noProof="0">
                <a:ln>
                  <a:noFill/>
                </a:ln>
                <a:solidFill>
                  <a:srgbClr val="525252"/>
                </a:solidFill>
                <a:effectLst/>
                <a:uLnTx/>
                <a:uFillTx/>
                <a:latin typeface="Arial"/>
                <a:cs typeface="Arial"/>
              </a:endParaRPr>
            </a:p>
          </p:txBody>
        </p:sp>
      </p:grpSp>
      <p:grpSp>
        <p:nvGrpSpPr>
          <p:cNvPr id="265" name="Group 264">
            <a:extLst>
              <a:ext uri="{FF2B5EF4-FFF2-40B4-BE49-F238E27FC236}">
                <a16:creationId xmlns:a16="http://schemas.microsoft.com/office/drawing/2014/main" id="{ADC513CC-5306-4CBF-A9A2-2FF6D958EB40}"/>
              </a:ext>
            </a:extLst>
          </p:cNvPr>
          <p:cNvGrpSpPr/>
          <p:nvPr/>
        </p:nvGrpSpPr>
        <p:grpSpPr>
          <a:xfrm>
            <a:off x="4807350" y="4591975"/>
            <a:ext cx="484790" cy="432590"/>
            <a:chOff x="2564707" y="838867"/>
            <a:chExt cx="761894" cy="624974"/>
          </a:xfrm>
        </p:grpSpPr>
        <p:pic>
          <p:nvPicPr>
            <p:cNvPr id="266" name="Picture 265">
              <a:extLst>
                <a:ext uri="{FF2B5EF4-FFF2-40B4-BE49-F238E27FC236}">
                  <a16:creationId xmlns:a16="http://schemas.microsoft.com/office/drawing/2014/main" id="{9CD05073-4458-48F6-BC09-B3243668E9DF}"/>
                </a:ext>
              </a:extLst>
            </p:cNvPr>
            <p:cNvPicPr>
              <a:picLocks noChangeAspect="1"/>
            </p:cNvPicPr>
            <p:nvPr/>
          </p:nvPicPr>
          <p:blipFill rotWithShape="1">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b="17971"/>
            <a:stretch/>
          </p:blipFill>
          <p:spPr>
            <a:xfrm>
              <a:off x="2564707" y="838867"/>
              <a:ext cx="761894" cy="624974"/>
            </a:xfrm>
            <a:prstGeom prst="rect">
              <a:avLst/>
            </a:prstGeom>
          </p:spPr>
        </p:pic>
        <p:sp>
          <p:nvSpPr>
            <p:cNvPr id="267" name="TextBox 266">
              <a:extLst>
                <a:ext uri="{FF2B5EF4-FFF2-40B4-BE49-F238E27FC236}">
                  <a16:creationId xmlns:a16="http://schemas.microsoft.com/office/drawing/2014/main" id="{A510000B-01C5-412D-84C2-323EF1F52587}"/>
                </a:ext>
              </a:extLst>
            </p:cNvPr>
            <p:cNvSpPr txBox="1"/>
            <p:nvPr/>
          </p:nvSpPr>
          <p:spPr>
            <a:xfrm>
              <a:off x="2734765" y="938357"/>
              <a:ext cx="380233" cy="444654"/>
            </a:xfrm>
            <a:prstGeom prst="rect">
              <a:avLst/>
            </a:prstGeom>
            <a:noFill/>
          </p:spPr>
          <p:txBody>
            <a:bodyPr wrap="square" rtlCol="0">
              <a:spAutoFit/>
            </a:bodyPr>
            <a:lstStyle/>
            <a:p>
              <a:pPr defTabSz="914454"/>
              <a:r>
                <a:rPr lang="en-GB" sz="1400" b="1">
                  <a:solidFill>
                    <a:srgbClr val="000000"/>
                  </a:solidFill>
                  <a:latin typeface="Calibri" panose="020F0502020204030204"/>
                </a:rPr>
                <a:t>+</a:t>
              </a:r>
              <a:endParaRPr lang="en-GB" sz="1000" b="1">
                <a:solidFill>
                  <a:srgbClr val="000000"/>
                </a:solidFill>
                <a:latin typeface="Calibri" panose="020F0502020204030204"/>
              </a:endParaRPr>
            </a:p>
          </p:txBody>
        </p:sp>
      </p:grpSp>
      <p:sp>
        <p:nvSpPr>
          <p:cNvPr id="268" name="TextBox 267">
            <a:extLst>
              <a:ext uri="{FF2B5EF4-FFF2-40B4-BE49-F238E27FC236}">
                <a16:creationId xmlns:a16="http://schemas.microsoft.com/office/drawing/2014/main" id="{ED0230E5-DF51-42BD-83C3-A4CB5A7F3789}"/>
              </a:ext>
            </a:extLst>
          </p:cNvPr>
          <p:cNvSpPr txBox="1"/>
          <p:nvPr/>
        </p:nvSpPr>
        <p:spPr>
          <a:xfrm>
            <a:off x="4470805" y="5050625"/>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PCNs</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9" name="Title 8">
            <a:extLst>
              <a:ext uri="{FF2B5EF4-FFF2-40B4-BE49-F238E27FC236}">
                <a16:creationId xmlns:a16="http://schemas.microsoft.com/office/drawing/2014/main" id="{4D03B599-CDA6-4303-B634-880C0EAAECEC}"/>
              </a:ext>
            </a:extLst>
          </p:cNvPr>
          <p:cNvSpPr>
            <a:spLocks noGrp="1"/>
          </p:cNvSpPr>
          <p:nvPr>
            <p:ph type="title"/>
          </p:nvPr>
        </p:nvSpPr>
        <p:spPr>
          <a:xfrm>
            <a:off x="185964" y="205709"/>
            <a:ext cx="8550063" cy="611649"/>
          </a:xfrm>
        </p:spPr>
        <p:txBody>
          <a:bodyPr/>
          <a:lstStyle/>
          <a:p>
            <a:r>
              <a:rPr lang="en-GB" dirty="0"/>
              <a:t>Workforce Deployment Model Overview</a:t>
            </a:r>
          </a:p>
        </p:txBody>
      </p:sp>
      <p:sp>
        <p:nvSpPr>
          <p:cNvPr id="269" name="Rectangle 268">
            <a:extLst>
              <a:ext uri="{FF2B5EF4-FFF2-40B4-BE49-F238E27FC236}">
                <a16:creationId xmlns:a16="http://schemas.microsoft.com/office/drawing/2014/main" id="{3DD9F53B-2F54-4E0D-9841-EAC6B046C31C}"/>
              </a:ext>
            </a:extLst>
          </p:cNvPr>
          <p:cNvSpPr/>
          <p:nvPr/>
        </p:nvSpPr>
        <p:spPr>
          <a:xfrm>
            <a:off x="4339618" y="3268065"/>
            <a:ext cx="1472615" cy="2165248"/>
          </a:xfrm>
          <a:prstGeom prst="rect">
            <a:avLst/>
          </a:prstGeom>
          <a:noFill/>
          <a:ln w="28575">
            <a:solidFill>
              <a:srgbClr val="D000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0CD57ABC-61A8-469A-B4E1-DA19C7F81967}"/>
              </a:ext>
            </a:extLst>
          </p:cNvPr>
          <p:cNvGrpSpPr/>
          <p:nvPr/>
        </p:nvGrpSpPr>
        <p:grpSpPr>
          <a:xfrm>
            <a:off x="1895760" y="2954123"/>
            <a:ext cx="1200192" cy="939744"/>
            <a:chOff x="1895760" y="2954123"/>
            <a:chExt cx="1200192" cy="939744"/>
          </a:xfrm>
        </p:grpSpPr>
        <p:sp>
          <p:nvSpPr>
            <p:cNvPr id="153" name="TextBox 152">
              <a:extLst>
                <a:ext uri="{FF2B5EF4-FFF2-40B4-BE49-F238E27FC236}">
                  <a16:creationId xmlns:a16="http://schemas.microsoft.com/office/drawing/2014/main" id="{8B158470-6A35-4964-8FCB-AA5D7439F93B}"/>
                </a:ext>
              </a:extLst>
            </p:cNvPr>
            <p:cNvSpPr txBox="1"/>
            <p:nvPr/>
          </p:nvSpPr>
          <p:spPr>
            <a:xfrm>
              <a:off x="1895760" y="2954123"/>
              <a:ext cx="1200192" cy="30777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National Recruitment</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pic>
          <p:nvPicPr>
            <p:cNvPr id="271" name="Graphic 270" descr="Group">
              <a:extLst>
                <a:ext uri="{FF2B5EF4-FFF2-40B4-BE49-F238E27FC236}">
                  <a16:creationId xmlns:a16="http://schemas.microsoft.com/office/drawing/2014/main" id="{59038ECB-DD94-49E0-A4ED-AFA21D09178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15109" y="3153469"/>
              <a:ext cx="740398" cy="740398"/>
            </a:xfrm>
            <a:prstGeom prst="rect">
              <a:avLst/>
            </a:prstGeom>
          </p:spPr>
        </p:pic>
      </p:grpSp>
      <p:grpSp>
        <p:nvGrpSpPr>
          <p:cNvPr id="3" name="Group 2">
            <a:extLst>
              <a:ext uri="{FF2B5EF4-FFF2-40B4-BE49-F238E27FC236}">
                <a16:creationId xmlns:a16="http://schemas.microsoft.com/office/drawing/2014/main" id="{CC41F327-A1F4-4A46-9A7D-2EA03D6976EA}"/>
              </a:ext>
            </a:extLst>
          </p:cNvPr>
          <p:cNvGrpSpPr/>
          <p:nvPr/>
        </p:nvGrpSpPr>
        <p:grpSpPr>
          <a:xfrm>
            <a:off x="1895760" y="2008909"/>
            <a:ext cx="1200192" cy="873423"/>
            <a:chOff x="1895760" y="2008909"/>
            <a:chExt cx="1200192" cy="873423"/>
          </a:xfrm>
        </p:grpSpPr>
        <p:sp>
          <p:nvSpPr>
            <p:cNvPr id="151" name="TextBox 150">
              <a:extLst>
                <a:ext uri="{FF2B5EF4-FFF2-40B4-BE49-F238E27FC236}">
                  <a16:creationId xmlns:a16="http://schemas.microsoft.com/office/drawing/2014/main" id="{D235E20D-8187-4C39-8360-266C24577A31}"/>
                </a:ext>
              </a:extLst>
            </p:cNvPr>
            <p:cNvSpPr txBox="1"/>
            <p:nvPr/>
          </p:nvSpPr>
          <p:spPr>
            <a:xfrm>
              <a:off x="1895760" y="2008909"/>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Local Recruitment</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pic>
          <p:nvPicPr>
            <p:cNvPr id="274" name="Graphic 273" descr="Man and woman">
              <a:extLst>
                <a:ext uri="{FF2B5EF4-FFF2-40B4-BE49-F238E27FC236}">
                  <a16:creationId xmlns:a16="http://schemas.microsoft.com/office/drawing/2014/main" id="{EB034EF2-F490-4B14-A1B5-2B03B7CB668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01841" y="2141935"/>
              <a:ext cx="740397" cy="740397"/>
            </a:xfrm>
            <a:prstGeom prst="rect">
              <a:avLst/>
            </a:prstGeom>
          </p:spPr>
        </p:pic>
      </p:grpSp>
      <p:grpSp>
        <p:nvGrpSpPr>
          <p:cNvPr id="2" name="Group 1">
            <a:extLst>
              <a:ext uri="{FF2B5EF4-FFF2-40B4-BE49-F238E27FC236}">
                <a16:creationId xmlns:a16="http://schemas.microsoft.com/office/drawing/2014/main" id="{F152B29D-7EAB-4366-B114-39C0E01393E9}"/>
              </a:ext>
            </a:extLst>
          </p:cNvPr>
          <p:cNvGrpSpPr/>
          <p:nvPr/>
        </p:nvGrpSpPr>
        <p:grpSpPr>
          <a:xfrm>
            <a:off x="1895760" y="1030514"/>
            <a:ext cx="1200192" cy="906151"/>
            <a:chOff x="1895760" y="1030514"/>
            <a:chExt cx="1200192" cy="906151"/>
          </a:xfrm>
        </p:grpSpPr>
        <p:sp>
          <p:nvSpPr>
            <p:cNvPr id="152" name="TextBox 151">
              <a:extLst>
                <a:ext uri="{FF2B5EF4-FFF2-40B4-BE49-F238E27FC236}">
                  <a16:creationId xmlns:a16="http://schemas.microsoft.com/office/drawing/2014/main" id="{208AB506-5B03-40C4-8F37-C5B4CEC9EA13}"/>
                </a:ext>
              </a:extLst>
            </p:cNvPr>
            <p:cNvSpPr txBox="1"/>
            <p:nvPr/>
          </p:nvSpPr>
          <p:spPr>
            <a:xfrm>
              <a:off x="1895760" y="1030514"/>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Existing workforce </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pic>
          <p:nvPicPr>
            <p:cNvPr id="276" name="Graphic 275" descr="Group of people">
              <a:extLst>
                <a:ext uri="{FF2B5EF4-FFF2-40B4-BE49-F238E27FC236}">
                  <a16:creationId xmlns:a16="http://schemas.microsoft.com/office/drawing/2014/main" id="{115CF704-B6D0-49F9-80A0-0068F9B550A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127738" y="1193194"/>
              <a:ext cx="740397" cy="743471"/>
            </a:xfrm>
            <a:prstGeom prst="rect">
              <a:avLst/>
            </a:prstGeom>
          </p:spPr>
        </p:pic>
      </p:grpSp>
      <p:pic>
        <p:nvPicPr>
          <p:cNvPr id="277" name="Picture 276">
            <a:extLst>
              <a:ext uri="{FF2B5EF4-FFF2-40B4-BE49-F238E27FC236}">
                <a16:creationId xmlns:a16="http://schemas.microsoft.com/office/drawing/2014/main" id="{2D21B3AD-D39D-4E2E-9B4F-5AF09D65C08F}"/>
              </a:ext>
            </a:extLst>
          </p:cNvPr>
          <p:cNvPicPr>
            <a:picLocks noChangeAspect="1"/>
          </p:cNvPicPr>
          <p:nvPr/>
        </p:nvPicPr>
        <p:blipFill>
          <a:blip r:embed="rId20"/>
          <a:stretch>
            <a:fillRect/>
          </a:stretch>
        </p:blipFill>
        <p:spPr>
          <a:xfrm>
            <a:off x="2017775" y="4381502"/>
            <a:ext cx="1053054" cy="526527"/>
          </a:xfrm>
          <a:prstGeom prst="rect">
            <a:avLst/>
          </a:prstGeom>
        </p:spPr>
      </p:pic>
      <p:pic>
        <p:nvPicPr>
          <p:cNvPr id="278" name="Picture 277">
            <a:extLst>
              <a:ext uri="{FF2B5EF4-FFF2-40B4-BE49-F238E27FC236}">
                <a16:creationId xmlns:a16="http://schemas.microsoft.com/office/drawing/2014/main" id="{159C654F-2CB5-436C-A636-3EA4CBE1BD21}"/>
              </a:ext>
            </a:extLst>
          </p:cNvPr>
          <p:cNvPicPr>
            <a:picLocks noChangeAspect="1"/>
          </p:cNvPicPr>
          <p:nvPr/>
        </p:nvPicPr>
        <p:blipFill>
          <a:blip r:embed="rId21"/>
          <a:stretch>
            <a:fillRect/>
          </a:stretch>
        </p:blipFill>
        <p:spPr>
          <a:xfrm>
            <a:off x="1963288" y="4982196"/>
            <a:ext cx="1113806" cy="409623"/>
          </a:xfrm>
          <a:prstGeom prst="rect">
            <a:avLst/>
          </a:prstGeom>
        </p:spPr>
      </p:pic>
      <p:cxnSp>
        <p:nvCxnSpPr>
          <p:cNvPr id="283" name="Connector: Elbow 45">
            <a:extLst>
              <a:ext uri="{FF2B5EF4-FFF2-40B4-BE49-F238E27FC236}">
                <a16:creationId xmlns:a16="http://schemas.microsoft.com/office/drawing/2014/main" id="{D96EB957-F81F-48F1-8305-1F7E841CBA8B}"/>
              </a:ext>
            </a:extLst>
          </p:cNvPr>
          <p:cNvCxnSpPr>
            <a:cxnSpLocks/>
            <a:endCxn id="55" idx="1"/>
          </p:cNvCxnSpPr>
          <p:nvPr/>
        </p:nvCxnSpPr>
        <p:spPr bwMode="auto">
          <a:xfrm rot="16200000" flipH="1">
            <a:off x="8305160" y="4215111"/>
            <a:ext cx="1194318" cy="552961"/>
          </a:xfrm>
          <a:prstGeom prst="bentConnector2">
            <a:avLst/>
          </a:prstGeom>
          <a:solidFill>
            <a:schemeClr val="bg1"/>
          </a:solidFill>
          <a:ln w="12700" cap="flat" cmpd="sng" algn="ctr">
            <a:solidFill>
              <a:srgbClr val="7DBFFF"/>
            </a:solidFill>
            <a:prstDash val="solid"/>
            <a:round/>
            <a:headEnd type="none" w="med" len="med"/>
            <a:tailEnd type="triangle" w="med" len="med"/>
          </a:ln>
          <a:effectLst/>
        </p:spPr>
      </p:cxnSp>
      <p:cxnSp>
        <p:nvCxnSpPr>
          <p:cNvPr id="293" name="Connector: Elbow 43">
            <a:extLst>
              <a:ext uri="{FF2B5EF4-FFF2-40B4-BE49-F238E27FC236}">
                <a16:creationId xmlns:a16="http://schemas.microsoft.com/office/drawing/2014/main" id="{D9EB37F3-9585-41DE-AC64-8775DC4C4178}"/>
              </a:ext>
            </a:extLst>
          </p:cNvPr>
          <p:cNvCxnSpPr>
            <a:cxnSpLocks/>
            <a:endCxn id="106" idx="1"/>
          </p:cNvCxnSpPr>
          <p:nvPr/>
        </p:nvCxnSpPr>
        <p:spPr bwMode="auto">
          <a:xfrm>
            <a:off x="2958276" y="2572644"/>
            <a:ext cx="3901117" cy="2151705"/>
          </a:xfrm>
          <a:prstGeom prst="bentConnector3">
            <a:avLst>
              <a:gd name="adj1" fmla="val 82927"/>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cxnSp>
        <p:nvCxnSpPr>
          <p:cNvPr id="297" name="Connector: Elbow 43">
            <a:extLst>
              <a:ext uri="{FF2B5EF4-FFF2-40B4-BE49-F238E27FC236}">
                <a16:creationId xmlns:a16="http://schemas.microsoft.com/office/drawing/2014/main" id="{753B6D8C-2A72-44B9-824F-D74E718648B6}"/>
              </a:ext>
            </a:extLst>
          </p:cNvPr>
          <p:cNvCxnSpPr>
            <a:cxnSpLocks/>
          </p:cNvCxnSpPr>
          <p:nvPr/>
        </p:nvCxnSpPr>
        <p:spPr bwMode="auto">
          <a:xfrm flipV="1">
            <a:off x="3021553" y="903943"/>
            <a:ext cx="6102000" cy="616697"/>
          </a:xfrm>
          <a:prstGeom prst="bentConnector3">
            <a:avLst>
              <a:gd name="adj1" fmla="val 52141"/>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cxnSp>
        <p:nvCxnSpPr>
          <p:cNvPr id="312" name="Straight Arrow Connector 311">
            <a:extLst>
              <a:ext uri="{FF2B5EF4-FFF2-40B4-BE49-F238E27FC236}">
                <a16:creationId xmlns:a16="http://schemas.microsoft.com/office/drawing/2014/main" id="{49152C0C-B6FC-4366-8ECE-AB7686173FA3}"/>
              </a:ext>
            </a:extLst>
          </p:cNvPr>
          <p:cNvCxnSpPr>
            <a:cxnSpLocks/>
          </p:cNvCxnSpPr>
          <p:nvPr/>
        </p:nvCxnSpPr>
        <p:spPr bwMode="auto">
          <a:xfrm flipV="1">
            <a:off x="2934457" y="3654583"/>
            <a:ext cx="1398929" cy="8998"/>
          </a:xfrm>
          <a:prstGeom prst="straightConnector1">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cxnSp>
        <p:nvCxnSpPr>
          <p:cNvPr id="316" name="Connector: Elbow 43">
            <a:extLst>
              <a:ext uri="{FF2B5EF4-FFF2-40B4-BE49-F238E27FC236}">
                <a16:creationId xmlns:a16="http://schemas.microsoft.com/office/drawing/2014/main" id="{E63447AB-4202-485E-9517-E5DEEB56597D}"/>
              </a:ext>
            </a:extLst>
          </p:cNvPr>
          <p:cNvCxnSpPr>
            <a:cxnSpLocks/>
            <a:endCxn id="148" idx="0"/>
          </p:cNvCxnSpPr>
          <p:nvPr/>
        </p:nvCxnSpPr>
        <p:spPr bwMode="auto">
          <a:xfrm rot="5400000">
            <a:off x="2489838" y="3660793"/>
            <a:ext cx="454645" cy="442605"/>
          </a:xfrm>
          <a:prstGeom prst="bentConnector3">
            <a:avLst>
              <a:gd name="adj1" fmla="val 50000"/>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cxnSp>
        <p:nvCxnSpPr>
          <p:cNvPr id="318" name="Connector: Elbow 43">
            <a:extLst>
              <a:ext uri="{FF2B5EF4-FFF2-40B4-BE49-F238E27FC236}">
                <a16:creationId xmlns:a16="http://schemas.microsoft.com/office/drawing/2014/main" id="{3FA84C97-D5B4-4E8A-8547-B965D0102B39}"/>
              </a:ext>
            </a:extLst>
          </p:cNvPr>
          <p:cNvCxnSpPr>
            <a:cxnSpLocks/>
          </p:cNvCxnSpPr>
          <p:nvPr/>
        </p:nvCxnSpPr>
        <p:spPr bwMode="auto">
          <a:xfrm>
            <a:off x="2948537" y="2572896"/>
            <a:ext cx="1387519" cy="950772"/>
          </a:xfrm>
          <a:prstGeom prst="bentConnector3">
            <a:avLst>
              <a:gd name="adj1" fmla="val 58153"/>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cxnSp>
        <p:nvCxnSpPr>
          <p:cNvPr id="325" name="Straight Arrow Connector 324">
            <a:extLst>
              <a:ext uri="{FF2B5EF4-FFF2-40B4-BE49-F238E27FC236}">
                <a16:creationId xmlns:a16="http://schemas.microsoft.com/office/drawing/2014/main" id="{639BDA95-DCF8-43FB-9347-AE377A2D5572}"/>
              </a:ext>
            </a:extLst>
          </p:cNvPr>
          <p:cNvCxnSpPr>
            <a:cxnSpLocks/>
          </p:cNvCxnSpPr>
          <p:nvPr/>
        </p:nvCxnSpPr>
        <p:spPr bwMode="auto">
          <a:xfrm>
            <a:off x="5882326" y="5127569"/>
            <a:ext cx="977067" cy="0"/>
          </a:xfrm>
          <a:prstGeom prst="straightConnector1">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cxnSp>
        <p:nvCxnSpPr>
          <p:cNvPr id="330" name="Connector: Elbow 43">
            <a:extLst>
              <a:ext uri="{FF2B5EF4-FFF2-40B4-BE49-F238E27FC236}">
                <a16:creationId xmlns:a16="http://schemas.microsoft.com/office/drawing/2014/main" id="{1A019966-1092-4BE7-B143-5842F4EB3845}"/>
              </a:ext>
            </a:extLst>
          </p:cNvPr>
          <p:cNvCxnSpPr>
            <a:cxnSpLocks/>
          </p:cNvCxnSpPr>
          <p:nvPr/>
        </p:nvCxnSpPr>
        <p:spPr bwMode="auto">
          <a:xfrm flipV="1">
            <a:off x="5844191" y="1847111"/>
            <a:ext cx="3205446" cy="2515160"/>
          </a:xfrm>
          <a:prstGeom prst="bentConnector3">
            <a:avLst>
              <a:gd name="adj1" fmla="val 24530"/>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cxnSp>
        <p:nvCxnSpPr>
          <p:cNvPr id="340" name="Straight Arrow Connector 339">
            <a:extLst>
              <a:ext uri="{FF2B5EF4-FFF2-40B4-BE49-F238E27FC236}">
                <a16:creationId xmlns:a16="http://schemas.microsoft.com/office/drawing/2014/main" id="{0CF27340-06D9-4482-853A-E1B94B1FF45F}"/>
              </a:ext>
            </a:extLst>
          </p:cNvPr>
          <p:cNvCxnSpPr>
            <a:cxnSpLocks/>
          </p:cNvCxnSpPr>
          <p:nvPr/>
        </p:nvCxnSpPr>
        <p:spPr bwMode="auto">
          <a:xfrm flipH="1">
            <a:off x="3315836" y="4617098"/>
            <a:ext cx="1005677" cy="0"/>
          </a:xfrm>
          <a:prstGeom prst="straightConnector1">
            <a:avLst/>
          </a:prstGeom>
          <a:solidFill>
            <a:schemeClr val="bg1"/>
          </a:solidFill>
          <a:ln w="25400" cap="flat" cmpd="sng" algn="ctr">
            <a:solidFill>
              <a:srgbClr val="FFC000"/>
            </a:solidFill>
            <a:prstDash val="solid"/>
            <a:round/>
            <a:headEnd type="none" w="med" len="med"/>
            <a:tailEnd type="triangle" w="med" len="med"/>
          </a:ln>
          <a:effectLst/>
        </p:spPr>
      </p:cxnSp>
      <p:cxnSp>
        <p:nvCxnSpPr>
          <p:cNvPr id="347" name="Connector: Elbow 43">
            <a:extLst>
              <a:ext uri="{FF2B5EF4-FFF2-40B4-BE49-F238E27FC236}">
                <a16:creationId xmlns:a16="http://schemas.microsoft.com/office/drawing/2014/main" id="{F3DA6F02-E4BD-4B13-B1B3-C77A74899E7F}"/>
              </a:ext>
            </a:extLst>
          </p:cNvPr>
          <p:cNvCxnSpPr>
            <a:cxnSpLocks/>
          </p:cNvCxnSpPr>
          <p:nvPr/>
        </p:nvCxnSpPr>
        <p:spPr bwMode="auto">
          <a:xfrm>
            <a:off x="3023998" y="1510678"/>
            <a:ext cx="3824006" cy="3213671"/>
          </a:xfrm>
          <a:prstGeom prst="bentConnector3">
            <a:avLst>
              <a:gd name="adj1" fmla="val 83021"/>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cxnSp>
        <p:nvCxnSpPr>
          <p:cNvPr id="351" name="Connector: Elbow 43">
            <a:extLst>
              <a:ext uri="{FF2B5EF4-FFF2-40B4-BE49-F238E27FC236}">
                <a16:creationId xmlns:a16="http://schemas.microsoft.com/office/drawing/2014/main" id="{F8D79110-6DFE-4586-8F0D-367A058FFE8A}"/>
              </a:ext>
            </a:extLst>
          </p:cNvPr>
          <p:cNvCxnSpPr>
            <a:cxnSpLocks/>
          </p:cNvCxnSpPr>
          <p:nvPr/>
        </p:nvCxnSpPr>
        <p:spPr bwMode="auto">
          <a:xfrm rot="16200000" flipH="1">
            <a:off x="2859968" y="1676542"/>
            <a:ext cx="1668904" cy="1382480"/>
          </a:xfrm>
          <a:prstGeom prst="bentConnector3">
            <a:avLst>
              <a:gd name="adj1" fmla="val -1529"/>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sp>
        <p:nvSpPr>
          <p:cNvPr id="353" name="Rectangle 352">
            <a:extLst>
              <a:ext uri="{FF2B5EF4-FFF2-40B4-BE49-F238E27FC236}">
                <a16:creationId xmlns:a16="http://schemas.microsoft.com/office/drawing/2014/main" id="{E077328E-B539-4E4C-9109-AC241EA9E464}"/>
              </a:ext>
            </a:extLst>
          </p:cNvPr>
          <p:cNvSpPr/>
          <p:nvPr/>
        </p:nvSpPr>
        <p:spPr>
          <a:xfrm>
            <a:off x="3919630" y="5934747"/>
            <a:ext cx="2791896" cy="82749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355" name="Straight Arrow Connector 354">
            <a:extLst>
              <a:ext uri="{FF2B5EF4-FFF2-40B4-BE49-F238E27FC236}">
                <a16:creationId xmlns:a16="http://schemas.microsoft.com/office/drawing/2014/main" id="{F2E4DD83-7477-4873-A041-9B07B949F7C0}"/>
              </a:ext>
            </a:extLst>
          </p:cNvPr>
          <p:cNvCxnSpPr/>
          <p:nvPr/>
        </p:nvCxnSpPr>
        <p:spPr bwMode="auto">
          <a:xfrm>
            <a:off x="3958835" y="6080214"/>
            <a:ext cx="624422" cy="3549"/>
          </a:xfrm>
          <a:prstGeom prst="straightConnector1">
            <a:avLst/>
          </a:prstGeom>
          <a:solidFill>
            <a:schemeClr val="bg1"/>
          </a:solidFill>
          <a:ln w="25400" cap="flat" cmpd="sng" algn="ctr">
            <a:solidFill>
              <a:srgbClr val="FFC000"/>
            </a:solidFill>
            <a:prstDash val="solid"/>
            <a:round/>
            <a:headEnd type="none" w="med" len="med"/>
            <a:tailEnd type="triangle" w="med" len="med"/>
          </a:ln>
          <a:effectLst/>
        </p:spPr>
      </p:cxnSp>
      <p:sp>
        <p:nvSpPr>
          <p:cNvPr id="356" name="TextBox 355">
            <a:extLst>
              <a:ext uri="{FF2B5EF4-FFF2-40B4-BE49-F238E27FC236}">
                <a16:creationId xmlns:a16="http://schemas.microsoft.com/office/drawing/2014/main" id="{2B2A97EC-CB54-4915-A7F0-820EB7A546BE}"/>
              </a:ext>
            </a:extLst>
          </p:cNvPr>
          <p:cNvSpPr txBox="1"/>
          <p:nvPr/>
        </p:nvSpPr>
        <p:spPr>
          <a:xfrm>
            <a:off x="4606692" y="5985606"/>
            <a:ext cx="1706103" cy="200055"/>
          </a:xfrm>
          <a:prstGeom prst="rect">
            <a:avLst/>
          </a:prstGeom>
          <a:solidFill>
            <a:schemeClr val="bg1"/>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algn="ctr" defTabSz="914454"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525252"/>
                </a:solidFill>
                <a:effectLst/>
                <a:uLnTx/>
                <a:uFillTx/>
                <a:latin typeface="Arial" panose="020B0604020202020204" pitchFamily="34" charset="0"/>
                <a:cs typeface="Arial" panose="020B0604020202020204" pitchFamily="34" charset="0"/>
              </a:rPr>
              <a:t>Draw down from national contracts </a:t>
            </a:r>
          </a:p>
        </p:txBody>
      </p:sp>
      <p:cxnSp>
        <p:nvCxnSpPr>
          <p:cNvPr id="359" name="Straight Arrow Connector 358">
            <a:extLst>
              <a:ext uri="{FF2B5EF4-FFF2-40B4-BE49-F238E27FC236}">
                <a16:creationId xmlns:a16="http://schemas.microsoft.com/office/drawing/2014/main" id="{2A3BBCD1-7477-4034-96D7-E08F335CCA0F}"/>
              </a:ext>
            </a:extLst>
          </p:cNvPr>
          <p:cNvCxnSpPr/>
          <p:nvPr/>
        </p:nvCxnSpPr>
        <p:spPr bwMode="auto">
          <a:xfrm>
            <a:off x="3958835" y="6342720"/>
            <a:ext cx="624422" cy="3549"/>
          </a:xfrm>
          <a:prstGeom prst="straightConnector1">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sp>
        <p:nvSpPr>
          <p:cNvPr id="360" name="TextBox 359">
            <a:extLst>
              <a:ext uri="{FF2B5EF4-FFF2-40B4-BE49-F238E27FC236}">
                <a16:creationId xmlns:a16="http://schemas.microsoft.com/office/drawing/2014/main" id="{45C0D064-9667-458C-9A4C-9DA8B1C51B1A}"/>
              </a:ext>
            </a:extLst>
          </p:cNvPr>
          <p:cNvSpPr txBox="1"/>
          <p:nvPr/>
        </p:nvSpPr>
        <p:spPr>
          <a:xfrm>
            <a:off x="4640145" y="6235801"/>
            <a:ext cx="826851" cy="200055"/>
          </a:xfrm>
          <a:prstGeom prst="rect">
            <a:avLst/>
          </a:prstGeom>
          <a:solidFill>
            <a:schemeClr val="bg1"/>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algn="ctr" defTabSz="914454"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525252"/>
                </a:solidFill>
                <a:effectLst/>
                <a:uLnTx/>
                <a:uFillTx/>
                <a:latin typeface="Arial" panose="020B0604020202020204" pitchFamily="34" charset="0"/>
                <a:cs typeface="Arial" panose="020B0604020202020204" pitchFamily="34" charset="0"/>
              </a:rPr>
              <a:t>Staff flows </a:t>
            </a:r>
          </a:p>
        </p:txBody>
      </p:sp>
      <p:sp>
        <p:nvSpPr>
          <p:cNvPr id="363" name="Rectangle 362">
            <a:extLst>
              <a:ext uri="{FF2B5EF4-FFF2-40B4-BE49-F238E27FC236}">
                <a16:creationId xmlns:a16="http://schemas.microsoft.com/office/drawing/2014/main" id="{D91A49B2-0F54-432D-9A49-03C2A0032A3E}"/>
              </a:ext>
            </a:extLst>
          </p:cNvPr>
          <p:cNvSpPr/>
          <p:nvPr/>
        </p:nvSpPr>
        <p:spPr>
          <a:xfrm>
            <a:off x="3924644" y="5668237"/>
            <a:ext cx="769281" cy="266511"/>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64" name="TextBox 363">
            <a:extLst>
              <a:ext uri="{FF2B5EF4-FFF2-40B4-BE49-F238E27FC236}">
                <a16:creationId xmlns:a16="http://schemas.microsoft.com/office/drawing/2014/main" id="{54D964FA-C70D-4C99-858E-BD00E1E94AE3}"/>
              </a:ext>
            </a:extLst>
          </p:cNvPr>
          <p:cNvSpPr txBox="1"/>
          <p:nvPr/>
        </p:nvSpPr>
        <p:spPr>
          <a:xfrm>
            <a:off x="3994442" y="5689245"/>
            <a:ext cx="629568" cy="246221"/>
          </a:xfrm>
          <a:prstGeom prst="rect">
            <a:avLst/>
          </a:prstGeom>
          <a:noFill/>
        </p:spPr>
        <p:txBody>
          <a:bodyPr wrap="square" rtlCol="0">
            <a:spAutoFit/>
          </a:bodyPr>
          <a:lstStyle>
            <a:defPPr>
              <a:defRPr lang="en-US"/>
            </a:defPPr>
            <a:lvl1pPr>
              <a:defRPr sz="700">
                <a:solidFill>
                  <a:schemeClr val="tx1">
                    <a:lumMod val="50000"/>
                    <a:lumOff val="50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54"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Calibri" panose="020F0502020204030204"/>
                <a:ea typeface="+mn-ea"/>
                <a:cs typeface="+mn-cs"/>
              </a:rPr>
              <a:t>Legend</a:t>
            </a:r>
          </a:p>
        </p:txBody>
      </p:sp>
      <p:sp>
        <p:nvSpPr>
          <p:cNvPr id="368" name="Oval 367">
            <a:extLst>
              <a:ext uri="{FF2B5EF4-FFF2-40B4-BE49-F238E27FC236}">
                <a16:creationId xmlns:a16="http://schemas.microsoft.com/office/drawing/2014/main" id="{8F529610-BF3D-4670-B3DA-95C09A988E6D}"/>
              </a:ext>
            </a:extLst>
          </p:cNvPr>
          <p:cNvSpPr/>
          <p:nvPr/>
        </p:nvSpPr>
        <p:spPr>
          <a:xfrm>
            <a:off x="1572300" y="3986892"/>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1</a:t>
            </a:r>
          </a:p>
        </p:txBody>
      </p:sp>
      <p:sp>
        <p:nvSpPr>
          <p:cNvPr id="369" name="Oval 368">
            <a:extLst>
              <a:ext uri="{FF2B5EF4-FFF2-40B4-BE49-F238E27FC236}">
                <a16:creationId xmlns:a16="http://schemas.microsoft.com/office/drawing/2014/main" id="{7DC873C4-E0BB-4159-98D4-EB9B522D27FE}"/>
              </a:ext>
            </a:extLst>
          </p:cNvPr>
          <p:cNvSpPr/>
          <p:nvPr/>
        </p:nvSpPr>
        <p:spPr>
          <a:xfrm>
            <a:off x="1575358" y="4254403"/>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2</a:t>
            </a:r>
          </a:p>
        </p:txBody>
      </p:sp>
      <p:sp>
        <p:nvSpPr>
          <p:cNvPr id="370" name="Oval 369">
            <a:extLst>
              <a:ext uri="{FF2B5EF4-FFF2-40B4-BE49-F238E27FC236}">
                <a16:creationId xmlns:a16="http://schemas.microsoft.com/office/drawing/2014/main" id="{6B3E34D2-8817-415E-8A35-5B9BE8CCD432}"/>
              </a:ext>
            </a:extLst>
          </p:cNvPr>
          <p:cNvSpPr/>
          <p:nvPr/>
        </p:nvSpPr>
        <p:spPr>
          <a:xfrm>
            <a:off x="4741713" y="3076251"/>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2</a:t>
            </a:r>
          </a:p>
        </p:txBody>
      </p:sp>
      <p:sp>
        <p:nvSpPr>
          <p:cNvPr id="371" name="Oval 370">
            <a:extLst>
              <a:ext uri="{FF2B5EF4-FFF2-40B4-BE49-F238E27FC236}">
                <a16:creationId xmlns:a16="http://schemas.microsoft.com/office/drawing/2014/main" id="{3CB08EDB-9574-4EC5-B35B-BAEEDEC0706B}"/>
              </a:ext>
            </a:extLst>
          </p:cNvPr>
          <p:cNvSpPr/>
          <p:nvPr/>
        </p:nvSpPr>
        <p:spPr>
          <a:xfrm>
            <a:off x="5014106" y="3077741"/>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3</a:t>
            </a:r>
          </a:p>
        </p:txBody>
      </p:sp>
      <p:sp>
        <p:nvSpPr>
          <p:cNvPr id="372" name="Oval 371">
            <a:extLst>
              <a:ext uri="{FF2B5EF4-FFF2-40B4-BE49-F238E27FC236}">
                <a16:creationId xmlns:a16="http://schemas.microsoft.com/office/drawing/2014/main" id="{E8C35DF7-7D96-42A3-92B0-457D4D900F28}"/>
              </a:ext>
            </a:extLst>
          </p:cNvPr>
          <p:cNvSpPr/>
          <p:nvPr/>
        </p:nvSpPr>
        <p:spPr>
          <a:xfrm>
            <a:off x="5286499" y="3076251"/>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4</a:t>
            </a:r>
          </a:p>
        </p:txBody>
      </p:sp>
      <p:sp>
        <p:nvSpPr>
          <p:cNvPr id="373" name="Oval 372">
            <a:extLst>
              <a:ext uri="{FF2B5EF4-FFF2-40B4-BE49-F238E27FC236}">
                <a16:creationId xmlns:a16="http://schemas.microsoft.com/office/drawing/2014/main" id="{82EA9BD4-4C8B-4488-AFB6-2BFD87CC196D}"/>
              </a:ext>
            </a:extLst>
          </p:cNvPr>
          <p:cNvSpPr/>
          <p:nvPr/>
        </p:nvSpPr>
        <p:spPr>
          <a:xfrm>
            <a:off x="5558893" y="3075518"/>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5</a:t>
            </a:r>
          </a:p>
        </p:txBody>
      </p:sp>
      <p:sp>
        <p:nvSpPr>
          <p:cNvPr id="374" name="Oval 373">
            <a:extLst>
              <a:ext uri="{FF2B5EF4-FFF2-40B4-BE49-F238E27FC236}">
                <a16:creationId xmlns:a16="http://schemas.microsoft.com/office/drawing/2014/main" id="{B88876CC-09D5-42CD-814B-6546A46A923A}"/>
              </a:ext>
            </a:extLst>
          </p:cNvPr>
          <p:cNvSpPr/>
          <p:nvPr/>
        </p:nvSpPr>
        <p:spPr>
          <a:xfrm>
            <a:off x="4469320" y="3078988"/>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1</a:t>
            </a:r>
          </a:p>
        </p:txBody>
      </p:sp>
      <p:sp>
        <p:nvSpPr>
          <p:cNvPr id="377" name="Oval 376">
            <a:extLst>
              <a:ext uri="{FF2B5EF4-FFF2-40B4-BE49-F238E27FC236}">
                <a16:creationId xmlns:a16="http://schemas.microsoft.com/office/drawing/2014/main" id="{66A6D629-B100-42F8-AD3B-FA0D6109152E}"/>
              </a:ext>
            </a:extLst>
          </p:cNvPr>
          <p:cNvSpPr/>
          <p:nvPr/>
        </p:nvSpPr>
        <p:spPr>
          <a:xfrm>
            <a:off x="1564519" y="4827290"/>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5</a:t>
            </a:r>
          </a:p>
        </p:txBody>
      </p:sp>
      <p:sp>
        <p:nvSpPr>
          <p:cNvPr id="378" name="Oval 377">
            <a:extLst>
              <a:ext uri="{FF2B5EF4-FFF2-40B4-BE49-F238E27FC236}">
                <a16:creationId xmlns:a16="http://schemas.microsoft.com/office/drawing/2014/main" id="{5DC4DB7E-2958-42E8-B48C-C579018DE537}"/>
              </a:ext>
            </a:extLst>
          </p:cNvPr>
          <p:cNvSpPr/>
          <p:nvPr/>
        </p:nvSpPr>
        <p:spPr>
          <a:xfrm>
            <a:off x="1564626" y="453705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4</a:t>
            </a:r>
          </a:p>
        </p:txBody>
      </p:sp>
      <p:cxnSp>
        <p:nvCxnSpPr>
          <p:cNvPr id="381" name="Connector: Elbow 43">
            <a:extLst>
              <a:ext uri="{FF2B5EF4-FFF2-40B4-BE49-F238E27FC236}">
                <a16:creationId xmlns:a16="http://schemas.microsoft.com/office/drawing/2014/main" id="{16E2E82C-0F4F-451B-A000-042860A33AC7}"/>
              </a:ext>
            </a:extLst>
          </p:cNvPr>
          <p:cNvCxnSpPr>
            <a:cxnSpLocks/>
            <a:endCxn id="97" idx="3"/>
          </p:cNvCxnSpPr>
          <p:nvPr/>
        </p:nvCxnSpPr>
        <p:spPr bwMode="auto">
          <a:xfrm rot="16200000" flipH="1">
            <a:off x="9405812" y="1413666"/>
            <a:ext cx="1321273" cy="301822"/>
          </a:xfrm>
          <a:prstGeom prst="bentConnector4">
            <a:avLst>
              <a:gd name="adj1" fmla="val 951"/>
              <a:gd name="adj2" fmla="val 175740"/>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sp>
        <p:nvSpPr>
          <p:cNvPr id="396" name="Oval 395">
            <a:extLst>
              <a:ext uri="{FF2B5EF4-FFF2-40B4-BE49-F238E27FC236}">
                <a16:creationId xmlns:a16="http://schemas.microsoft.com/office/drawing/2014/main" id="{A358E823-2F18-417B-B3D0-D4BFBBBA70A6}"/>
              </a:ext>
            </a:extLst>
          </p:cNvPr>
          <p:cNvSpPr/>
          <p:nvPr/>
        </p:nvSpPr>
        <p:spPr>
          <a:xfrm>
            <a:off x="9241541" y="232450"/>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2</a:t>
            </a:r>
          </a:p>
        </p:txBody>
      </p:sp>
      <p:sp>
        <p:nvSpPr>
          <p:cNvPr id="398" name="Oval 397">
            <a:extLst>
              <a:ext uri="{FF2B5EF4-FFF2-40B4-BE49-F238E27FC236}">
                <a16:creationId xmlns:a16="http://schemas.microsoft.com/office/drawing/2014/main" id="{D49857AE-B3BB-4C70-AB5E-79ED9175E511}"/>
              </a:ext>
            </a:extLst>
          </p:cNvPr>
          <p:cNvSpPr/>
          <p:nvPr/>
        </p:nvSpPr>
        <p:spPr>
          <a:xfrm>
            <a:off x="9518186" y="232450"/>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4</a:t>
            </a:r>
          </a:p>
        </p:txBody>
      </p:sp>
      <p:sp>
        <p:nvSpPr>
          <p:cNvPr id="399" name="Oval 398">
            <a:extLst>
              <a:ext uri="{FF2B5EF4-FFF2-40B4-BE49-F238E27FC236}">
                <a16:creationId xmlns:a16="http://schemas.microsoft.com/office/drawing/2014/main" id="{936FF352-6C80-43F3-BB89-714E72B94AD7}"/>
              </a:ext>
            </a:extLst>
          </p:cNvPr>
          <p:cNvSpPr/>
          <p:nvPr/>
        </p:nvSpPr>
        <p:spPr>
          <a:xfrm>
            <a:off x="9794831" y="232450"/>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5</a:t>
            </a:r>
          </a:p>
        </p:txBody>
      </p:sp>
      <p:sp>
        <p:nvSpPr>
          <p:cNvPr id="400" name="Oval 399">
            <a:extLst>
              <a:ext uri="{FF2B5EF4-FFF2-40B4-BE49-F238E27FC236}">
                <a16:creationId xmlns:a16="http://schemas.microsoft.com/office/drawing/2014/main" id="{3886AFF1-B570-4A6E-9409-998B57C2EF6F}"/>
              </a:ext>
            </a:extLst>
          </p:cNvPr>
          <p:cNvSpPr/>
          <p:nvPr/>
        </p:nvSpPr>
        <p:spPr>
          <a:xfrm>
            <a:off x="8964896" y="232450"/>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1</a:t>
            </a:r>
          </a:p>
        </p:txBody>
      </p:sp>
      <p:sp>
        <p:nvSpPr>
          <p:cNvPr id="401" name="Oval 400">
            <a:extLst>
              <a:ext uri="{FF2B5EF4-FFF2-40B4-BE49-F238E27FC236}">
                <a16:creationId xmlns:a16="http://schemas.microsoft.com/office/drawing/2014/main" id="{498D445C-7091-4C55-9983-E000C62DACD8}"/>
              </a:ext>
            </a:extLst>
          </p:cNvPr>
          <p:cNvSpPr/>
          <p:nvPr/>
        </p:nvSpPr>
        <p:spPr>
          <a:xfrm>
            <a:off x="7175285" y="564440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2</a:t>
            </a:r>
          </a:p>
        </p:txBody>
      </p:sp>
      <p:sp>
        <p:nvSpPr>
          <p:cNvPr id="402" name="Oval 401">
            <a:extLst>
              <a:ext uri="{FF2B5EF4-FFF2-40B4-BE49-F238E27FC236}">
                <a16:creationId xmlns:a16="http://schemas.microsoft.com/office/drawing/2014/main" id="{CC67B0DB-FB67-4222-8E53-9EE360E19D72}"/>
              </a:ext>
            </a:extLst>
          </p:cNvPr>
          <p:cNvSpPr/>
          <p:nvPr/>
        </p:nvSpPr>
        <p:spPr>
          <a:xfrm>
            <a:off x="7447678" y="564589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3</a:t>
            </a:r>
          </a:p>
        </p:txBody>
      </p:sp>
      <p:sp>
        <p:nvSpPr>
          <p:cNvPr id="403" name="Oval 402">
            <a:extLst>
              <a:ext uri="{FF2B5EF4-FFF2-40B4-BE49-F238E27FC236}">
                <a16:creationId xmlns:a16="http://schemas.microsoft.com/office/drawing/2014/main" id="{2C28F581-4DF3-4FA3-A024-0FAD5F144B6F}"/>
              </a:ext>
            </a:extLst>
          </p:cNvPr>
          <p:cNvSpPr/>
          <p:nvPr/>
        </p:nvSpPr>
        <p:spPr>
          <a:xfrm>
            <a:off x="7720071" y="564440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4</a:t>
            </a:r>
          </a:p>
        </p:txBody>
      </p:sp>
      <p:sp>
        <p:nvSpPr>
          <p:cNvPr id="404" name="Oval 403">
            <a:extLst>
              <a:ext uri="{FF2B5EF4-FFF2-40B4-BE49-F238E27FC236}">
                <a16:creationId xmlns:a16="http://schemas.microsoft.com/office/drawing/2014/main" id="{29C0418E-E107-4E9B-89E7-ED99E0645997}"/>
              </a:ext>
            </a:extLst>
          </p:cNvPr>
          <p:cNvSpPr/>
          <p:nvPr/>
        </p:nvSpPr>
        <p:spPr>
          <a:xfrm>
            <a:off x="7992465" y="5643672"/>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5</a:t>
            </a:r>
          </a:p>
        </p:txBody>
      </p:sp>
      <p:sp>
        <p:nvSpPr>
          <p:cNvPr id="405" name="Oval 404">
            <a:extLst>
              <a:ext uri="{FF2B5EF4-FFF2-40B4-BE49-F238E27FC236}">
                <a16:creationId xmlns:a16="http://schemas.microsoft.com/office/drawing/2014/main" id="{86F4CCBA-4518-4907-AB5A-99E50306A536}"/>
              </a:ext>
            </a:extLst>
          </p:cNvPr>
          <p:cNvSpPr/>
          <p:nvPr/>
        </p:nvSpPr>
        <p:spPr>
          <a:xfrm>
            <a:off x="6902892" y="5647142"/>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1</a:t>
            </a:r>
          </a:p>
        </p:txBody>
      </p:sp>
      <p:sp>
        <p:nvSpPr>
          <p:cNvPr id="407" name="TextBox 406">
            <a:extLst>
              <a:ext uri="{FF2B5EF4-FFF2-40B4-BE49-F238E27FC236}">
                <a16:creationId xmlns:a16="http://schemas.microsoft.com/office/drawing/2014/main" id="{BBBE721F-D4DA-4E76-B96E-D18D362562DD}"/>
              </a:ext>
            </a:extLst>
          </p:cNvPr>
          <p:cNvSpPr txBox="1"/>
          <p:nvPr/>
        </p:nvSpPr>
        <p:spPr>
          <a:xfrm>
            <a:off x="1855085" y="6184857"/>
            <a:ext cx="1200192" cy="30777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dirty="0">
                <a:ln>
                  <a:noFill/>
                </a:ln>
                <a:solidFill>
                  <a:srgbClr val="525252"/>
                </a:solidFill>
                <a:effectLst/>
                <a:uLnTx/>
                <a:uFillTx/>
                <a:latin typeface="Arial"/>
                <a:ea typeface="+mn-ea"/>
                <a:cs typeface="Arial"/>
              </a:rPr>
              <a:t>Bringing Back Scheme</a:t>
            </a:r>
            <a:endParaRPr kumimoji="0" lang="en-GB" sz="1000" b="1" i="0" u="none" strike="noStrike" kern="1200" cap="none" spc="0" normalizeH="0" baseline="30000" noProof="0" dirty="0">
              <a:ln>
                <a:noFill/>
              </a:ln>
              <a:solidFill>
                <a:srgbClr val="525252"/>
              </a:solidFill>
              <a:effectLst/>
              <a:uLnTx/>
              <a:uFillTx/>
              <a:latin typeface="Arial"/>
              <a:ea typeface="+mn-ea"/>
              <a:cs typeface="Arial"/>
            </a:endParaRPr>
          </a:p>
        </p:txBody>
      </p:sp>
      <p:sp>
        <p:nvSpPr>
          <p:cNvPr id="410" name="TextBox 409">
            <a:extLst>
              <a:ext uri="{FF2B5EF4-FFF2-40B4-BE49-F238E27FC236}">
                <a16:creationId xmlns:a16="http://schemas.microsoft.com/office/drawing/2014/main" id="{45004ACA-E98B-4E46-96EB-7E46132FB6EC}"/>
              </a:ext>
            </a:extLst>
          </p:cNvPr>
          <p:cNvSpPr txBox="1"/>
          <p:nvPr/>
        </p:nvSpPr>
        <p:spPr>
          <a:xfrm>
            <a:off x="4674519" y="6499023"/>
            <a:ext cx="826851" cy="200055"/>
          </a:xfrm>
          <a:prstGeom prst="rect">
            <a:avLst/>
          </a:prstGeom>
          <a:solidFill>
            <a:schemeClr val="bg1"/>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algn="ctr" defTabSz="914454"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525252"/>
                </a:solidFill>
                <a:effectLst/>
                <a:uLnTx/>
                <a:uFillTx/>
                <a:latin typeface="Arial" panose="020B0604020202020204" pitchFamily="34" charset="0"/>
                <a:cs typeface="Arial" panose="020B0604020202020204" pitchFamily="34" charset="0"/>
              </a:rPr>
              <a:t>MI Reporting</a:t>
            </a:r>
          </a:p>
        </p:txBody>
      </p:sp>
      <p:cxnSp>
        <p:nvCxnSpPr>
          <p:cNvPr id="413" name="Straight Connector 412">
            <a:extLst>
              <a:ext uri="{FF2B5EF4-FFF2-40B4-BE49-F238E27FC236}">
                <a16:creationId xmlns:a16="http://schemas.microsoft.com/office/drawing/2014/main" id="{0F1D7A51-9917-4F47-BF59-97A5462542A5}"/>
              </a:ext>
            </a:extLst>
          </p:cNvPr>
          <p:cNvCxnSpPr/>
          <p:nvPr/>
        </p:nvCxnSpPr>
        <p:spPr>
          <a:xfrm>
            <a:off x="3978395" y="6612432"/>
            <a:ext cx="588815" cy="10781"/>
          </a:xfrm>
          <a:prstGeom prst="line">
            <a:avLst/>
          </a:prstGeom>
          <a:ln w="19050">
            <a:solidFill>
              <a:srgbClr val="D0006F"/>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1B3465BB-311B-4D4B-B280-C616BA1BDB31}"/>
              </a:ext>
            </a:extLst>
          </p:cNvPr>
          <p:cNvPicPr>
            <a:picLocks noChangeAspect="1"/>
          </p:cNvPicPr>
          <p:nvPr/>
        </p:nvPicPr>
        <p:blipFill>
          <a:blip r:embed="rId22"/>
          <a:stretch>
            <a:fillRect/>
          </a:stretch>
        </p:blipFill>
        <p:spPr>
          <a:xfrm>
            <a:off x="1834426" y="5548608"/>
            <a:ext cx="1329521" cy="525575"/>
          </a:xfrm>
          <a:prstGeom prst="rect">
            <a:avLst/>
          </a:prstGeom>
        </p:spPr>
      </p:pic>
    </p:spTree>
    <p:extLst>
      <p:ext uri="{BB962C8B-B14F-4D97-AF65-F5344CB8AC3E}">
        <p14:creationId xmlns:p14="http://schemas.microsoft.com/office/powerpoint/2010/main" val="257222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7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7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7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9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9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9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0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0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40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0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0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4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2" grpId="0" animBg="1"/>
      <p:bldP spid="13" grpId="0" animBg="1"/>
      <p:bldP spid="14" grpId="0" animBg="1"/>
      <p:bldP spid="15" grpId="0" animBg="1"/>
      <p:bldP spid="368" grpId="0" animBg="1"/>
      <p:bldP spid="369" grpId="0" animBg="1"/>
      <p:bldP spid="370" grpId="0" animBg="1"/>
      <p:bldP spid="371" grpId="0" animBg="1"/>
      <p:bldP spid="372" grpId="0" animBg="1"/>
      <p:bldP spid="373" grpId="0" animBg="1"/>
      <p:bldP spid="374" grpId="0" animBg="1"/>
      <p:bldP spid="377" grpId="0" animBg="1"/>
      <p:bldP spid="378" grpId="0" animBg="1"/>
      <p:bldP spid="396" grpId="0" animBg="1"/>
      <p:bldP spid="398" grpId="0" animBg="1"/>
      <p:bldP spid="399" grpId="0" animBg="1"/>
      <p:bldP spid="400" grpId="0" animBg="1"/>
      <p:bldP spid="401" grpId="0" animBg="1"/>
      <p:bldP spid="402" grpId="0" animBg="1"/>
      <p:bldP spid="403" grpId="0" animBg="1"/>
      <p:bldP spid="404" grpId="0" animBg="1"/>
      <p:bldP spid="40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D29AA9-146E-40D1-BB3F-588245C938FD}"/>
              </a:ext>
            </a:extLst>
          </p:cNvPr>
          <p:cNvPicPr>
            <a:picLocks noChangeAspect="1"/>
          </p:cNvPicPr>
          <p:nvPr/>
        </p:nvPicPr>
        <p:blipFill>
          <a:blip r:embed="rId7"/>
          <a:stretch>
            <a:fillRect/>
          </a:stretch>
        </p:blipFill>
        <p:spPr>
          <a:xfrm>
            <a:off x="144375" y="223640"/>
            <a:ext cx="1053054" cy="526527"/>
          </a:xfrm>
          <a:prstGeom prst="rect">
            <a:avLst/>
          </a:prstGeom>
        </p:spPr>
      </p:pic>
      <p:sp>
        <p:nvSpPr>
          <p:cNvPr id="6" name="TextBox 5">
            <a:extLst>
              <a:ext uri="{FF2B5EF4-FFF2-40B4-BE49-F238E27FC236}">
                <a16:creationId xmlns:a16="http://schemas.microsoft.com/office/drawing/2014/main" id="{4A3638DF-FEA2-4037-810E-4665CF45F4A3}"/>
              </a:ext>
            </a:extLst>
          </p:cNvPr>
          <p:cNvSpPr txBox="1"/>
          <p:nvPr/>
        </p:nvSpPr>
        <p:spPr>
          <a:xfrm>
            <a:off x="1242858" y="1206322"/>
            <a:ext cx="1200192" cy="30777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National Recruitment</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pic>
        <p:nvPicPr>
          <p:cNvPr id="7" name="Graphic 6" descr="Group">
            <a:extLst>
              <a:ext uri="{FF2B5EF4-FFF2-40B4-BE49-F238E27FC236}">
                <a16:creationId xmlns:a16="http://schemas.microsoft.com/office/drawing/2014/main" id="{C56B4001-B8EF-4007-9D7C-F41DBAA1D6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62207" y="1405668"/>
            <a:ext cx="740398" cy="740398"/>
          </a:xfrm>
          <a:prstGeom prst="rect">
            <a:avLst/>
          </a:prstGeom>
        </p:spPr>
      </p:pic>
      <p:sp>
        <p:nvSpPr>
          <p:cNvPr id="8" name="TextBox 7">
            <a:extLst>
              <a:ext uri="{FF2B5EF4-FFF2-40B4-BE49-F238E27FC236}">
                <a16:creationId xmlns:a16="http://schemas.microsoft.com/office/drawing/2014/main" id="{3BA15CDF-12E5-4732-8FC4-B725E463DA22}"/>
              </a:ext>
            </a:extLst>
          </p:cNvPr>
          <p:cNvSpPr txBox="1"/>
          <p:nvPr/>
        </p:nvSpPr>
        <p:spPr>
          <a:xfrm>
            <a:off x="1235175" y="2987525"/>
            <a:ext cx="1200192" cy="30777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NHSP Recruitment Campaign </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pic>
        <p:nvPicPr>
          <p:cNvPr id="9" name="Graphic 8" descr="Group">
            <a:extLst>
              <a:ext uri="{FF2B5EF4-FFF2-40B4-BE49-F238E27FC236}">
                <a16:creationId xmlns:a16="http://schemas.microsoft.com/office/drawing/2014/main" id="{B64AB5FF-2B9B-419A-9C07-6B93BC5858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54524" y="3186871"/>
            <a:ext cx="740398" cy="740398"/>
          </a:xfrm>
          <a:prstGeom prst="rect">
            <a:avLst/>
          </a:prstGeom>
        </p:spPr>
      </p:pic>
      <p:sp>
        <p:nvSpPr>
          <p:cNvPr id="10" name="TextBox 9">
            <a:extLst>
              <a:ext uri="{FF2B5EF4-FFF2-40B4-BE49-F238E27FC236}">
                <a16:creationId xmlns:a16="http://schemas.microsoft.com/office/drawing/2014/main" id="{7A2E8695-2ECA-4331-A793-E7D6DF6D924E}"/>
              </a:ext>
            </a:extLst>
          </p:cNvPr>
          <p:cNvSpPr txBox="1"/>
          <p:nvPr/>
        </p:nvSpPr>
        <p:spPr>
          <a:xfrm>
            <a:off x="1348671" y="4401856"/>
            <a:ext cx="959747" cy="30777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Addition NHS Returners</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pic>
        <p:nvPicPr>
          <p:cNvPr id="11" name="Graphic 10" descr="Group">
            <a:extLst>
              <a:ext uri="{FF2B5EF4-FFF2-40B4-BE49-F238E27FC236}">
                <a16:creationId xmlns:a16="http://schemas.microsoft.com/office/drawing/2014/main" id="{FC83E8F6-7E94-42F3-937A-8C60A7BDDD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98067" y="4632418"/>
            <a:ext cx="740398" cy="740398"/>
          </a:xfrm>
          <a:prstGeom prst="rect">
            <a:avLst/>
          </a:prstGeom>
        </p:spPr>
      </p:pic>
      <p:sp>
        <p:nvSpPr>
          <p:cNvPr id="137" name="TextBox 136">
            <a:extLst>
              <a:ext uri="{FF2B5EF4-FFF2-40B4-BE49-F238E27FC236}">
                <a16:creationId xmlns:a16="http://schemas.microsoft.com/office/drawing/2014/main" id="{9350237A-BEC6-4972-B846-E02A0FA9B5FA}"/>
              </a:ext>
            </a:extLst>
          </p:cNvPr>
          <p:cNvSpPr txBox="1"/>
          <p:nvPr/>
        </p:nvSpPr>
        <p:spPr>
          <a:xfrm>
            <a:off x="8654193" y="2715109"/>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Lead Employer</a:t>
            </a:r>
            <a:endParaRPr kumimoji="0" lang="en-GB" sz="1000" b="1" i="0" u="none" strike="noStrike" kern="0" cap="none" spc="0" normalizeH="0" baseline="30000" noProof="0">
              <a:ln>
                <a:noFill/>
              </a:ln>
              <a:solidFill>
                <a:srgbClr val="525252"/>
              </a:solidFill>
              <a:effectLst/>
              <a:uLnTx/>
              <a:uFillTx/>
              <a:latin typeface="Arial"/>
              <a:cs typeface="Arial"/>
            </a:endParaRPr>
          </a:p>
        </p:txBody>
      </p:sp>
      <p:grpSp>
        <p:nvGrpSpPr>
          <p:cNvPr id="138" name="Group 137">
            <a:extLst>
              <a:ext uri="{FF2B5EF4-FFF2-40B4-BE49-F238E27FC236}">
                <a16:creationId xmlns:a16="http://schemas.microsoft.com/office/drawing/2014/main" id="{4866FA61-1479-4E8A-B0AE-E7610CC1B049}"/>
              </a:ext>
            </a:extLst>
          </p:cNvPr>
          <p:cNvGrpSpPr/>
          <p:nvPr/>
        </p:nvGrpSpPr>
        <p:grpSpPr>
          <a:xfrm>
            <a:off x="9022056" y="3005419"/>
            <a:ext cx="462720" cy="611932"/>
            <a:chOff x="10034080" y="3165420"/>
            <a:chExt cx="552543" cy="744239"/>
          </a:xfrm>
          <a:solidFill>
            <a:srgbClr val="FFFFFF"/>
          </a:solidFill>
        </p:grpSpPr>
        <p:grpSp>
          <p:nvGrpSpPr>
            <p:cNvPr id="139" name="CustomIcon">
              <a:extLst>
                <a:ext uri="{FF2B5EF4-FFF2-40B4-BE49-F238E27FC236}">
                  <a16:creationId xmlns:a16="http://schemas.microsoft.com/office/drawing/2014/main" id="{FEDE911D-61FC-4EC0-A3F2-8D14D210AFB4}"/>
                </a:ext>
              </a:extLst>
            </p:cNvPr>
            <p:cNvGrpSpPr/>
            <p:nvPr/>
          </p:nvGrpSpPr>
          <p:grpSpPr>
            <a:xfrm>
              <a:off x="10038418" y="3385607"/>
              <a:ext cx="530960" cy="524052"/>
              <a:chOff x="-531446" y="3229247"/>
              <a:chExt cx="530960" cy="524052"/>
            </a:xfrm>
            <a:grpFill/>
          </p:grpSpPr>
          <p:grpSp>
            <p:nvGrpSpPr>
              <p:cNvPr id="142" name="CustomIcon">
                <a:extLst>
                  <a:ext uri="{FF2B5EF4-FFF2-40B4-BE49-F238E27FC236}">
                    <a16:creationId xmlns:a16="http://schemas.microsoft.com/office/drawing/2014/main" id="{A80800B8-1633-4202-A064-3F6B10484568}"/>
                  </a:ext>
                </a:extLst>
              </p:cNvPr>
              <p:cNvGrpSpPr/>
              <p:nvPr/>
            </p:nvGrpSpPr>
            <p:grpSpPr>
              <a:xfrm>
                <a:off x="-496048" y="3353569"/>
                <a:ext cx="473114" cy="353973"/>
                <a:chOff x="-496048" y="3353569"/>
                <a:chExt cx="473114" cy="353973"/>
              </a:xfrm>
              <a:grpFill/>
            </p:grpSpPr>
            <p:sp>
              <p:nvSpPr>
                <p:cNvPr id="161" name="Freeform: Shape 160">
                  <a:extLst>
                    <a:ext uri="{FF2B5EF4-FFF2-40B4-BE49-F238E27FC236}">
                      <a16:creationId xmlns:a16="http://schemas.microsoft.com/office/drawing/2014/main" id="{1275EF1A-2FAE-4991-A9C5-65CD7447079E}"/>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62" name="Freeform: Shape 161">
                  <a:extLst>
                    <a:ext uri="{FF2B5EF4-FFF2-40B4-BE49-F238E27FC236}">
                      <a16:creationId xmlns:a16="http://schemas.microsoft.com/office/drawing/2014/main" id="{E0AA1D38-7CEE-4C2D-B740-4C55E41D5055}"/>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143" name="Freeform: Shape 142">
                <a:extLst>
                  <a:ext uri="{FF2B5EF4-FFF2-40B4-BE49-F238E27FC236}">
                    <a16:creationId xmlns:a16="http://schemas.microsoft.com/office/drawing/2014/main" id="{76FE3A11-1006-48BD-818D-406B3ED45E73}"/>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44" name="Freeform: Shape 143">
                <a:extLst>
                  <a:ext uri="{FF2B5EF4-FFF2-40B4-BE49-F238E27FC236}">
                    <a16:creationId xmlns:a16="http://schemas.microsoft.com/office/drawing/2014/main" id="{18FE877E-FBAF-441D-A1FF-F9EF339552EE}"/>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45" name="Freeform: Shape 144">
                <a:extLst>
                  <a:ext uri="{FF2B5EF4-FFF2-40B4-BE49-F238E27FC236}">
                    <a16:creationId xmlns:a16="http://schemas.microsoft.com/office/drawing/2014/main" id="{7CDBA970-E391-4EC7-9CB6-440B6580EA31}"/>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46" name="Freeform: Shape 145">
                <a:extLst>
                  <a:ext uri="{FF2B5EF4-FFF2-40B4-BE49-F238E27FC236}">
                    <a16:creationId xmlns:a16="http://schemas.microsoft.com/office/drawing/2014/main" id="{F6CF81F9-E973-40E8-997D-771F62E11378}"/>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47" name="Freeform: Shape 146">
                <a:extLst>
                  <a:ext uri="{FF2B5EF4-FFF2-40B4-BE49-F238E27FC236}">
                    <a16:creationId xmlns:a16="http://schemas.microsoft.com/office/drawing/2014/main" id="{0A945B2B-7EE8-4E3C-917F-A8982D774873}"/>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48" name="Freeform: Shape 147">
                <a:extLst>
                  <a:ext uri="{FF2B5EF4-FFF2-40B4-BE49-F238E27FC236}">
                    <a16:creationId xmlns:a16="http://schemas.microsoft.com/office/drawing/2014/main" id="{F91B9562-AC89-423D-AE9F-0868976F80DE}"/>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49" name="Freeform: Shape 148">
                <a:extLst>
                  <a:ext uri="{FF2B5EF4-FFF2-40B4-BE49-F238E27FC236}">
                    <a16:creationId xmlns:a16="http://schemas.microsoft.com/office/drawing/2014/main" id="{1EE70AAD-105D-4B1B-AD9A-9DD42ECBE59B}"/>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0" name="Freeform: Shape 149">
                <a:extLst>
                  <a:ext uri="{FF2B5EF4-FFF2-40B4-BE49-F238E27FC236}">
                    <a16:creationId xmlns:a16="http://schemas.microsoft.com/office/drawing/2014/main" id="{E58EBB4A-0229-4F92-8A76-E048268B137C}"/>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1" name="Freeform: Shape 150">
                <a:extLst>
                  <a:ext uri="{FF2B5EF4-FFF2-40B4-BE49-F238E27FC236}">
                    <a16:creationId xmlns:a16="http://schemas.microsoft.com/office/drawing/2014/main" id="{5DEA9E7F-BCE6-4896-86EA-F73D9DB79AF6}"/>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2" name="Freeform: Shape 151">
                <a:extLst>
                  <a:ext uri="{FF2B5EF4-FFF2-40B4-BE49-F238E27FC236}">
                    <a16:creationId xmlns:a16="http://schemas.microsoft.com/office/drawing/2014/main" id="{29BFFB89-4243-4191-BAA9-78DCB4225B69}"/>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3" name="Freeform: Shape 152">
                <a:extLst>
                  <a:ext uri="{FF2B5EF4-FFF2-40B4-BE49-F238E27FC236}">
                    <a16:creationId xmlns:a16="http://schemas.microsoft.com/office/drawing/2014/main" id="{33327B2C-0437-4B33-8525-03B4F9C8356A}"/>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4" name="Freeform: Shape 153">
                <a:extLst>
                  <a:ext uri="{FF2B5EF4-FFF2-40B4-BE49-F238E27FC236}">
                    <a16:creationId xmlns:a16="http://schemas.microsoft.com/office/drawing/2014/main" id="{2D4CEEA3-E85A-47CC-86C0-96176E273852}"/>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5" name="Freeform: Shape 154">
                <a:extLst>
                  <a:ext uri="{FF2B5EF4-FFF2-40B4-BE49-F238E27FC236}">
                    <a16:creationId xmlns:a16="http://schemas.microsoft.com/office/drawing/2014/main" id="{86E40A37-BC58-4F35-896F-A78D54CF3537}"/>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6" name="Freeform: Shape 155">
                <a:extLst>
                  <a:ext uri="{FF2B5EF4-FFF2-40B4-BE49-F238E27FC236}">
                    <a16:creationId xmlns:a16="http://schemas.microsoft.com/office/drawing/2014/main" id="{8350571C-823C-48A6-9E62-2DEAC4F419BF}"/>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7" name="Freeform: Shape 156">
                <a:extLst>
                  <a:ext uri="{FF2B5EF4-FFF2-40B4-BE49-F238E27FC236}">
                    <a16:creationId xmlns:a16="http://schemas.microsoft.com/office/drawing/2014/main" id="{2F089FCF-CD07-421C-BCB8-022CC3DDD672}"/>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8" name="Freeform: Shape 157">
                <a:extLst>
                  <a:ext uri="{FF2B5EF4-FFF2-40B4-BE49-F238E27FC236}">
                    <a16:creationId xmlns:a16="http://schemas.microsoft.com/office/drawing/2014/main" id="{B0F5B9E3-302E-45E4-91C1-513EED44F91C}"/>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9" name="Freeform: Shape 158">
                <a:extLst>
                  <a:ext uri="{FF2B5EF4-FFF2-40B4-BE49-F238E27FC236}">
                    <a16:creationId xmlns:a16="http://schemas.microsoft.com/office/drawing/2014/main" id="{39DE34F2-FD28-47CD-BB86-5020FE02B35B}"/>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60" name="Freeform: Shape 159">
                <a:extLst>
                  <a:ext uri="{FF2B5EF4-FFF2-40B4-BE49-F238E27FC236}">
                    <a16:creationId xmlns:a16="http://schemas.microsoft.com/office/drawing/2014/main" id="{AF4DCDAF-A4B8-4A1E-BDC2-5F8D18647903}"/>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140" name="Rectangle 139">
              <a:extLst>
                <a:ext uri="{FF2B5EF4-FFF2-40B4-BE49-F238E27FC236}">
                  <a16:creationId xmlns:a16="http://schemas.microsoft.com/office/drawing/2014/main" id="{D1910619-A686-402E-9473-B48E51FD2771}"/>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prstClr val="white"/>
                </a:solidFill>
                <a:effectLst/>
                <a:uLnTx/>
                <a:uFillTx/>
                <a:latin typeface="Arial"/>
                <a:ea typeface="+mn-ea"/>
                <a:cs typeface="Arial"/>
              </a:endParaRPr>
            </a:p>
          </p:txBody>
        </p:sp>
        <p:pic>
          <p:nvPicPr>
            <p:cNvPr id="141" name="CustomIcon">
              <a:extLst>
                <a:ext uri="{FF2B5EF4-FFF2-40B4-BE49-F238E27FC236}">
                  <a16:creationId xmlns:a16="http://schemas.microsoft.com/office/drawing/2014/main" id="{1B7B0C4A-2567-4985-8057-D60967FFCB64}"/>
                </a:ext>
              </a:extLst>
            </p:cNvPr>
            <p:cNvPicPr>
              <a:picLocks noChangeAspect="1"/>
            </p:cNvPicPr>
            <p:nvPr>
              <p:custDataLst>
                <p:tags r:id="rId4"/>
              </p:custDataLst>
            </p:nvPr>
          </p:nvPicPr>
          <p:blipFill>
            <a:blip r:embed="rId10">
              <a:extLst>
                <a:ext uri="{96DAC541-7B7A-43D3-8B79-37D633B846F1}">
                  <asvg:svgBlip xmlns:asvg="http://schemas.microsoft.com/office/drawing/2016/SVG/main" r:embed="rId11"/>
                </a:ext>
              </a:extLst>
            </a:blip>
            <a:stretch>
              <a:fillRect/>
            </a:stretch>
          </p:blipFill>
          <p:spPr>
            <a:xfrm>
              <a:off x="10034080" y="3165420"/>
              <a:ext cx="552543" cy="552545"/>
            </a:xfrm>
            <a:prstGeom prst="rect">
              <a:avLst/>
            </a:prstGeom>
          </p:spPr>
        </p:pic>
      </p:grpSp>
      <p:grpSp>
        <p:nvGrpSpPr>
          <p:cNvPr id="163" name="Group 162">
            <a:extLst>
              <a:ext uri="{FF2B5EF4-FFF2-40B4-BE49-F238E27FC236}">
                <a16:creationId xmlns:a16="http://schemas.microsoft.com/office/drawing/2014/main" id="{559CC953-145B-446F-BBD1-160A74BDDC30}"/>
              </a:ext>
            </a:extLst>
          </p:cNvPr>
          <p:cNvGrpSpPr/>
          <p:nvPr/>
        </p:nvGrpSpPr>
        <p:grpSpPr>
          <a:xfrm>
            <a:off x="8616746" y="3005420"/>
            <a:ext cx="1221318" cy="807179"/>
            <a:chOff x="8151136" y="508527"/>
            <a:chExt cx="1221318" cy="807180"/>
          </a:xfrm>
          <a:solidFill>
            <a:srgbClr val="FFFFFF"/>
          </a:solidFill>
        </p:grpSpPr>
        <p:grpSp>
          <p:nvGrpSpPr>
            <p:cNvPr id="164" name="Group 163">
              <a:extLst>
                <a:ext uri="{FF2B5EF4-FFF2-40B4-BE49-F238E27FC236}">
                  <a16:creationId xmlns:a16="http://schemas.microsoft.com/office/drawing/2014/main" id="{FFB43540-72E6-4271-9B4E-26EF6BBFD95E}"/>
                </a:ext>
              </a:extLst>
            </p:cNvPr>
            <p:cNvGrpSpPr/>
            <p:nvPr/>
          </p:nvGrpSpPr>
          <p:grpSpPr>
            <a:xfrm>
              <a:off x="8502609" y="508527"/>
              <a:ext cx="462720" cy="611932"/>
              <a:chOff x="10034080" y="3165420"/>
              <a:chExt cx="552543" cy="744239"/>
            </a:xfrm>
            <a:grpFill/>
          </p:grpSpPr>
          <p:grpSp>
            <p:nvGrpSpPr>
              <p:cNvPr id="166" name="CustomIcon">
                <a:extLst>
                  <a:ext uri="{FF2B5EF4-FFF2-40B4-BE49-F238E27FC236}">
                    <a16:creationId xmlns:a16="http://schemas.microsoft.com/office/drawing/2014/main" id="{A21A0818-44F8-4EDB-9CDF-71D0934F4E78}"/>
                  </a:ext>
                </a:extLst>
              </p:cNvPr>
              <p:cNvGrpSpPr/>
              <p:nvPr/>
            </p:nvGrpSpPr>
            <p:grpSpPr>
              <a:xfrm>
                <a:off x="10038418" y="3385607"/>
                <a:ext cx="530960" cy="524052"/>
                <a:chOff x="-531446" y="3229247"/>
                <a:chExt cx="530960" cy="524052"/>
              </a:xfrm>
              <a:grpFill/>
            </p:grpSpPr>
            <p:grpSp>
              <p:nvGrpSpPr>
                <p:cNvPr id="169" name="CustomIcon">
                  <a:extLst>
                    <a:ext uri="{FF2B5EF4-FFF2-40B4-BE49-F238E27FC236}">
                      <a16:creationId xmlns:a16="http://schemas.microsoft.com/office/drawing/2014/main" id="{6F026805-D9B4-4091-AE0F-C0FEB8960B03}"/>
                    </a:ext>
                  </a:extLst>
                </p:cNvPr>
                <p:cNvGrpSpPr/>
                <p:nvPr/>
              </p:nvGrpSpPr>
              <p:grpSpPr>
                <a:xfrm>
                  <a:off x="-496048" y="3353569"/>
                  <a:ext cx="473114" cy="353973"/>
                  <a:chOff x="-496048" y="3353569"/>
                  <a:chExt cx="473114" cy="353973"/>
                </a:xfrm>
                <a:grpFill/>
              </p:grpSpPr>
              <p:sp>
                <p:nvSpPr>
                  <p:cNvPr id="188" name="Freeform: Shape 187">
                    <a:extLst>
                      <a:ext uri="{FF2B5EF4-FFF2-40B4-BE49-F238E27FC236}">
                        <a16:creationId xmlns:a16="http://schemas.microsoft.com/office/drawing/2014/main" id="{CF1846FC-1EA9-4845-AAD9-F9BBE28D3E4F}"/>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89" name="Freeform: Shape 188">
                    <a:extLst>
                      <a:ext uri="{FF2B5EF4-FFF2-40B4-BE49-F238E27FC236}">
                        <a16:creationId xmlns:a16="http://schemas.microsoft.com/office/drawing/2014/main" id="{F24C78FB-D2F0-4C0A-86A7-C3C7C01461D3}"/>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170" name="Freeform: Shape 169">
                  <a:extLst>
                    <a:ext uri="{FF2B5EF4-FFF2-40B4-BE49-F238E27FC236}">
                      <a16:creationId xmlns:a16="http://schemas.microsoft.com/office/drawing/2014/main" id="{09E885CB-BB87-4671-A171-5A6E6BD00B66}"/>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71" name="Freeform: Shape 170">
                  <a:extLst>
                    <a:ext uri="{FF2B5EF4-FFF2-40B4-BE49-F238E27FC236}">
                      <a16:creationId xmlns:a16="http://schemas.microsoft.com/office/drawing/2014/main" id="{7393F08E-9C5C-4796-B488-46FE0F67AA39}"/>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72" name="Freeform: Shape 171">
                  <a:extLst>
                    <a:ext uri="{FF2B5EF4-FFF2-40B4-BE49-F238E27FC236}">
                      <a16:creationId xmlns:a16="http://schemas.microsoft.com/office/drawing/2014/main" id="{3925C1E4-221A-454E-AC3F-2487E8A35129}"/>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73" name="Freeform: Shape 172">
                  <a:extLst>
                    <a:ext uri="{FF2B5EF4-FFF2-40B4-BE49-F238E27FC236}">
                      <a16:creationId xmlns:a16="http://schemas.microsoft.com/office/drawing/2014/main" id="{C6272705-A4DE-4E78-8E37-07FAF3A95BC8}"/>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74" name="Freeform: Shape 173">
                  <a:extLst>
                    <a:ext uri="{FF2B5EF4-FFF2-40B4-BE49-F238E27FC236}">
                      <a16:creationId xmlns:a16="http://schemas.microsoft.com/office/drawing/2014/main" id="{6B766F85-913B-4885-9371-4F62E854F707}"/>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75" name="Freeform: Shape 174">
                  <a:extLst>
                    <a:ext uri="{FF2B5EF4-FFF2-40B4-BE49-F238E27FC236}">
                      <a16:creationId xmlns:a16="http://schemas.microsoft.com/office/drawing/2014/main" id="{DEAA4188-8CF6-46B0-9800-CBBDF6D5B7A0}"/>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76" name="Freeform: Shape 175">
                  <a:extLst>
                    <a:ext uri="{FF2B5EF4-FFF2-40B4-BE49-F238E27FC236}">
                      <a16:creationId xmlns:a16="http://schemas.microsoft.com/office/drawing/2014/main" id="{0A65CCD4-C81F-413D-ABD1-CD3EA8E76783}"/>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77" name="Freeform: Shape 176">
                  <a:extLst>
                    <a:ext uri="{FF2B5EF4-FFF2-40B4-BE49-F238E27FC236}">
                      <a16:creationId xmlns:a16="http://schemas.microsoft.com/office/drawing/2014/main" id="{14AB1E47-AEBD-49B1-BA8C-CDEFDEEABD20}"/>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78" name="Freeform: Shape 177">
                  <a:extLst>
                    <a:ext uri="{FF2B5EF4-FFF2-40B4-BE49-F238E27FC236}">
                      <a16:creationId xmlns:a16="http://schemas.microsoft.com/office/drawing/2014/main" id="{12093E00-DFE8-44DA-8854-701E886C7007}"/>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79" name="Freeform: Shape 178">
                  <a:extLst>
                    <a:ext uri="{FF2B5EF4-FFF2-40B4-BE49-F238E27FC236}">
                      <a16:creationId xmlns:a16="http://schemas.microsoft.com/office/drawing/2014/main" id="{F28FB4A1-8DA2-479A-B7D1-636BBB650FC9}"/>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80" name="Freeform: Shape 179">
                  <a:extLst>
                    <a:ext uri="{FF2B5EF4-FFF2-40B4-BE49-F238E27FC236}">
                      <a16:creationId xmlns:a16="http://schemas.microsoft.com/office/drawing/2014/main" id="{51F7835D-77AE-4A25-835A-32A3F6BCC2B1}"/>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81" name="Freeform: Shape 180">
                  <a:extLst>
                    <a:ext uri="{FF2B5EF4-FFF2-40B4-BE49-F238E27FC236}">
                      <a16:creationId xmlns:a16="http://schemas.microsoft.com/office/drawing/2014/main" id="{4E7D9FD8-D58F-40E5-AFCC-E4AB7BE90C8A}"/>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82" name="Freeform: Shape 181">
                  <a:extLst>
                    <a:ext uri="{FF2B5EF4-FFF2-40B4-BE49-F238E27FC236}">
                      <a16:creationId xmlns:a16="http://schemas.microsoft.com/office/drawing/2014/main" id="{64D0CA9B-37B8-4485-AFA9-E244F3E91AF8}"/>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83" name="Freeform: Shape 182">
                  <a:extLst>
                    <a:ext uri="{FF2B5EF4-FFF2-40B4-BE49-F238E27FC236}">
                      <a16:creationId xmlns:a16="http://schemas.microsoft.com/office/drawing/2014/main" id="{9E227AA9-27B0-4959-95AD-ADF525EC697B}"/>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84" name="Freeform: Shape 183">
                  <a:extLst>
                    <a:ext uri="{FF2B5EF4-FFF2-40B4-BE49-F238E27FC236}">
                      <a16:creationId xmlns:a16="http://schemas.microsoft.com/office/drawing/2014/main" id="{28EF408B-7E23-4E18-B7A5-A361E89AFAC1}"/>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85" name="Freeform: Shape 184">
                  <a:extLst>
                    <a:ext uri="{FF2B5EF4-FFF2-40B4-BE49-F238E27FC236}">
                      <a16:creationId xmlns:a16="http://schemas.microsoft.com/office/drawing/2014/main" id="{6DB4FA26-F579-4FFE-94E9-43D3A1D49BEF}"/>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86" name="Freeform: Shape 185">
                  <a:extLst>
                    <a:ext uri="{FF2B5EF4-FFF2-40B4-BE49-F238E27FC236}">
                      <a16:creationId xmlns:a16="http://schemas.microsoft.com/office/drawing/2014/main" id="{859C6520-999F-4DE2-A0DA-F0C6EF29687B}"/>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87" name="Freeform: Shape 186">
                  <a:extLst>
                    <a:ext uri="{FF2B5EF4-FFF2-40B4-BE49-F238E27FC236}">
                      <a16:creationId xmlns:a16="http://schemas.microsoft.com/office/drawing/2014/main" id="{7AFDE40E-1AFB-4A2A-ADFB-F0AFB03E6DDB}"/>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167" name="Rectangle 166">
                <a:extLst>
                  <a:ext uri="{FF2B5EF4-FFF2-40B4-BE49-F238E27FC236}">
                    <a16:creationId xmlns:a16="http://schemas.microsoft.com/office/drawing/2014/main" id="{A207A0E5-470B-4BE5-B9BE-32245B547F70}"/>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168" name="CustomIcon">
                <a:extLst>
                  <a:ext uri="{FF2B5EF4-FFF2-40B4-BE49-F238E27FC236}">
                    <a16:creationId xmlns:a16="http://schemas.microsoft.com/office/drawing/2014/main" id="{4F64E2D0-7ED0-4FFB-9AE1-B7749623302A}"/>
                  </a:ext>
                </a:extLst>
              </p:cNvPr>
              <p:cNvPicPr>
                <a:picLocks noChangeAspect="1"/>
              </p:cNvPicPr>
              <p:nvPr>
                <p:custDataLst>
                  <p:tags r:id="rId3"/>
                </p:custDataLst>
              </p:nvPr>
            </p:nvPicPr>
            <p:blipFill>
              <a:blip r:embed="rId10">
                <a:extLst>
                  <a:ext uri="{96DAC541-7B7A-43D3-8B79-37D633B846F1}">
                    <asvg:svgBlip xmlns:asvg="http://schemas.microsoft.com/office/drawing/2016/SVG/main" r:embed="rId11"/>
                  </a:ext>
                </a:extLst>
              </a:blip>
              <a:stretch>
                <a:fillRect/>
              </a:stretch>
            </p:blipFill>
            <p:spPr>
              <a:xfrm>
                <a:off x="10034080" y="3165420"/>
                <a:ext cx="552543" cy="552545"/>
              </a:xfrm>
              <a:prstGeom prst="rect">
                <a:avLst/>
              </a:prstGeom>
            </p:spPr>
          </p:pic>
        </p:grpSp>
        <p:sp>
          <p:nvSpPr>
            <p:cNvPr id="165" name="TextBox 164">
              <a:extLst>
                <a:ext uri="{FF2B5EF4-FFF2-40B4-BE49-F238E27FC236}">
                  <a16:creationId xmlns:a16="http://schemas.microsoft.com/office/drawing/2014/main" id="{CD2414A2-8B3C-4203-9C83-A586D90E3820}"/>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panose="020B0604020202020204" pitchFamily="34" charset="0"/>
                </a:rPr>
                <a:t>NHS trusts</a:t>
              </a: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a:ln>
                  <a:noFill/>
                </a:ln>
                <a:solidFill>
                  <a:srgbClr val="525252"/>
                </a:solidFill>
                <a:effectLst/>
                <a:uLnTx/>
                <a:uFillTx/>
                <a:latin typeface="Arial"/>
                <a:cs typeface="Arial"/>
              </a:endParaRPr>
            </a:p>
          </p:txBody>
        </p:sp>
      </p:grpSp>
      <p:grpSp>
        <p:nvGrpSpPr>
          <p:cNvPr id="190" name="Group 189">
            <a:extLst>
              <a:ext uri="{FF2B5EF4-FFF2-40B4-BE49-F238E27FC236}">
                <a16:creationId xmlns:a16="http://schemas.microsoft.com/office/drawing/2014/main" id="{6F581249-0EA1-4A92-935F-5AE9EC01A201}"/>
              </a:ext>
            </a:extLst>
          </p:cNvPr>
          <p:cNvGrpSpPr/>
          <p:nvPr/>
        </p:nvGrpSpPr>
        <p:grpSpPr>
          <a:xfrm>
            <a:off x="8930262" y="3851361"/>
            <a:ext cx="484790" cy="432590"/>
            <a:chOff x="2564707" y="838867"/>
            <a:chExt cx="761894" cy="624974"/>
          </a:xfrm>
        </p:grpSpPr>
        <p:pic>
          <p:nvPicPr>
            <p:cNvPr id="191" name="Picture 190">
              <a:extLst>
                <a:ext uri="{FF2B5EF4-FFF2-40B4-BE49-F238E27FC236}">
                  <a16:creationId xmlns:a16="http://schemas.microsoft.com/office/drawing/2014/main" id="{D80DBFAC-2337-471B-947A-F928C4B3938F}"/>
                </a:ext>
              </a:extLst>
            </p:cNvPr>
            <p:cNvPicPr>
              <a:picLocks noChangeAspect="1"/>
            </p:cNvPicPr>
            <p:nvPr/>
          </p:nvPicPr>
          <p:blipFill rotWithShape="1">
            <a:blip r:embed="rId12" cstate="print">
              <a:duotone>
                <a:srgbClr val="005EB8">
                  <a:shade val="45000"/>
                  <a:satMod val="135000"/>
                </a:srgbClr>
                <a:prstClr val="white"/>
              </a:duotone>
              <a:extLst>
                <a:ext uri="{28A0092B-C50C-407E-A947-70E740481C1C}">
                  <a14:useLocalDpi xmlns:a14="http://schemas.microsoft.com/office/drawing/2010/main" val="0"/>
                </a:ext>
              </a:extLst>
            </a:blip>
            <a:srcRect b="17971"/>
            <a:stretch/>
          </p:blipFill>
          <p:spPr>
            <a:xfrm>
              <a:off x="2564707" y="838867"/>
              <a:ext cx="761894" cy="624974"/>
            </a:xfrm>
            <a:prstGeom prst="rect">
              <a:avLst/>
            </a:prstGeom>
          </p:spPr>
        </p:pic>
        <p:sp>
          <p:nvSpPr>
            <p:cNvPr id="192" name="TextBox 191">
              <a:extLst>
                <a:ext uri="{FF2B5EF4-FFF2-40B4-BE49-F238E27FC236}">
                  <a16:creationId xmlns:a16="http://schemas.microsoft.com/office/drawing/2014/main" id="{02BEFAB6-541A-4330-8FA3-0332B926BB65}"/>
                </a:ext>
              </a:extLst>
            </p:cNvPr>
            <p:cNvSpPr txBox="1"/>
            <p:nvPr/>
          </p:nvSpPr>
          <p:spPr>
            <a:xfrm>
              <a:off x="2734765" y="938357"/>
              <a:ext cx="380233" cy="444654"/>
            </a:xfrm>
            <a:prstGeom prst="rect">
              <a:avLst/>
            </a:prstGeom>
            <a:noFill/>
          </p:spPr>
          <p:txBody>
            <a:bodyPr wrap="square" rtlCol="0">
              <a:spAutoFit/>
            </a:body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000000"/>
                  </a:solidFill>
                  <a:effectLst/>
                  <a:uLnTx/>
                  <a:uFillTx/>
                </a:rPr>
                <a:t>+</a:t>
              </a:r>
              <a:endParaRPr kumimoji="0" lang="en-GB" sz="1000" b="1" i="0" u="none" strike="noStrike" kern="0" cap="none" spc="0" normalizeH="0" baseline="0" noProof="0">
                <a:ln>
                  <a:noFill/>
                </a:ln>
                <a:solidFill>
                  <a:srgbClr val="000000"/>
                </a:solidFill>
                <a:effectLst/>
                <a:uLnTx/>
                <a:uFillTx/>
              </a:endParaRPr>
            </a:p>
          </p:txBody>
        </p:sp>
      </p:grpSp>
      <p:sp>
        <p:nvSpPr>
          <p:cNvPr id="193" name="TextBox 192">
            <a:extLst>
              <a:ext uri="{FF2B5EF4-FFF2-40B4-BE49-F238E27FC236}">
                <a16:creationId xmlns:a16="http://schemas.microsoft.com/office/drawing/2014/main" id="{7EB9F9BB-73F8-4BB6-AC9F-A595916F19F3}"/>
              </a:ext>
            </a:extLst>
          </p:cNvPr>
          <p:cNvSpPr txBox="1"/>
          <p:nvPr/>
        </p:nvSpPr>
        <p:spPr>
          <a:xfrm>
            <a:off x="8593717" y="4310011"/>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PCNs</a:t>
            </a:r>
            <a:endParaRPr kumimoji="0" lang="en-GB" sz="1000" b="1" i="0" u="none" strike="noStrike" kern="0" cap="none" spc="0" normalizeH="0" baseline="30000" noProof="0">
              <a:ln>
                <a:noFill/>
              </a:ln>
              <a:solidFill>
                <a:srgbClr val="525252"/>
              </a:solidFill>
              <a:effectLst/>
              <a:uLnTx/>
              <a:uFillTx/>
              <a:latin typeface="Arial"/>
              <a:cs typeface="Arial"/>
            </a:endParaRPr>
          </a:p>
        </p:txBody>
      </p:sp>
      <p:sp>
        <p:nvSpPr>
          <p:cNvPr id="194" name="Rectangle 193">
            <a:extLst>
              <a:ext uri="{FF2B5EF4-FFF2-40B4-BE49-F238E27FC236}">
                <a16:creationId xmlns:a16="http://schemas.microsoft.com/office/drawing/2014/main" id="{1591E2CB-C192-4402-88D8-EFE07933CAB0}"/>
              </a:ext>
            </a:extLst>
          </p:cNvPr>
          <p:cNvSpPr/>
          <p:nvPr/>
        </p:nvSpPr>
        <p:spPr>
          <a:xfrm>
            <a:off x="8462530" y="2527451"/>
            <a:ext cx="1472615" cy="2165248"/>
          </a:xfrm>
          <a:prstGeom prst="rect">
            <a:avLst/>
          </a:prstGeom>
          <a:noFill/>
          <a:ln w="28575" cap="flat" cmpd="sng" algn="ctr">
            <a:solidFill>
              <a:srgbClr val="000000"/>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95" name="Freeform 73">
            <a:extLst>
              <a:ext uri="{FF2B5EF4-FFF2-40B4-BE49-F238E27FC236}">
                <a16:creationId xmlns:a16="http://schemas.microsoft.com/office/drawing/2014/main" id="{7ED466C7-D267-4800-819E-B52A542AA025}"/>
              </a:ext>
            </a:extLst>
          </p:cNvPr>
          <p:cNvSpPr>
            <a:spLocks noEditPoints="1"/>
          </p:cNvSpPr>
          <p:nvPr/>
        </p:nvSpPr>
        <p:spPr bwMode="auto">
          <a:xfrm>
            <a:off x="10885819" y="5185418"/>
            <a:ext cx="372808" cy="437759"/>
          </a:xfrm>
          <a:custGeom>
            <a:avLst/>
            <a:gdLst>
              <a:gd name="T0" fmla="*/ 324 w 567"/>
              <a:gd name="T1" fmla="*/ 143 h 573"/>
              <a:gd name="T2" fmla="*/ 287 w 567"/>
              <a:gd name="T3" fmla="*/ 135 h 573"/>
              <a:gd name="T4" fmla="*/ 324 w 567"/>
              <a:gd name="T5" fmla="*/ 143 h 573"/>
              <a:gd name="T6" fmla="*/ 266 w 567"/>
              <a:gd name="T7" fmla="*/ 435 h 573"/>
              <a:gd name="T8" fmla="*/ 266 w 567"/>
              <a:gd name="T9" fmla="*/ 456 h 573"/>
              <a:gd name="T10" fmla="*/ 456 w 567"/>
              <a:gd name="T11" fmla="*/ 35 h 573"/>
              <a:gd name="T12" fmla="*/ 362 w 567"/>
              <a:gd name="T13" fmla="*/ 0 h 573"/>
              <a:gd name="T14" fmla="*/ 205 w 567"/>
              <a:gd name="T15" fmla="*/ 119 h 573"/>
              <a:gd name="T16" fmla="*/ 0 w 567"/>
              <a:gd name="T17" fmla="*/ 133 h 573"/>
              <a:gd name="T18" fmla="*/ 0 w 567"/>
              <a:gd name="T19" fmla="*/ 440 h 573"/>
              <a:gd name="T20" fmla="*/ 205 w 567"/>
              <a:gd name="T21" fmla="*/ 455 h 573"/>
              <a:gd name="T22" fmla="*/ 362 w 567"/>
              <a:gd name="T23" fmla="*/ 573 h 573"/>
              <a:gd name="T24" fmla="*/ 456 w 567"/>
              <a:gd name="T25" fmla="*/ 539 h 573"/>
              <a:gd name="T26" fmla="*/ 394 w 567"/>
              <a:gd name="T27" fmla="*/ 287 h 573"/>
              <a:gd name="T28" fmla="*/ 293 w 567"/>
              <a:gd name="T29" fmla="*/ 280 h 573"/>
              <a:gd name="T30" fmla="*/ 294 w 567"/>
              <a:gd name="T31" fmla="*/ 280 h 573"/>
              <a:gd name="T32" fmla="*/ 296 w 567"/>
              <a:gd name="T33" fmla="*/ 408 h 573"/>
              <a:gd name="T34" fmla="*/ 287 w 567"/>
              <a:gd name="T35" fmla="*/ 476 h 573"/>
              <a:gd name="T36" fmla="*/ 302 w 567"/>
              <a:gd name="T37" fmla="*/ 501 h 573"/>
              <a:gd name="T38" fmla="*/ 287 w 567"/>
              <a:gd name="T39" fmla="*/ 537 h 573"/>
              <a:gd name="T40" fmla="*/ 266 w 567"/>
              <a:gd name="T41" fmla="*/ 500 h 573"/>
              <a:gd name="T42" fmla="*/ 231 w 567"/>
              <a:gd name="T43" fmla="*/ 445 h 573"/>
              <a:gd name="T44" fmla="*/ 266 w 567"/>
              <a:gd name="T45" fmla="*/ 302 h 573"/>
              <a:gd name="T46" fmla="*/ 219 w 567"/>
              <a:gd name="T47" fmla="*/ 245 h 573"/>
              <a:gd name="T48" fmla="*/ 266 w 567"/>
              <a:gd name="T49" fmla="*/ 139 h 573"/>
              <a:gd name="T50" fmla="*/ 266 w 567"/>
              <a:gd name="T51" fmla="*/ 74 h 573"/>
              <a:gd name="T52" fmla="*/ 355 w 567"/>
              <a:gd name="T53" fmla="*/ 142 h 573"/>
              <a:gd name="T54" fmla="*/ 287 w 567"/>
              <a:gd name="T55" fmla="*/ 212 h 573"/>
              <a:gd name="T56" fmla="*/ 293 w 567"/>
              <a:gd name="T57" fmla="*/ 280 h 573"/>
              <a:gd name="T58" fmla="*/ 312 w 567"/>
              <a:gd name="T59" fmla="*/ 343 h 573"/>
              <a:gd name="T60" fmla="*/ 287 w 567"/>
              <a:gd name="T61" fmla="*/ 312 h 573"/>
              <a:gd name="T62" fmla="*/ 251 w 567"/>
              <a:gd name="T63" fmla="*/ 246 h 573"/>
              <a:gd name="T64" fmla="*/ 266 w 567"/>
              <a:gd name="T65" fmla="*/ 226 h 573"/>
              <a:gd name="T66" fmla="*/ 250 w 567"/>
              <a:gd name="T67" fmla="*/ 91 h 573"/>
              <a:gd name="T68" fmla="*/ 250 w 567"/>
              <a:gd name="T69" fmla="*/ 104 h 573"/>
              <a:gd name="T70" fmla="*/ 250 w 567"/>
              <a:gd name="T71" fmla="*/ 9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7" h="573">
                <a:moveTo>
                  <a:pt x="324" y="143"/>
                </a:moveTo>
                <a:cubicBezTo>
                  <a:pt x="324" y="143"/>
                  <a:pt x="324" y="143"/>
                  <a:pt x="324" y="143"/>
                </a:cubicBezTo>
                <a:cubicBezTo>
                  <a:pt x="324" y="137"/>
                  <a:pt x="318" y="130"/>
                  <a:pt x="308" y="123"/>
                </a:cubicBezTo>
                <a:cubicBezTo>
                  <a:pt x="303" y="128"/>
                  <a:pt x="296" y="133"/>
                  <a:pt x="287" y="135"/>
                </a:cubicBezTo>
                <a:cubicBezTo>
                  <a:pt x="287" y="177"/>
                  <a:pt x="287" y="177"/>
                  <a:pt x="287" y="177"/>
                </a:cubicBezTo>
                <a:cubicBezTo>
                  <a:pt x="310" y="165"/>
                  <a:pt x="324" y="153"/>
                  <a:pt x="324" y="143"/>
                </a:cubicBezTo>
                <a:close/>
                <a:moveTo>
                  <a:pt x="266" y="456"/>
                </a:moveTo>
                <a:cubicBezTo>
                  <a:pt x="266" y="435"/>
                  <a:pt x="266" y="435"/>
                  <a:pt x="266" y="435"/>
                </a:cubicBezTo>
                <a:cubicBezTo>
                  <a:pt x="263" y="439"/>
                  <a:pt x="262" y="443"/>
                  <a:pt x="262" y="446"/>
                </a:cubicBezTo>
                <a:cubicBezTo>
                  <a:pt x="263" y="449"/>
                  <a:pt x="264" y="452"/>
                  <a:pt x="266" y="456"/>
                </a:cubicBezTo>
                <a:close/>
                <a:moveTo>
                  <a:pt x="567" y="133"/>
                </a:moveTo>
                <a:cubicBezTo>
                  <a:pt x="456" y="35"/>
                  <a:pt x="456" y="35"/>
                  <a:pt x="456" y="35"/>
                </a:cubicBezTo>
                <a:cubicBezTo>
                  <a:pt x="362" y="119"/>
                  <a:pt x="362" y="119"/>
                  <a:pt x="362" y="119"/>
                </a:cubicBezTo>
                <a:cubicBezTo>
                  <a:pt x="362" y="0"/>
                  <a:pt x="362" y="0"/>
                  <a:pt x="362" y="0"/>
                </a:cubicBezTo>
                <a:cubicBezTo>
                  <a:pt x="205" y="0"/>
                  <a:pt x="205" y="0"/>
                  <a:pt x="205" y="0"/>
                </a:cubicBezTo>
                <a:cubicBezTo>
                  <a:pt x="205" y="119"/>
                  <a:pt x="205" y="119"/>
                  <a:pt x="205" y="119"/>
                </a:cubicBezTo>
                <a:cubicBezTo>
                  <a:pt x="111" y="35"/>
                  <a:pt x="111" y="35"/>
                  <a:pt x="111" y="35"/>
                </a:cubicBezTo>
                <a:cubicBezTo>
                  <a:pt x="0" y="133"/>
                  <a:pt x="0" y="133"/>
                  <a:pt x="0" y="133"/>
                </a:cubicBezTo>
                <a:cubicBezTo>
                  <a:pt x="173" y="287"/>
                  <a:pt x="173" y="287"/>
                  <a:pt x="173" y="287"/>
                </a:cubicBezTo>
                <a:cubicBezTo>
                  <a:pt x="0" y="440"/>
                  <a:pt x="0" y="440"/>
                  <a:pt x="0" y="440"/>
                </a:cubicBezTo>
                <a:cubicBezTo>
                  <a:pt x="111" y="539"/>
                  <a:pt x="111" y="539"/>
                  <a:pt x="111" y="539"/>
                </a:cubicBezTo>
                <a:cubicBezTo>
                  <a:pt x="205" y="455"/>
                  <a:pt x="205" y="455"/>
                  <a:pt x="205" y="455"/>
                </a:cubicBezTo>
                <a:cubicBezTo>
                  <a:pt x="205" y="573"/>
                  <a:pt x="205" y="573"/>
                  <a:pt x="205" y="573"/>
                </a:cubicBezTo>
                <a:cubicBezTo>
                  <a:pt x="362" y="573"/>
                  <a:pt x="362" y="573"/>
                  <a:pt x="362" y="573"/>
                </a:cubicBezTo>
                <a:cubicBezTo>
                  <a:pt x="362" y="455"/>
                  <a:pt x="362" y="455"/>
                  <a:pt x="362" y="455"/>
                </a:cubicBezTo>
                <a:cubicBezTo>
                  <a:pt x="456" y="539"/>
                  <a:pt x="456" y="539"/>
                  <a:pt x="456" y="539"/>
                </a:cubicBezTo>
                <a:cubicBezTo>
                  <a:pt x="567" y="440"/>
                  <a:pt x="567" y="440"/>
                  <a:pt x="567" y="440"/>
                </a:cubicBezTo>
                <a:cubicBezTo>
                  <a:pt x="394" y="287"/>
                  <a:pt x="394" y="287"/>
                  <a:pt x="394" y="287"/>
                </a:cubicBezTo>
                <a:lnTo>
                  <a:pt x="567" y="133"/>
                </a:lnTo>
                <a:close/>
                <a:moveTo>
                  <a:pt x="293" y="280"/>
                </a:moveTo>
                <a:cubicBezTo>
                  <a:pt x="294" y="280"/>
                  <a:pt x="294" y="280"/>
                  <a:pt x="294" y="280"/>
                </a:cubicBezTo>
                <a:cubicBezTo>
                  <a:pt x="294" y="280"/>
                  <a:pt x="294" y="280"/>
                  <a:pt x="294" y="280"/>
                </a:cubicBezTo>
                <a:cubicBezTo>
                  <a:pt x="296" y="281"/>
                  <a:pt x="342" y="303"/>
                  <a:pt x="344" y="341"/>
                </a:cubicBezTo>
                <a:cubicBezTo>
                  <a:pt x="345" y="365"/>
                  <a:pt x="329" y="387"/>
                  <a:pt x="296" y="408"/>
                </a:cubicBezTo>
                <a:cubicBezTo>
                  <a:pt x="293" y="410"/>
                  <a:pt x="290" y="411"/>
                  <a:pt x="287" y="413"/>
                </a:cubicBezTo>
                <a:cubicBezTo>
                  <a:pt x="287" y="476"/>
                  <a:pt x="287" y="476"/>
                  <a:pt x="287" y="476"/>
                </a:cubicBezTo>
                <a:cubicBezTo>
                  <a:pt x="290" y="478"/>
                  <a:pt x="292" y="479"/>
                  <a:pt x="294" y="480"/>
                </a:cubicBezTo>
                <a:cubicBezTo>
                  <a:pt x="302" y="484"/>
                  <a:pt x="305" y="493"/>
                  <a:pt x="302" y="501"/>
                </a:cubicBezTo>
                <a:cubicBezTo>
                  <a:pt x="299" y="507"/>
                  <a:pt x="293" y="510"/>
                  <a:pt x="287" y="510"/>
                </a:cubicBezTo>
                <a:cubicBezTo>
                  <a:pt x="287" y="537"/>
                  <a:pt x="287" y="537"/>
                  <a:pt x="287" y="537"/>
                </a:cubicBezTo>
                <a:cubicBezTo>
                  <a:pt x="266" y="537"/>
                  <a:pt x="266" y="537"/>
                  <a:pt x="266" y="537"/>
                </a:cubicBezTo>
                <a:cubicBezTo>
                  <a:pt x="266" y="500"/>
                  <a:pt x="266" y="500"/>
                  <a:pt x="266" y="500"/>
                </a:cubicBezTo>
                <a:cubicBezTo>
                  <a:pt x="251" y="490"/>
                  <a:pt x="232" y="472"/>
                  <a:pt x="231" y="448"/>
                </a:cubicBezTo>
                <a:cubicBezTo>
                  <a:pt x="231" y="445"/>
                  <a:pt x="231" y="445"/>
                  <a:pt x="231" y="445"/>
                </a:cubicBezTo>
                <a:cubicBezTo>
                  <a:pt x="231" y="426"/>
                  <a:pt x="243" y="407"/>
                  <a:pt x="266" y="390"/>
                </a:cubicBezTo>
                <a:cubicBezTo>
                  <a:pt x="266" y="302"/>
                  <a:pt x="266" y="302"/>
                  <a:pt x="266" y="302"/>
                </a:cubicBezTo>
                <a:cubicBezTo>
                  <a:pt x="247" y="292"/>
                  <a:pt x="221" y="274"/>
                  <a:pt x="219" y="247"/>
                </a:cubicBezTo>
                <a:cubicBezTo>
                  <a:pt x="219" y="245"/>
                  <a:pt x="219" y="245"/>
                  <a:pt x="219" y="245"/>
                </a:cubicBezTo>
                <a:cubicBezTo>
                  <a:pt x="219" y="224"/>
                  <a:pt x="235" y="206"/>
                  <a:pt x="266" y="188"/>
                </a:cubicBezTo>
                <a:cubicBezTo>
                  <a:pt x="266" y="139"/>
                  <a:pt x="266" y="139"/>
                  <a:pt x="266" y="139"/>
                </a:cubicBezTo>
                <a:cubicBezTo>
                  <a:pt x="238" y="139"/>
                  <a:pt x="216" y="125"/>
                  <a:pt x="216" y="106"/>
                </a:cubicBezTo>
                <a:cubicBezTo>
                  <a:pt x="216" y="88"/>
                  <a:pt x="238" y="74"/>
                  <a:pt x="266" y="74"/>
                </a:cubicBezTo>
                <a:cubicBezTo>
                  <a:pt x="277" y="74"/>
                  <a:pt x="287" y="77"/>
                  <a:pt x="295" y="81"/>
                </a:cubicBezTo>
                <a:cubicBezTo>
                  <a:pt x="309" y="86"/>
                  <a:pt x="354" y="107"/>
                  <a:pt x="355" y="142"/>
                </a:cubicBezTo>
                <a:cubicBezTo>
                  <a:pt x="356" y="166"/>
                  <a:pt x="336" y="188"/>
                  <a:pt x="294" y="209"/>
                </a:cubicBezTo>
                <a:cubicBezTo>
                  <a:pt x="292" y="210"/>
                  <a:pt x="290" y="211"/>
                  <a:pt x="287" y="212"/>
                </a:cubicBezTo>
                <a:cubicBezTo>
                  <a:pt x="287" y="277"/>
                  <a:pt x="287" y="277"/>
                  <a:pt x="287" y="277"/>
                </a:cubicBezTo>
                <a:cubicBezTo>
                  <a:pt x="289" y="278"/>
                  <a:pt x="291" y="279"/>
                  <a:pt x="293" y="280"/>
                </a:cubicBezTo>
                <a:close/>
                <a:moveTo>
                  <a:pt x="287" y="376"/>
                </a:moveTo>
                <a:cubicBezTo>
                  <a:pt x="303" y="364"/>
                  <a:pt x="312" y="353"/>
                  <a:pt x="312" y="343"/>
                </a:cubicBezTo>
                <a:cubicBezTo>
                  <a:pt x="312" y="343"/>
                  <a:pt x="312" y="343"/>
                  <a:pt x="312" y="343"/>
                </a:cubicBezTo>
                <a:cubicBezTo>
                  <a:pt x="312" y="331"/>
                  <a:pt x="298" y="319"/>
                  <a:pt x="287" y="312"/>
                </a:cubicBezTo>
                <a:lnTo>
                  <a:pt x="287" y="376"/>
                </a:lnTo>
                <a:close/>
                <a:moveTo>
                  <a:pt x="251" y="246"/>
                </a:moveTo>
                <a:cubicBezTo>
                  <a:pt x="251" y="252"/>
                  <a:pt x="257" y="259"/>
                  <a:pt x="266" y="265"/>
                </a:cubicBezTo>
                <a:cubicBezTo>
                  <a:pt x="266" y="226"/>
                  <a:pt x="266" y="226"/>
                  <a:pt x="266" y="226"/>
                </a:cubicBezTo>
                <a:cubicBezTo>
                  <a:pt x="256" y="233"/>
                  <a:pt x="251" y="240"/>
                  <a:pt x="251" y="246"/>
                </a:cubicBezTo>
                <a:close/>
                <a:moveTo>
                  <a:pt x="250" y="91"/>
                </a:moveTo>
                <a:cubicBezTo>
                  <a:pt x="245" y="91"/>
                  <a:pt x="240" y="94"/>
                  <a:pt x="240" y="97"/>
                </a:cubicBezTo>
                <a:cubicBezTo>
                  <a:pt x="240" y="101"/>
                  <a:pt x="245" y="104"/>
                  <a:pt x="250" y="104"/>
                </a:cubicBezTo>
                <a:cubicBezTo>
                  <a:pt x="255" y="104"/>
                  <a:pt x="259" y="101"/>
                  <a:pt x="259" y="97"/>
                </a:cubicBezTo>
                <a:cubicBezTo>
                  <a:pt x="259" y="94"/>
                  <a:pt x="255" y="91"/>
                  <a:pt x="250" y="91"/>
                </a:cubicBezTo>
                <a:close/>
              </a:path>
            </a:pathLst>
          </a:custGeom>
          <a:solidFill>
            <a:srgbClr val="005EB8"/>
          </a:solidFill>
          <a:ln>
            <a:noFill/>
          </a:ln>
        </p:spPr>
        <p:txBody>
          <a:bodyPr/>
          <a:lstStyle/>
          <a:p>
            <a:pPr marL="0" marR="0" lvl="0" indent="0" defTabSz="914454" eaLnBrk="1" fontAlgn="auto" latinLnBrk="0" hangingPunct="1">
              <a:lnSpc>
                <a:spcPct val="100000"/>
              </a:lnSpc>
              <a:spcBef>
                <a:spcPts val="0"/>
              </a:spcBef>
              <a:spcAft>
                <a:spcPts val="0"/>
              </a:spcAft>
              <a:buClrTx/>
              <a:buSzTx/>
              <a:buFontTx/>
              <a:buNone/>
              <a:tabLst/>
              <a:defRPr/>
            </a:pPr>
            <a:endParaRPr kumimoji="0" lang="en-US" sz="801" b="0" i="0" u="none" strike="noStrike" kern="0" cap="none" spc="0" normalizeH="0" baseline="0" noProof="0">
              <a:ln>
                <a:noFill/>
              </a:ln>
              <a:solidFill>
                <a:srgbClr val="000000"/>
              </a:solidFill>
              <a:effectLst/>
              <a:uLnTx/>
              <a:uFillTx/>
              <a:latin typeface="Arial" charset="0"/>
              <a:cs typeface="Arial" charset="0"/>
            </a:endParaRPr>
          </a:p>
        </p:txBody>
      </p:sp>
      <p:sp>
        <p:nvSpPr>
          <p:cNvPr id="196" name="Freeform 37">
            <a:extLst>
              <a:ext uri="{FF2B5EF4-FFF2-40B4-BE49-F238E27FC236}">
                <a16:creationId xmlns:a16="http://schemas.microsoft.com/office/drawing/2014/main" id="{206CCA6E-C52B-44DA-B5E0-DE517A06DCD9}"/>
              </a:ext>
            </a:extLst>
          </p:cNvPr>
          <p:cNvSpPr>
            <a:spLocks noEditPoints="1"/>
          </p:cNvSpPr>
          <p:nvPr/>
        </p:nvSpPr>
        <p:spPr bwMode="auto">
          <a:xfrm>
            <a:off x="10761937" y="4267497"/>
            <a:ext cx="585111" cy="341618"/>
          </a:xfrm>
          <a:custGeom>
            <a:avLst/>
            <a:gdLst>
              <a:gd name="T0" fmla="*/ 47 w 198"/>
              <a:gd name="T1" fmla="*/ 58 h 127"/>
              <a:gd name="T2" fmla="*/ 21 w 198"/>
              <a:gd name="T3" fmla="*/ 58 h 127"/>
              <a:gd name="T4" fmla="*/ 21 w 198"/>
              <a:gd name="T5" fmla="*/ 34 h 127"/>
              <a:gd name="T6" fmla="*/ 47 w 198"/>
              <a:gd name="T7" fmla="*/ 34 h 127"/>
              <a:gd name="T8" fmla="*/ 47 w 198"/>
              <a:gd name="T9" fmla="*/ 58 h 127"/>
              <a:gd name="T10" fmla="*/ 91 w 198"/>
              <a:gd name="T11" fmla="*/ 58 h 127"/>
              <a:gd name="T12" fmla="*/ 65 w 198"/>
              <a:gd name="T13" fmla="*/ 58 h 127"/>
              <a:gd name="T14" fmla="*/ 65 w 198"/>
              <a:gd name="T15" fmla="*/ 34 h 127"/>
              <a:gd name="T16" fmla="*/ 91 w 198"/>
              <a:gd name="T17" fmla="*/ 34 h 127"/>
              <a:gd name="T18" fmla="*/ 91 w 198"/>
              <a:gd name="T19" fmla="*/ 58 h 127"/>
              <a:gd name="T20" fmla="*/ 47 w 198"/>
              <a:gd name="T21" fmla="*/ 101 h 127"/>
              <a:gd name="T22" fmla="*/ 21 w 198"/>
              <a:gd name="T23" fmla="*/ 101 h 127"/>
              <a:gd name="T24" fmla="*/ 21 w 198"/>
              <a:gd name="T25" fmla="*/ 77 h 127"/>
              <a:gd name="T26" fmla="*/ 47 w 198"/>
              <a:gd name="T27" fmla="*/ 77 h 127"/>
              <a:gd name="T28" fmla="*/ 47 w 198"/>
              <a:gd name="T29" fmla="*/ 101 h 127"/>
              <a:gd name="T30" fmla="*/ 91 w 198"/>
              <a:gd name="T31" fmla="*/ 101 h 127"/>
              <a:gd name="T32" fmla="*/ 65 w 198"/>
              <a:gd name="T33" fmla="*/ 101 h 127"/>
              <a:gd name="T34" fmla="*/ 65 w 198"/>
              <a:gd name="T35" fmla="*/ 77 h 127"/>
              <a:gd name="T36" fmla="*/ 91 w 198"/>
              <a:gd name="T37" fmla="*/ 77 h 127"/>
              <a:gd name="T38" fmla="*/ 91 w 198"/>
              <a:gd name="T39" fmla="*/ 101 h 127"/>
              <a:gd name="T40" fmla="*/ 134 w 198"/>
              <a:gd name="T41" fmla="*/ 58 h 127"/>
              <a:gd name="T42" fmla="*/ 108 w 198"/>
              <a:gd name="T43" fmla="*/ 58 h 127"/>
              <a:gd name="T44" fmla="*/ 108 w 198"/>
              <a:gd name="T45" fmla="*/ 34 h 127"/>
              <a:gd name="T46" fmla="*/ 134 w 198"/>
              <a:gd name="T47" fmla="*/ 34 h 127"/>
              <a:gd name="T48" fmla="*/ 134 w 198"/>
              <a:gd name="T49" fmla="*/ 58 h 127"/>
              <a:gd name="T50" fmla="*/ 178 w 198"/>
              <a:gd name="T51" fmla="*/ 58 h 127"/>
              <a:gd name="T52" fmla="*/ 152 w 198"/>
              <a:gd name="T53" fmla="*/ 58 h 127"/>
              <a:gd name="T54" fmla="*/ 152 w 198"/>
              <a:gd name="T55" fmla="*/ 34 h 127"/>
              <a:gd name="T56" fmla="*/ 178 w 198"/>
              <a:gd name="T57" fmla="*/ 34 h 127"/>
              <a:gd name="T58" fmla="*/ 178 w 198"/>
              <a:gd name="T59" fmla="*/ 58 h 127"/>
              <a:gd name="T60" fmla="*/ 115 w 198"/>
              <a:gd name="T61" fmla="*/ 127 h 127"/>
              <a:gd name="T62" fmla="*/ 171 w 198"/>
              <a:gd name="T63" fmla="*/ 127 h 127"/>
              <a:gd name="T64" fmla="*/ 171 w 198"/>
              <a:gd name="T65" fmla="*/ 84 h 127"/>
              <a:gd name="T66" fmla="*/ 115 w 198"/>
              <a:gd name="T67" fmla="*/ 84 h 127"/>
              <a:gd name="T68" fmla="*/ 115 w 198"/>
              <a:gd name="T69" fmla="*/ 127 h 127"/>
              <a:gd name="T70" fmla="*/ 184 w 198"/>
              <a:gd name="T71" fmla="*/ 0 h 127"/>
              <a:gd name="T72" fmla="*/ 14 w 198"/>
              <a:gd name="T73" fmla="*/ 0 h 127"/>
              <a:gd name="T74" fmla="*/ 0 w 198"/>
              <a:gd name="T75" fmla="*/ 14 h 127"/>
              <a:gd name="T76" fmla="*/ 0 w 198"/>
              <a:gd name="T77" fmla="*/ 113 h 127"/>
              <a:gd name="T78" fmla="*/ 14 w 198"/>
              <a:gd name="T79" fmla="*/ 127 h 127"/>
              <a:gd name="T80" fmla="*/ 108 w 198"/>
              <a:gd name="T81" fmla="*/ 127 h 127"/>
              <a:gd name="T82" fmla="*/ 108 w 198"/>
              <a:gd name="T83" fmla="*/ 77 h 127"/>
              <a:gd name="T84" fmla="*/ 178 w 198"/>
              <a:gd name="T85" fmla="*/ 77 h 127"/>
              <a:gd name="T86" fmla="*/ 178 w 198"/>
              <a:gd name="T87" fmla="*/ 127 h 127"/>
              <a:gd name="T88" fmla="*/ 184 w 198"/>
              <a:gd name="T89" fmla="*/ 127 h 127"/>
              <a:gd name="T90" fmla="*/ 198 w 198"/>
              <a:gd name="T91" fmla="*/ 113 h 127"/>
              <a:gd name="T92" fmla="*/ 198 w 198"/>
              <a:gd name="T93" fmla="*/ 14 h 127"/>
              <a:gd name="T94" fmla="*/ 184 w 198"/>
              <a:gd name="T9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 h="127">
                <a:moveTo>
                  <a:pt x="47" y="58"/>
                </a:moveTo>
                <a:cubicBezTo>
                  <a:pt x="21" y="58"/>
                  <a:pt x="21" y="58"/>
                  <a:pt x="21" y="58"/>
                </a:cubicBezTo>
                <a:cubicBezTo>
                  <a:pt x="21" y="34"/>
                  <a:pt x="21" y="34"/>
                  <a:pt x="21" y="34"/>
                </a:cubicBezTo>
                <a:cubicBezTo>
                  <a:pt x="47" y="34"/>
                  <a:pt x="47" y="34"/>
                  <a:pt x="47" y="34"/>
                </a:cubicBezTo>
                <a:lnTo>
                  <a:pt x="47" y="58"/>
                </a:lnTo>
                <a:close/>
                <a:moveTo>
                  <a:pt x="91" y="58"/>
                </a:moveTo>
                <a:cubicBezTo>
                  <a:pt x="65" y="58"/>
                  <a:pt x="65" y="58"/>
                  <a:pt x="65" y="58"/>
                </a:cubicBezTo>
                <a:cubicBezTo>
                  <a:pt x="65" y="34"/>
                  <a:pt x="65" y="34"/>
                  <a:pt x="65" y="34"/>
                </a:cubicBezTo>
                <a:cubicBezTo>
                  <a:pt x="91" y="34"/>
                  <a:pt x="91" y="34"/>
                  <a:pt x="91" y="34"/>
                </a:cubicBezTo>
                <a:lnTo>
                  <a:pt x="91" y="58"/>
                </a:lnTo>
                <a:close/>
                <a:moveTo>
                  <a:pt x="47" y="101"/>
                </a:moveTo>
                <a:cubicBezTo>
                  <a:pt x="21" y="101"/>
                  <a:pt x="21" y="101"/>
                  <a:pt x="21" y="101"/>
                </a:cubicBezTo>
                <a:cubicBezTo>
                  <a:pt x="21" y="77"/>
                  <a:pt x="21" y="77"/>
                  <a:pt x="21" y="77"/>
                </a:cubicBezTo>
                <a:cubicBezTo>
                  <a:pt x="47" y="77"/>
                  <a:pt x="47" y="77"/>
                  <a:pt x="47" y="77"/>
                </a:cubicBezTo>
                <a:lnTo>
                  <a:pt x="47" y="101"/>
                </a:lnTo>
                <a:close/>
                <a:moveTo>
                  <a:pt x="91" y="101"/>
                </a:moveTo>
                <a:cubicBezTo>
                  <a:pt x="65" y="101"/>
                  <a:pt x="65" y="101"/>
                  <a:pt x="65" y="101"/>
                </a:cubicBezTo>
                <a:cubicBezTo>
                  <a:pt x="65" y="77"/>
                  <a:pt x="65" y="77"/>
                  <a:pt x="65" y="77"/>
                </a:cubicBezTo>
                <a:cubicBezTo>
                  <a:pt x="91" y="77"/>
                  <a:pt x="91" y="77"/>
                  <a:pt x="91" y="77"/>
                </a:cubicBezTo>
                <a:lnTo>
                  <a:pt x="91" y="101"/>
                </a:lnTo>
                <a:close/>
                <a:moveTo>
                  <a:pt x="134" y="58"/>
                </a:moveTo>
                <a:cubicBezTo>
                  <a:pt x="108" y="58"/>
                  <a:pt x="108" y="58"/>
                  <a:pt x="108" y="58"/>
                </a:cubicBezTo>
                <a:cubicBezTo>
                  <a:pt x="108" y="34"/>
                  <a:pt x="108" y="34"/>
                  <a:pt x="108" y="34"/>
                </a:cubicBezTo>
                <a:cubicBezTo>
                  <a:pt x="134" y="34"/>
                  <a:pt x="134" y="34"/>
                  <a:pt x="134" y="34"/>
                </a:cubicBezTo>
                <a:lnTo>
                  <a:pt x="134" y="58"/>
                </a:lnTo>
                <a:close/>
                <a:moveTo>
                  <a:pt x="178" y="58"/>
                </a:moveTo>
                <a:cubicBezTo>
                  <a:pt x="152" y="58"/>
                  <a:pt x="152" y="58"/>
                  <a:pt x="152" y="58"/>
                </a:cubicBezTo>
                <a:cubicBezTo>
                  <a:pt x="152" y="34"/>
                  <a:pt x="152" y="34"/>
                  <a:pt x="152" y="34"/>
                </a:cubicBezTo>
                <a:cubicBezTo>
                  <a:pt x="178" y="34"/>
                  <a:pt x="178" y="34"/>
                  <a:pt x="178" y="34"/>
                </a:cubicBezTo>
                <a:lnTo>
                  <a:pt x="178" y="58"/>
                </a:lnTo>
                <a:close/>
                <a:moveTo>
                  <a:pt x="115" y="127"/>
                </a:moveTo>
                <a:cubicBezTo>
                  <a:pt x="127" y="127"/>
                  <a:pt x="171" y="127"/>
                  <a:pt x="171" y="127"/>
                </a:cubicBezTo>
                <a:cubicBezTo>
                  <a:pt x="171" y="84"/>
                  <a:pt x="171" y="84"/>
                  <a:pt x="171" y="84"/>
                </a:cubicBezTo>
                <a:cubicBezTo>
                  <a:pt x="159" y="84"/>
                  <a:pt x="115" y="84"/>
                  <a:pt x="115" y="84"/>
                </a:cubicBezTo>
                <a:lnTo>
                  <a:pt x="115" y="127"/>
                </a:lnTo>
                <a:close/>
                <a:moveTo>
                  <a:pt x="184" y="0"/>
                </a:moveTo>
                <a:cubicBezTo>
                  <a:pt x="14" y="0"/>
                  <a:pt x="14" y="0"/>
                  <a:pt x="14" y="0"/>
                </a:cubicBezTo>
                <a:cubicBezTo>
                  <a:pt x="7" y="0"/>
                  <a:pt x="0" y="6"/>
                  <a:pt x="0" y="14"/>
                </a:cubicBezTo>
                <a:cubicBezTo>
                  <a:pt x="0" y="113"/>
                  <a:pt x="0" y="113"/>
                  <a:pt x="0" y="113"/>
                </a:cubicBezTo>
                <a:cubicBezTo>
                  <a:pt x="0" y="121"/>
                  <a:pt x="7" y="127"/>
                  <a:pt x="14" y="127"/>
                </a:cubicBezTo>
                <a:cubicBezTo>
                  <a:pt x="108" y="127"/>
                  <a:pt x="108" y="127"/>
                  <a:pt x="108" y="127"/>
                </a:cubicBezTo>
                <a:cubicBezTo>
                  <a:pt x="108" y="77"/>
                  <a:pt x="108" y="77"/>
                  <a:pt x="108" y="77"/>
                </a:cubicBezTo>
                <a:cubicBezTo>
                  <a:pt x="178" y="77"/>
                  <a:pt x="178" y="77"/>
                  <a:pt x="178" y="77"/>
                </a:cubicBezTo>
                <a:cubicBezTo>
                  <a:pt x="178" y="127"/>
                  <a:pt x="178" y="127"/>
                  <a:pt x="178" y="127"/>
                </a:cubicBezTo>
                <a:cubicBezTo>
                  <a:pt x="184" y="127"/>
                  <a:pt x="184" y="127"/>
                  <a:pt x="184" y="127"/>
                </a:cubicBezTo>
                <a:cubicBezTo>
                  <a:pt x="192" y="127"/>
                  <a:pt x="198" y="121"/>
                  <a:pt x="198" y="113"/>
                </a:cubicBezTo>
                <a:cubicBezTo>
                  <a:pt x="198" y="14"/>
                  <a:pt x="198" y="14"/>
                  <a:pt x="198" y="14"/>
                </a:cubicBezTo>
                <a:cubicBezTo>
                  <a:pt x="198" y="6"/>
                  <a:pt x="192" y="0"/>
                  <a:pt x="184" y="0"/>
                </a:cubicBezTo>
                <a:close/>
              </a:path>
            </a:pathLst>
          </a:custGeom>
          <a:solidFill>
            <a:srgbClr val="41B6E6"/>
          </a:solidFill>
          <a:ln>
            <a:noFill/>
          </a:ln>
        </p:spPr>
        <p:txBody>
          <a:bodyPr/>
          <a:lstStyle/>
          <a:p>
            <a:pPr marL="0" marR="0" lvl="0" indent="0" defTabSz="914454" eaLnBrk="1" fontAlgn="auto" latinLnBrk="0" hangingPunct="1">
              <a:lnSpc>
                <a:spcPct val="100000"/>
              </a:lnSpc>
              <a:spcBef>
                <a:spcPts val="0"/>
              </a:spcBef>
              <a:spcAft>
                <a:spcPts val="0"/>
              </a:spcAft>
              <a:buClrTx/>
              <a:buSzTx/>
              <a:buFontTx/>
              <a:buNone/>
              <a:tabLst/>
              <a:defRPr/>
            </a:pPr>
            <a:endParaRPr kumimoji="0" lang="en-US" sz="801" b="0" i="0" u="none" strike="noStrike" kern="0" cap="none" spc="0" normalizeH="0" baseline="0" noProof="0">
              <a:ln>
                <a:noFill/>
              </a:ln>
              <a:solidFill>
                <a:srgbClr val="000000"/>
              </a:solidFill>
              <a:effectLst/>
              <a:uLnTx/>
              <a:uFillTx/>
              <a:latin typeface="Arial" charset="0"/>
              <a:cs typeface="Arial" charset="0"/>
            </a:endParaRPr>
          </a:p>
        </p:txBody>
      </p:sp>
      <p:sp>
        <p:nvSpPr>
          <p:cNvPr id="197" name="Rectangle 196">
            <a:extLst>
              <a:ext uri="{FF2B5EF4-FFF2-40B4-BE49-F238E27FC236}">
                <a16:creationId xmlns:a16="http://schemas.microsoft.com/office/drawing/2014/main" id="{9A8FC19F-9A55-4DE1-BC53-CF76B08AD8B4}"/>
              </a:ext>
            </a:extLst>
          </p:cNvPr>
          <p:cNvSpPr/>
          <p:nvPr/>
        </p:nvSpPr>
        <p:spPr>
          <a:xfrm>
            <a:off x="10335918" y="4089333"/>
            <a:ext cx="1472615" cy="1968580"/>
          </a:xfrm>
          <a:prstGeom prst="rect">
            <a:avLst/>
          </a:prstGeom>
          <a:noFill/>
          <a:ln w="28575" cap="flat" cmpd="sng" algn="ctr">
            <a:solidFill>
              <a:srgbClr val="000000"/>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98" name="TextBox 197">
            <a:extLst>
              <a:ext uri="{FF2B5EF4-FFF2-40B4-BE49-F238E27FC236}">
                <a16:creationId xmlns:a16="http://schemas.microsoft.com/office/drawing/2014/main" id="{6184EEBF-E6DE-4FBC-8EC0-20A84FA6B93A}"/>
              </a:ext>
            </a:extLst>
          </p:cNvPr>
          <p:cNvSpPr txBox="1"/>
          <p:nvPr/>
        </p:nvSpPr>
        <p:spPr>
          <a:xfrm>
            <a:off x="10438687" y="4672696"/>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844123" fontAlgn="base">
              <a:spcBef>
                <a:spcPts val="277"/>
              </a:spcBef>
              <a:spcAft>
                <a:spcPts val="277"/>
              </a:spcAft>
              <a:defRPr/>
            </a:pPr>
            <a:r>
              <a:rPr lang="en-GB" sz="1000" b="1" dirty="0">
                <a:solidFill>
                  <a:srgbClr val="525252"/>
                </a:solidFill>
                <a:latin typeface="Arial"/>
                <a:cs typeface="Arial"/>
              </a:rPr>
              <a:t>Local Vaccination Centres</a:t>
            </a:r>
            <a:endParaRPr lang="en-GB" sz="1000" b="1" dirty="0">
              <a:solidFill>
                <a:srgbClr val="525252"/>
              </a:solidFill>
              <a:latin typeface="Arial"/>
            </a:endParaRPr>
          </a:p>
        </p:txBody>
      </p:sp>
      <p:sp>
        <p:nvSpPr>
          <p:cNvPr id="199" name="TextBox 198">
            <a:extLst>
              <a:ext uri="{FF2B5EF4-FFF2-40B4-BE49-F238E27FC236}">
                <a16:creationId xmlns:a16="http://schemas.microsoft.com/office/drawing/2014/main" id="{C45CB08D-7C19-4B40-A10A-9BDB9467EA7B}"/>
              </a:ext>
            </a:extLst>
          </p:cNvPr>
          <p:cNvSpPr txBox="1"/>
          <p:nvPr/>
        </p:nvSpPr>
        <p:spPr>
          <a:xfrm>
            <a:off x="10468611" y="5661527"/>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Char char="​"/>
              <a:tabLst/>
              <a:defRPr/>
            </a:pPr>
            <a:r>
              <a:rPr kumimoji="0" lang="en-GB" sz="1000" b="1" i="0" u="none" strike="noStrike" kern="0" cap="none" spc="0" normalizeH="0" baseline="0" noProof="0">
                <a:ln>
                  <a:noFill/>
                </a:ln>
                <a:solidFill>
                  <a:srgbClr val="525252"/>
                </a:solidFill>
                <a:effectLst/>
                <a:uLnTx/>
                <a:uFillTx/>
                <a:latin typeface="Arial"/>
                <a:cs typeface="Arial"/>
              </a:rPr>
              <a:t>Community Pharmacies </a:t>
            </a:r>
            <a:endParaRPr kumimoji="0" lang="en-GB" sz="1000" b="1" i="0" u="none" strike="noStrike" kern="0" cap="none" spc="0" normalizeH="0" baseline="0" noProof="0">
              <a:ln>
                <a:noFill/>
              </a:ln>
              <a:solidFill>
                <a:srgbClr val="525252"/>
              </a:solidFill>
              <a:effectLst/>
              <a:uLnTx/>
              <a:uFillTx/>
              <a:latin typeface="Arial"/>
              <a:cs typeface="Arial" panose="020B0604020202020204" pitchFamily="34" charset="0"/>
            </a:endParaRPr>
          </a:p>
        </p:txBody>
      </p:sp>
      <p:grpSp>
        <p:nvGrpSpPr>
          <p:cNvPr id="200" name="Group 199">
            <a:extLst>
              <a:ext uri="{FF2B5EF4-FFF2-40B4-BE49-F238E27FC236}">
                <a16:creationId xmlns:a16="http://schemas.microsoft.com/office/drawing/2014/main" id="{15D993FE-716F-4E32-900E-B5E9FDD96DBE}"/>
              </a:ext>
            </a:extLst>
          </p:cNvPr>
          <p:cNvGrpSpPr/>
          <p:nvPr/>
        </p:nvGrpSpPr>
        <p:grpSpPr>
          <a:xfrm>
            <a:off x="10676584" y="1056195"/>
            <a:ext cx="462720" cy="611932"/>
            <a:chOff x="10034080" y="3165420"/>
            <a:chExt cx="552543" cy="744239"/>
          </a:xfrm>
          <a:solidFill>
            <a:srgbClr val="FFFFFF"/>
          </a:solidFill>
        </p:grpSpPr>
        <p:grpSp>
          <p:nvGrpSpPr>
            <p:cNvPr id="201" name="CustomIcon">
              <a:extLst>
                <a:ext uri="{FF2B5EF4-FFF2-40B4-BE49-F238E27FC236}">
                  <a16:creationId xmlns:a16="http://schemas.microsoft.com/office/drawing/2014/main" id="{302D6CF5-80BA-44CC-956D-5525335AA25A}"/>
                </a:ext>
              </a:extLst>
            </p:cNvPr>
            <p:cNvGrpSpPr/>
            <p:nvPr/>
          </p:nvGrpSpPr>
          <p:grpSpPr>
            <a:xfrm>
              <a:off x="10038418" y="3385607"/>
              <a:ext cx="530960" cy="524052"/>
              <a:chOff x="-531446" y="3229247"/>
              <a:chExt cx="530960" cy="524052"/>
            </a:xfrm>
            <a:grpFill/>
          </p:grpSpPr>
          <p:grpSp>
            <p:nvGrpSpPr>
              <p:cNvPr id="204" name="CustomIcon">
                <a:extLst>
                  <a:ext uri="{FF2B5EF4-FFF2-40B4-BE49-F238E27FC236}">
                    <a16:creationId xmlns:a16="http://schemas.microsoft.com/office/drawing/2014/main" id="{F126ECC1-7E43-4AB6-93BF-B4375431407C}"/>
                  </a:ext>
                </a:extLst>
              </p:cNvPr>
              <p:cNvGrpSpPr/>
              <p:nvPr/>
            </p:nvGrpSpPr>
            <p:grpSpPr>
              <a:xfrm>
                <a:off x="-496048" y="3353569"/>
                <a:ext cx="473114" cy="353973"/>
                <a:chOff x="-496048" y="3353569"/>
                <a:chExt cx="473114" cy="353973"/>
              </a:xfrm>
              <a:grpFill/>
            </p:grpSpPr>
            <p:sp>
              <p:nvSpPr>
                <p:cNvPr id="223" name="Freeform: Shape 222">
                  <a:extLst>
                    <a:ext uri="{FF2B5EF4-FFF2-40B4-BE49-F238E27FC236}">
                      <a16:creationId xmlns:a16="http://schemas.microsoft.com/office/drawing/2014/main" id="{BAF1C212-9F4C-40CD-B8AE-69AB517B407E}"/>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24" name="Freeform: Shape 223">
                  <a:extLst>
                    <a:ext uri="{FF2B5EF4-FFF2-40B4-BE49-F238E27FC236}">
                      <a16:creationId xmlns:a16="http://schemas.microsoft.com/office/drawing/2014/main" id="{6D70D6B1-5841-4447-9C0E-C42AC9BDCF9D}"/>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205" name="Freeform: Shape 204">
                <a:extLst>
                  <a:ext uri="{FF2B5EF4-FFF2-40B4-BE49-F238E27FC236}">
                    <a16:creationId xmlns:a16="http://schemas.microsoft.com/office/drawing/2014/main" id="{F70A6D39-4F49-4290-9F7E-DE01B30595DE}"/>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6" name="Freeform: Shape 205">
                <a:extLst>
                  <a:ext uri="{FF2B5EF4-FFF2-40B4-BE49-F238E27FC236}">
                    <a16:creationId xmlns:a16="http://schemas.microsoft.com/office/drawing/2014/main" id="{AF580666-A923-4FE9-A1F9-E57A7EF3D8EB}"/>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7" name="Freeform: Shape 206">
                <a:extLst>
                  <a:ext uri="{FF2B5EF4-FFF2-40B4-BE49-F238E27FC236}">
                    <a16:creationId xmlns:a16="http://schemas.microsoft.com/office/drawing/2014/main" id="{E28E044C-DAE9-47B1-857A-F86FFA167ECA}"/>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8" name="Freeform: Shape 207">
                <a:extLst>
                  <a:ext uri="{FF2B5EF4-FFF2-40B4-BE49-F238E27FC236}">
                    <a16:creationId xmlns:a16="http://schemas.microsoft.com/office/drawing/2014/main" id="{85FFF923-860C-47B2-BB61-82A6AF893B6E}"/>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9" name="Freeform: Shape 208">
                <a:extLst>
                  <a:ext uri="{FF2B5EF4-FFF2-40B4-BE49-F238E27FC236}">
                    <a16:creationId xmlns:a16="http://schemas.microsoft.com/office/drawing/2014/main" id="{1B1ED80E-D086-4AE3-8C95-B7D8818BC1F8}"/>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0" name="Freeform: Shape 209">
                <a:extLst>
                  <a:ext uri="{FF2B5EF4-FFF2-40B4-BE49-F238E27FC236}">
                    <a16:creationId xmlns:a16="http://schemas.microsoft.com/office/drawing/2014/main" id="{FA90F8E3-88D0-4E11-B265-EE0625EC56C2}"/>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1" name="Freeform: Shape 210">
                <a:extLst>
                  <a:ext uri="{FF2B5EF4-FFF2-40B4-BE49-F238E27FC236}">
                    <a16:creationId xmlns:a16="http://schemas.microsoft.com/office/drawing/2014/main" id="{FB7C215C-4233-4E39-AB00-42EAC12C60EF}"/>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2" name="Freeform: Shape 211">
                <a:extLst>
                  <a:ext uri="{FF2B5EF4-FFF2-40B4-BE49-F238E27FC236}">
                    <a16:creationId xmlns:a16="http://schemas.microsoft.com/office/drawing/2014/main" id="{42B63016-F468-4101-8E7D-5B01CF5FA84E}"/>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3" name="Freeform: Shape 212">
                <a:extLst>
                  <a:ext uri="{FF2B5EF4-FFF2-40B4-BE49-F238E27FC236}">
                    <a16:creationId xmlns:a16="http://schemas.microsoft.com/office/drawing/2014/main" id="{5C3238DA-A8E7-4D67-82A7-8C70284CC999}"/>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4" name="Freeform: Shape 213">
                <a:extLst>
                  <a:ext uri="{FF2B5EF4-FFF2-40B4-BE49-F238E27FC236}">
                    <a16:creationId xmlns:a16="http://schemas.microsoft.com/office/drawing/2014/main" id="{37DD87BA-2B75-4D08-A6B7-C0C8B213DD4C}"/>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5" name="Freeform: Shape 214">
                <a:extLst>
                  <a:ext uri="{FF2B5EF4-FFF2-40B4-BE49-F238E27FC236}">
                    <a16:creationId xmlns:a16="http://schemas.microsoft.com/office/drawing/2014/main" id="{BE8E92E8-A360-419C-9B55-D39CD0B487FC}"/>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6" name="Freeform: Shape 215">
                <a:extLst>
                  <a:ext uri="{FF2B5EF4-FFF2-40B4-BE49-F238E27FC236}">
                    <a16:creationId xmlns:a16="http://schemas.microsoft.com/office/drawing/2014/main" id="{C90F270A-D001-4DEB-B28B-7FC293BDDD94}"/>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7" name="Freeform: Shape 216">
                <a:extLst>
                  <a:ext uri="{FF2B5EF4-FFF2-40B4-BE49-F238E27FC236}">
                    <a16:creationId xmlns:a16="http://schemas.microsoft.com/office/drawing/2014/main" id="{1415EA9A-931B-4E61-9796-694079681662}"/>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8" name="Freeform: Shape 217">
                <a:extLst>
                  <a:ext uri="{FF2B5EF4-FFF2-40B4-BE49-F238E27FC236}">
                    <a16:creationId xmlns:a16="http://schemas.microsoft.com/office/drawing/2014/main" id="{A54CB345-2485-4BAB-8A5C-F13510D0571D}"/>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9" name="Freeform: Shape 218">
                <a:extLst>
                  <a:ext uri="{FF2B5EF4-FFF2-40B4-BE49-F238E27FC236}">
                    <a16:creationId xmlns:a16="http://schemas.microsoft.com/office/drawing/2014/main" id="{C09A2578-5BB6-4ECE-A1FA-16D3926FF22F}"/>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20" name="Freeform: Shape 219">
                <a:extLst>
                  <a:ext uri="{FF2B5EF4-FFF2-40B4-BE49-F238E27FC236}">
                    <a16:creationId xmlns:a16="http://schemas.microsoft.com/office/drawing/2014/main" id="{D9A8A5A2-B8E5-4EDF-A24E-9811C1A6E158}"/>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21" name="Freeform: Shape 220">
                <a:extLst>
                  <a:ext uri="{FF2B5EF4-FFF2-40B4-BE49-F238E27FC236}">
                    <a16:creationId xmlns:a16="http://schemas.microsoft.com/office/drawing/2014/main" id="{A63AD7B2-0972-49D5-B305-DE56DAFEBD64}"/>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22" name="Freeform: Shape 221">
                <a:extLst>
                  <a:ext uri="{FF2B5EF4-FFF2-40B4-BE49-F238E27FC236}">
                    <a16:creationId xmlns:a16="http://schemas.microsoft.com/office/drawing/2014/main" id="{53EEF0CE-C507-4F39-829C-2BBB9FE6BDA2}"/>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202" name="Rectangle 201">
              <a:extLst>
                <a:ext uri="{FF2B5EF4-FFF2-40B4-BE49-F238E27FC236}">
                  <a16:creationId xmlns:a16="http://schemas.microsoft.com/office/drawing/2014/main" id="{7251C07F-815B-4C99-8ADE-3F3303B7AFC4}"/>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prstClr val="white"/>
                </a:solidFill>
                <a:effectLst/>
                <a:uLnTx/>
                <a:uFillTx/>
                <a:latin typeface="Arial"/>
                <a:ea typeface="+mn-ea"/>
                <a:cs typeface="Arial"/>
              </a:endParaRPr>
            </a:p>
          </p:txBody>
        </p:sp>
        <p:pic>
          <p:nvPicPr>
            <p:cNvPr id="203" name="CustomIcon">
              <a:extLst>
                <a:ext uri="{FF2B5EF4-FFF2-40B4-BE49-F238E27FC236}">
                  <a16:creationId xmlns:a16="http://schemas.microsoft.com/office/drawing/2014/main" id="{D875C94E-CF47-4A29-8B2A-D9743C7D3B40}"/>
                </a:ext>
              </a:extLst>
            </p:cNvPr>
            <p:cNvPicPr>
              <a:picLocks noChangeAspect="1"/>
            </p:cNvPicPr>
            <p:nvPr>
              <p:custDataLst>
                <p:tags r:id="rId2"/>
              </p:custDataLst>
            </p:nvPr>
          </p:nvPicPr>
          <p:blipFill>
            <a:blip r:embed="rId10">
              <a:extLst>
                <a:ext uri="{96DAC541-7B7A-43D3-8B79-37D633B846F1}">
                  <asvg:svgBlip xmlns:asvg="http://schemas.microsoft.com/office/drawing/2016/SVG/main" r:embed="rId11"/>
                </a:ext>
              </a:extLst>
            </a:blip>
            <a:stretch>
              <a:fillRect/>
            </a:stretch>
          </p:blipFill>
          <p:spPr>
            <a:xfrm>
              <a:off x="10034080" y="3165420"/>
              <a:ext cx="552543" cy="552545"/>
            </a:xfrm>
            <a:prstGeom prst="rect">
              <a:avLst/>
            </a:prstGeom>
          </p:spPr>
        </p:pic>
      </p:grpSp>
      <p:pic>
        <p:nvPicPr>
          <p:cNvPr id="225" name="Picture 224">
            <a:extLst>
              <a:ext uri="{FF2B5EF4-FFF2-40B4-BE49-F238E27FC236}">
                <a16:creationId xmlns:a16="http://schemas.microsoft.com/office/drawing/2014/main" id="{270C4169-1103-4EE7-AAA6-6ADF92D5055D}"/>
              </a:ext>
            </a:extLst>
          </p:cNvPr>
          <p:cNvPicPr>
            <a:picLocks noChangeAspect="1"/>
          </p:cNvPicPr>
          <p:nvPr/>
        </p:nvPicPr>
        <p:blipFill rotWithShape="1">
          <a:blip r:embed="rId13">
            <a:duotone>
              <a:srgbClr val="005EB8">
                <a:shade val="45000"/>
                <a:satMod val="135000"/>
              </a:srgbClr>
              <a:prstClr val="white"/>
            </a:duotone>
          </a:blip>
          <a:srcRect l="8000" t="17815" r="6500" b="26250"/>
          <a:stretch/>
        </p:blipFill>
        <p:spPr>
          <a:xfrm>
            <a:off x="10533131" y="2045328"/>
            <a:ext cx="691151" cy="488327"/>
          </a:xfrm>
          <a:prstGeom prst="rect">
            <a:avLst/>
          </a:prstGeom>
        </p:spPr>
      </p:pic>
      <p:grpSp>
        <p:nvGrpSpPr>
          <p:cNvPr id="226" name="Group 225">
            <a:extLst>
              <a:ext uri="{FF2B5EF4-FFF2-40B4-BE49-F238E27FC236}">
                <a16:creationId xmlns:a16="http://schemas.microsoft.com/office/drawing/2014/main" id="{2E8190FD-0C80-42BD-942F-7A48B323CE35}"/>
              </a:ext>
            </a:extLst>
          </p:cNvPr>
          <p:cNvGrpSpPr/>
          <p:nvPr/>
        </p:nvGrpSpPr>
        <p:grpSpPr>
          <a:xfrm>
            <a:off x="10271274" y="1056196"/>
            <a:ext cx="1221318" cy="807179"/>
            <a:chOff x="8151136" y="508527"/>
            <a:chExt cx="1221318" cy="807180"/>
          </a:xfrm>
          <a:solidFill>
            <a:srgbClr val="FFFFFF"/>
          </a:solidFill>
        </p:grpSpPr>
        <p:grpSp>
          <p:nvGrpSpPr>
            <p:cNvPr id="227" name="Group 226">
              <a:extLst>
                <a:ext uri="{FF2B5EF4-FFF2-40B4-BE49-F238E27FC236}">
                  <a16:creationId xmlns:a16="http://schemas.microsoft.com/office/drawing/2014/main" id="{72465006-52D4-4ED1-9C17-2B24106430B1}"/>
                </a:ext>
              </a:extLst>
            </p:cNvPr>
            <p:cNvGrpSpPr/>
            <p:nvPr/>
          </p:nvGrpSpPr>
          <p:grpSpPr>
            <a:xfrm>
              <a:off x="8502609" y="508527"/>
              <a:ext cx="462720" cy="611932"/>
              <a:chOff x="10034080" y="3165420"/>
              <a:chExt cx="552543" cy="744239"/>
            </a:xfrm>
            <a:grpFill/>
          </p:grpSpPr>
          <p:grpSp>
            <p:nvGrpSpPr>
              <p:cNvPr id="229" name="CustomIcon">
                <a:extLst>
                  <a:ext uri="{FF2B5EF4-FFF2-40B4-BE49-F238E27FC236}">
                    <a16:creationId xmlns:a16="http://schemas.microsoft.com/office/drawing/2014/main" id="{96FCB8C8-910C-4A1D-8A9F-F494ABD37510}"/>
                  </a:ext>
                </a:extLst>
              </p:cNvPr>
              <p:cNvGrpSpPr/>
              <p:nvPr/>
            </p:nvGrpSpPr>
            <p:grpSpPr>
              <a:xfrm>
                <a:off x="10038418" y="3385607"/>
                <a:ext cx="530960" cy="524052"/>
                <a:chOff x="-531446" y="3229247"/>
                <a:chExt cx="530960" cy="524052"/>
              </a:xfrm>
              <a:grpFill/>
            </p:grpSpPr>
            <p:grpSp>
              <p:nvGrpSpPr>
                <p:cNvPr id="232" name="CustomIcon">
                  <a:extLst>
                    <a:ext uri="{FF2B5EF4-FFF2-40B4-BE49-F238E27FC236}">
                      <a16:creationId xmlns:a16="http://schemas.microsoft.com/office/drawing/2014/main" id="{2607E80C-A673-40A8-8420-E8DF5C4EE4EC}"/>
                    </a:ext>
                  </a:extLst>
                </p:cNvPr>
                <p:cNvGrpSpPr/>
                <p:nvPr/>
              </p:nvGrpSpPr>
              <p:grpSpPr>
                <a:xfrm>
                  <a:off x="-496048" y="3353569"/>
                  <a:ext cx="473114" cy="353973"/>
                  <a:chOff x="-496048" y="3353569"/>
                  <a:chExt cx="473114" cy="353973"/>
                </a:xfrm>
                <a:grpFill/>
              </p:grpSpPr>
              <p:sp>
                <p:nvSpPr>
                  <p:cNvPr id="251" name="Freeform: Shape 118">
                    <a:extLst>
                      <a:ext uri="{FF2B5EF4-FFF2-40B4-BE49-F238E27FC236}">
                        <a16:creationId xmlns:a16="http://schemas.microsoft.com/office/drawing/2014/main" id="{126189A9-C88E-4C2D-91B1-E13596591495}"/>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52" name="Freeform: Shape 119">
                    <a:extLst>
                      <a:ext uri="{FF2B5EF4-FFF2-40B4-BE49-F238E27FC236}">
                        <a16:creationId xmlns:a16="http://schemas.microsoft.com/office/drawing/2014/main" id="{CFE8E4C0-64D0-4D24-86D7-D5D6F146B6AB}"/>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233" name="Freeform: Shape 100">
                  <a:extLst>
                    <a:ext uri="{FF2B5EF4-FFF2-40B4-BE49-F238E27FC236}">
                      <a16:creationId xmlns:a16="http://schemas.microsoft.com/office/drawing/2014/main" id="{74330DBD-8CB5-4DF0-8D80-837B99FEF78C}"/>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4" name="Freeform: Shape 101">
                  <a:extLst>
                    <a:ext uri="{FF2B5EF4-FFF2-40B4-BE49-F238E27FC236}">
                      <a16:creationId xmlns:a16="http://schemas.microsoft.com/office/drawing/2014/main" id="{F230CA60-7A32-4E85-B590-8E83C0F96951}"/>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5" name="Freeform: Shape 102">
                  <a:extLst>
                    <a:ext uri="{FF2B5EF4-FFF2-40B4-BE49-F238E27FC236}">
                      <a16:creationId xmlns:a16="http://schemas.microsoft.com/office/drawing/2014/main" id="{AC02D5C4-EEF8-472F-8278-22697E2BF23B}"/>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6" name="Freeform: Shape 103">
                  <a:extLst>
                    <a:ext uri="{FF2B5EF4-FFF2-40B4-BE49-F238E27FC236}">
                      <a16:creationId xmlns:a16="http://schemas.microsoft.com/office/drawing/2014/main" id="{AFD4CE7E-4CA0-48B7-9ECE-5992F802B0B0}"/>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7" name="Freeform: Shape 104">
                  <a:extLst>
                    <a:ext uri="{FF2B5EF4-FFF2-40B4-BE49-F238E27FC236}">
                      <a16:creationId xmlns:a16="http://schemas.microsoft.com/office/drawing/2014/main" id="{78D858D1-CE7B-4CB4-A929-FCAC3C68512E}"/>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8" name="Freeform: Shape 105">
                  <a:extLst>
                    <a:ext uri="{FF2B5EF4-FFF2-40B4-BE49-F238E27FC236}">
                      <a16:creationId xmlns:a16="http://schemas.microsoft.com/office/drawing/2014/main" id="{DC920699-7264-40C9-95A0-28B4F9E1EBBC}"/>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9" name="Freeform: Shape 106">
                  <a:extLst>
                    <a:ext uri="{FF2B5EF4-FFF2-40B4-BE49-F238E27FC236}">
                      <a16:creationId xmlns:a16="http://schemas.microsoft.com/office/drawing/2014/main" id="{BFFBCA2A-9C4E-490D-A317-25058B380477}"/>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40" name="Freeform: Shape 107">
                  <a:extLst>
                    <a:ext uri="{FF2B5EF4-FFF2-40B4-BE49-F238E27FC236}">
                      <a16:creationId xmlns:a16="http://schemas.microsoft.com/office/drawing/2014/main" id="{03870D97-5FF2-40D0-B596-F8D0FF6466B8}"/>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41" name="Freeform: Shape 108">
                  <a:extLst>
                    <a:ext uri="{FF2B5EF4-FFF2-40B4-BE49-F238E27FC236}">
                      <a16:creationId xmlns:a16="http://schemas.microsoft.com/office/drawing/2014/main" id="{E12839B4-5F4E-4700-AC2A-C6CC8610115E}"/>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42" name="Freeform: Shape 109">
                  <a:extLst>
                    <a:ext uri="{FF2B5EF4-FFF2-40B4-BE49-F238E27FC236}">
                      <a16:creationId xmlns:a16="http://schemas.microsoft.com/office/drawing/2014/main" id="{2BFA9C2E-793C-46F7-8807-FF849997F97E}"/>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43" name="Freeform: Shape 110">
                  <a:extLst>
                    <a:ext uri="{FF2B5EF4-FFF2-40B4-BE49-F238E27FC236}">
                      <a16:creationId xmlns:a16="http://schemas.microsoft.com/office/drawing/2014/main" id="{DF68195D-866E-4C87-80D9-ABDC91BE2DB5}"/>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44" name="Freeform: Shape 111">
                  <a:extLst>
                    <a:ext uri="{FF2B5EF4-FFF2-40B4-BE49-F238E27FC236}">
                      <a16:creationId xmlns:a16="http://schemas.microsoft.com/office/drawing/2014/main" id="{8DC7D110-BBE6-47C0-B9AB-97785AA6176C}"/>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45" name="Freeform: Shape 112">
                  <a:extLst>
                    <a:ext uri="{FF2B5EF4-FFF2-40B4-BE49-F238E27FC236}">
                      <a16:creationId xmlns:a16="http://schemas.microsoft.com/office/drawing/2014/main" id="{6D7BCCED-E183-4614-BA26-6467DAFC97B2}"/>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46" name="Freeform: Shape 113">
                  <a:extLst>
                    <a:ext uri="{FF2B5EF4-FFF2-40B4-BE49-F238E27FC236}">
                      <a16:creationId xmlns:a16="http://schemas.microsoft.com/office/drawing/2014/main" id="{3A4800F7-1FB4-4407-98D3-1B119DCB85EA}"/>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47" name="Freeform: Shape 114">
                  <a:extLst>
                    <a:ext uri="{FF2B5EF4-FFF2-40B4-BE49-F238E27FC236}">
                      <a16:creationId xmlns:a16="http://schemas.microsoft.com/office/drawing/2014/main" id="{54DC1C7B-1702-4598-96D1-3F958F32BACA}"/>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48" name="Freeform: Shape 115">
                  <a:extLst>
                    <a:ext uri="{FF2B5EF4-FFF2-40B4-BE49-F238E27FC236}">
                      <a16:creationId xmlns:a16="http://schemas.microsoft.com/office/drawing/2014/main" id="{CBBCF933-EE84-442B-B3F1-AA3B04A9E65A}"/>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49" name="Freeform: Shape 116">
                  <a:extLst>
                    <a:ext uri="{FF2B5EF4-FFF2-40B4-BE49-F238E27FC236}">
                      <a16:creationId xmlns:a16="http://schemas.microsoft.com/office/drawing/2014/main" id="{37844398-CDA3-4EA1-BD0C-68FDB765A036}"/>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50" name="Freeform: Shape 117">
                  <a:extLst>
                    <a:ext uri="{FF2B5EF4-FFF2-40B4-BE49-F238E27FC236}">
                      <a16:creationId xmlns:a16="http://schemas.microsoft.com/office/drawing/2014/main" id="{B777FD61-F356-495B-93A3-480813360081}"/>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230" name="Rectangle 229">
                <a:extLst>
                  <a:ext uri="{FF2B5EF4-FFF2-40B4-BE49-F238E27FC236}">
                    <a16:creationId xmlns:a16="http://schemas.microsoft.com/office/drawing/2014/main" id="{D99CA301-FC2C-4EBD-AD62-C1AE668F315F}"/>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231" name="CustomIcon">
                <a:extLst>
                  <a:ext uri="{FF2B5EF4-FFF2-40B4-BE49-F238E27FC236}">
                    <a16:creationId xmlns:a16="http://schemas.microsoft.com/office/drawing/2014/main" id="{E5DEB59F-6AF3-404C-A512-EF09AF02D221}"/>
                  </a:ext>
                </a:extLst>
              </p:cNvPr>
              <p:cNvPicPr>
                <a:picLocks noChangeAspect="1"/>
              </p:cNvPicPr>
              <p:nvPr>
                <p:custDataLst>
                  <p:tags r:id="rId1"/>
                </p:custDataLst>
              </p:nvPr>
            </p:nvPicPr>
            <p:blipFill>
              <a:blip r:embed="rId10">
                <a:extLst>
                  <a:ext uri="{96DAC541-7B7A-43D3-8B79-37D633B846F1}">
                    <asvg:svgBlip xmlns:asvg="http://schemas.microsoft.com/office/drawing/2016/SVG/main" r:embed="rId11"/>
                  </a:ext>
                </a:extLst>
              </a:blip>
              <a:stretch>
                <a:fillRect/>
              </a:stretch>
            </p:blipFill>
            <p:spPr>
              <a:xfrm>
                <a:off x="10034080" y="3165420"/>
                <a:ext cx="552543" cy="552545"/>
              </a:xfrm>
              <a:prstGeom prst="rect">
                <a:avLst/>
              </a:prstGeom>
            </p:spPr>
          </p:pic>
        </p:grpSp>
        <p:sp>
          <p:nvSpPr>
            <p:cNvPr id="228" name="TextBox 227">
              <a:extLst>
                <a:ext uri="{FF2B5EF4-FFF2-40B4-BE49-F238E27FC236}">
                  <a16:creationId xmlns:a16="http://schemas.microsoft.com/office/drawing/2014/main" id="{ECD38083-CAC6-4FD5-9616-7E4C5A063089}"/>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rPr>
                <a:t>Hospital Hubs</a:t>
              </a: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dirty="0">
                <a:ln>
                  <a:noFill/>
                </a:ln>
                <a:solidFill>
                  <a:srgbClr val="525252"/>
                </a:solidFill>
                <a:effectLst/>
                <a:uLnTx/>
                <a:uFillTx/>
                <a:latin typeface="Arial"/>
                <a:cs typeface="Arial"/>
              </a:endParaRPr>
            </a:p>
          </p:txBody>
        </p:sp>
      </p:grpSp>
      <p:sp>
        <p:nvSpPr>
          <p:cNvPr id="253" name="TextBox 252">
            <a:extLst>
              <a:ext uri="{FF2B5EF4-FFF2-40B4-BE49-F238E27FC236}">
                <a16:creationId xmlns:a16="http://schemas.microsoft.com/office/drawing/2014/main" id="{116DED7F-DF73-4E58-95F0-99D1AF92B342}"/>
              </a:ext>
            </a:extLst>
          </p:cNvPr>
          <p:cNvSpPr txBox="1"/>
          <p:nvPr/>
        </p:nvSpPr>
        <p:spPr>
          <a:xfrm>
            <a:off x="10096442" y="2614780"/>
            <a:ext cx="1481331"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a:rPr>
              <a:t>Vaccination Centres</a:t>
            </a:r>
            <a:endPar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endParaRPr>
          </a:p>
        </p:txBody>
      </p:sp>
      <p:cxnSp>
        <p:nvCxnSpPr>
          <p:cNvPr id="256" name="Connector: Elbow 43">
            <a:extLst>
              <a:ext uri="{FF2B5EF4-FFF2-40B4-BE49-F238E27FC236}">
                <a16:creationId xmlns:a16="http://schemas.microsoft.com/office/drawing/2014/main" id="{37CBCDE2-046D-4D08-B29F-75495E02BDDD}"/>
              </a:ext>
            </a:extLst>
          </p:cNvPr>
          <p:cNvCxnSpPr>
            <a:cxnSpLocks/>
            <a:stCxn id="203" idx="3"/>
            <a:endCxn id="253" idx="3"/>
          </p:cNvCxnSpPr>
          <p:nvPr/>
        </p:nvCxnSpPr>
        <p:spPr bwMode="auto">
          <a:xfrm>
            <a:off x="11139304" y="1283353"/>
            <a:ext cx="438469" cy="1408371"/>
          </a:xfrm>
          <a:prstGeom prst="bentConnector3">
            <a:avLst>
              <a:gd name="adj1" fmla="val 152136"/>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cxnSp>
        <p:nvCxnSpPr>
          <p:cNvPr id="258" name="Connector: Elbow 43">
            <a:extLst>
              <a:ext uri="{FF2B5EF4-FFF2-40B4-BE49-F238E27FC236}">
                <a16:creationId xmlns:a16="http://schemas.microsoft.com/office/drawing/2014/main" id="{10E89F95-FFCC-46EA-8010-9AF2C957ADB3}"/>
              </a:ext>
            </a:extLst>
          </p:cNvPr>
          <p:cNvCxnSpPr>
            <a:cxnSpLocks/>
            <a:stCxn id="194" idx="0"/>
          </p:cNvCxnSpPr>
          <p:nvPr/>
        </p:nvCxnSpPr>
        <p:spPr bwMode="auto">
          <a:xfrm rot="5400000" flipH="1" flipV="1">
            <a:off x="9290869" y="1317408"/>
            <a:ext cx="1118013" cy="1302075"/>
          </a:xfrm>
          <a:prstGeom prst="bentConnector2">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cxnSp>
        <p:nvCxnSpPr>
          <p:cNvPr id="259" name="Connector: Elbow 43">
            <a:extLst>
              <a:ext uri="{FF2B5EF4-FFF2-40B4-BE49-F238E27FC236}">
                <a16:creationId xmlns:a16="http://schemas.microsoft.com/office/drawing/2014/main" id="{FD95E1ED-1777-48C2-A9A3-12A01C63830E}"/>
              </a:ext>
            </a:extLst>
          </p:cNvPr>
          <p:cNvCxnSpPr>
            <a:cxnSpLocks/>
            <a:stCxn id="194" idx="2"/>
          </p:cNvCxnSpPr>
          <p:nvPr/>
        </p:nvCxnSpPr>
        <p:spPr bwMode="auto">
          <a:xfrm rot="16200000" flipH="1">
            <a:off x="9542172" y="4349365"/>
            <a:ext cx="416146" cy="1102814"/>
          </a:xfrm>
          <a:prstGeom prst="bentConnector2">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sp>
        <p:nvSpPr>
          <p:cNvPr id="260" name="Pentagon 93">
            <a:extLst>
              <a:ext uri="{FF2B5EF4-FFF2-40B4-BE49-F238E27FC236}">
                <a16:creationId xmlns:a16="http://schemas.microsoft.com/office/drawing/2014/main" id="{B241FC39-91B5-4B07-B2C9-DACBF3FCD995}"/>
              </a:ext>
            </a:extLst>
          </p:cNvPr>
          <p:cNvSpPr/>
          <p:nvPr/>
        </p:nvSpPr>
        <p:spPr>
          <a:xfrm rot="5400000">
            <a:off x="196380" y="1427260"/>
            <a:ext cx="973580" cy="1055621"/>
          </a:xfrm>
          <a:prstGeom prst="homePlate">
            <a:avLst>
              <a:gd name="adj" fmla="val 26713"/>
            </a:avLst>
          </a:prstGeom>
          <a:solidFill>
            <a:srgbClr val="41B6E6">
              <a:lumMod val="40000"/>
              <a:lumOff val="60000"/>
            </a:srgbClr>
          </a:solidFill>
          <a:ln w="12700" cap="flat" cmpd="sng" algn="ctr">
            <a:solidFill>
              <a:srgbClr val="FFFFFF"/>
            </a:solidFill>
            <a:prstDash val="solid"/>
            <a:miter lim="800000"/>
          </a:ln>
          <a:effectLst/>
        </p:spPr>
        <p:txBody>
          <a:bodyPr vert="vert270" lIns="72000" tIns="29250" rIns="72000" bIns="292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Recruit</a:t>
            </a:r>
          </a:p>
        </p:txBody>
      </p:sp>
      <p:sp>
        <p:nvSpPr>
          <p:cNvPr id="261" name="Chevron 94">
            <a:extLst>
              <a:ext uri="{FF2B5EF4-FFF2-40B4-BE49-F238E27FC236}">
                <a16:creationId xmlns:a16="http://schemas.microsoft.com/office/drawing/2014/main" id="{80E17080-B634-4FA6-9310-9E35E81F2736}"/>
              </a:ext>
            </a:extLst>
          </p:cNvPr>
          <p:cNvSpPr/>
          <p:nvPr/>
        </p:nvSpPr>
        <p:spPr>
          <a:xfrm rot="5400000">
            <a:off x="196380" y="2232770"/>
            <a:ext cx="973580" cy="1055621"/>
          </a:xfrm>
          <a:prstGeom prst="chevron">
            <a:avLst>
              <a:gd name="adj" fmla="val 26964"/>
            </a:avLst>
          </a:prstGeom>
          <a:solidFill>
            <a:srgbClr val="41B6E6">
              <a:lumMod val="40000"/>
              <a:lumOff val="60000"/>
            </a:srgbClr>
          </a:solidFill>
          <a:ln w="12700" cap="flat" cmpd="sng" algn="ctr">
            <a:solidFill>
              <a:srgbClr val="FFFFFF"/>
            </a:solidFill>
            <a:prstDash val="solid"/>
            <a:miter lim="800000"/>
          </a:ln>
          <a:effectLst/>
        </p:spPr>
        <p:txBody>
          <a:bodyPr vert="vert270" lIns="72000" tIns="29250" rIns="72000" bIns="292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Train</a:t>
            </a:r>
          </a:p>
        </p:txBody>
      </p:sp>
      <p:sp>
        <p:nvSpPr>
          <p:cNvPr id="262" name="Chevron 95">
            <a:extLst>
              <a:ext uri="{FF2B5EF4-FFF2-40B4-BE49-F238E27FC236}">
                <a16:creationId xmlns:a16="http://schemas.microsoft.com/office/drawing/2014/main" id="{69BCBE44-C53B-4828-9E55-29F049C89AE3}"/>
              </a:ext>
            </a:extLst>
          </p:cNvPr>
          <p:cNvSpPr/>
          <p:nvPr/>
        </p:nvSpPr>
        <p:spPr>
          <a:xfrm rot="5400000">
            <a:off x="196380" y="3038279"/>
            <a:ext cx="973580" cy="1055621"/>
          </a:xfrm>
          <a:prstGeom prst="chevron">
            <a:avLst>
              <a:gd name="adj" fmla="val 26964"/>
            </a:avLst>
          </a:prstGeom>
          <a:solidFill>
            <a:srgbClr val="41B6E6">
              <a:lumMod val="40000"/>
              <a:lumOff val="60000"/>
            </a:srgbClr>
          </a:solidFill>
          <a:ln w="12700" cap="flat" cmpd="sng" algn="ctr">
            <a:solidFill>
              <a:srgbClr val="FFFFFF"/>
            </a:solidFill>
            <a:prstDash val="solid"/>
            <a:miter lim="800000"/>
          </a:ln>
          <a:effectLst/>
        </p:spPr>
        <p:txBody>
          <a:bodyPr vert="vert270" lIns="72000" tIns="29250" rIns="72000" bIns="292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Roster</a:t>
            </a:r>
          </a:p>
        </p:txBody>
      </p:sp>
      <p:sp>
        <p:nvSpPr>
          <p:cNvPr id="263" name="Chevron 96">
            <a:extLst>
              <a:ext uri="{FF2B5EF4-FFF2-40B4-BE49-F238E27FC236}">
                <a16:creationId xmlns:a16="http://schemas.microsoft.com/office/drawing/2014/main" id="{62E7A609-A263-4739-B78C-8D1B8B1FA8A9}"/>
              </a:ext>
            </a:extLst>
          </p:cNvPr>
          <p:cNvSpPr/>
          <p:nvPr/>
        </p:nvSpPr>
        <p:spPr>
          <a:xfrm rot="5400000">
            <a:off x="196380" y="3843788"/>
            <a:ext cx="973580" cy="1055621"/>
          </a:xfrm>
          <a:prstGeom prst="chevron">
            <a:avLst>
              <a:gd name="adj" fmla="val 26964"/>
            </a:avLst>
          </a:prstGeom>
          <a:solidFill>
            <a:srgbClr val="41B6E6">
              <a:lumMod val="40000"/>
              <a:lumOff val="60000"/>
            </a:srgbClr>
          </a:solidFill>
          <a:ln w="12700" cap="flat" cmpd="sng" algn="ctr">
            <a:solidFill>
              <a:srgbClr val="FFFFFF"/>
            </a:solidFill>
            <a:prstDash val="solid"/>
            <a:miter lim="800000"/>
          </a:ln>
          <a:effectLst/>
        </p:spPr>
        <p:txBody>
          <a:bodyPr vert="vert270" lIns="72000" tIns="29250" rIns="72000" bIns="292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Deploy</a:t>
            </a:r>
          </a:p>
        </p:txBody>
      </p:sp>
      <p:sp>
        <p:nvSpPr>
          <p:cNvPr id="264" name="Chevron 97">
            <a:extLst>
              <a:ext uri="{FF2B5EF4-FFF2-40B4-BE49-F238E27FC236}">
                <a16:creationId xmlns:a16="http://schemas.microsoft.com/office/drawing/2014/main" id="{74CC3E02-2BDA-4BA1-AA18-CCEB927E12EA}"/>
              </a:ext>
            </a:extLst>
          </p:cNvPr>
          <p:cNvSpPr/>
          <p:nvPr/>
        </p:nvSpPr>
        <p:spPr>
          <a:xfrm rot="5400000">
            <a:off x="196380" y="4649298"/>
            <a:ext cx="973580" cy="1055621"/>
          </a:xfrm>
          <a:prstGeom prst="chevron">
            <a:avLst>
              <a:gd name="adj" fmla="val 26964"/>
            </a:avLst>
          </a:prstGeom>
          <a:solidFill>
            <a:srgbClr val="41B6E6">
              <a:lumMod val="40000"/>
              <a:lumOff val="60000"/>
            </a:srgbClr>
          </a:solidFill>
          <a:ln w="12700" cap="flat" cmpd="sng" algn="ctr">
            <a:solidFill>
              <a:srgbClr val="FFFFFF"/>
            </a:solidFill>
            <a:prstDash val="solid"/>
            <a:miter lim="800000"/>
          </a:ln>
          <a:effectLst/>
        </p:spPr>
        <p:txBody>
          <a:bodyPr vert="vert270" lIns="72000" tIns="0" r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END </a:t>
            </a:r>
            <a:r>
              <a:rPr kumimoji="0" lang="en-GB" sz="80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CONTRACT</a:t>
            </a:r>
          </a:p>
        </p:txBody>
      </p:sp>
      <p:sp>
        <p:nvSpPr>
          <p:cNvPr id="265" name="Oval 264">
            <a:extLst>
              <a:ext uri="{FF2B5EF4-FFF2-40B4-BE49-F238E27FC236}">
                <a16:creationId xmlns:a16="http://schemas.microsoft.com/office/drawing/2014/main" id="{04D3024F-A88F-4FA6-A33D-65502AE65CE8}"/>
              </a:ext>
            </a:extLst>
          </p:cNvPr>
          <p:cNvSpPr/>
          <p:nvPr/>
        </p:nvSpPr>
        <p:spPr>
          <a:xfrm>
            <a:off x="562464" y="1289244"/>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1</a:t>
            </a:r>
          </a:p>
        </p:txBody>
      </p:sp>
      <p:sp>
        <p:nvSpPr>
          <p:cNvPr id="266" name="Oval 265">
            <a:extLst>
              <a:ext uri="{FF2B5EF4-FFF2-40B4-BE49-F238E27FC236}">
                <a16:creationId xmlns:a16="http://schemas.microsoft.com/office/drawing/2014/main" id="{B0DB0EBB-784C-4DF4-B793-447F55E0BBEF}"/>
              </a:ext>
            </a:extLst>
          </p:cNvPr>
          <p:cNvSpPr/>
          <p:nvPr/>
        </p:nvSpPr>
        <p:spPr>
          <a:xfrm>
            <a:off x="562464" y="2226319"/>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2</a:t>
            </a:r>
          </a:p>
        </p:txBody>
      </p:sp>
      <p:sp>
        <p:nvSpPr>
          <p:cNvPr id="267" name="Oval 266">
            <a:extLst>
              <a:ext uri="{FF2B5EF4-FFF2-40B4-BE49-F238E27FC236}">
                <a16:creationId xmlns:a16="http://schemas.microsoft.com/office/drawing/2014/main" id="{D097570A-6463-4136-AF3C-E7ABED843E6D}"/>
              </a:ext>
            </a:extLst>
          </p:cNvPr>
          <p:cNvSpPr/>
          <p:nvPr/>
        </p:nvSpPr>
        <p:spPr>
          <a:xfrm>
            <a:off x="562464" y="3052822"/>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3</a:t>
            </a:r>
          </a:p>
        </p:txBody>
      </p:sp>
      <p:sp>
        <p:nvSpPr>
          <p:cNvPr id="268" name="Oval 267">
            <a:extLst>
              <a:ext uri="{FF2B5EF4-FFF2-40B4-BE49-F238E27FC236}">
                <a16:creationId xmlns:a16="http://schemas.microsoft.com/office/drawing/2014/main" id="{8FF5307D-87A6-4D58-ADA7-5A8CB994A34F}"/>
              </a:ext>
            </a:extLst>
          </p:cNvPr>
          <p:cNvSpPr/>
          <p:nvPr/>
        </p:nvSpPr>
        <p:spPr>
          <a:xfrm>
            <a:off x="562464" y="3879324"/>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4</a:t>
            </a:r>
          </a:p>
        </p:txBody>
      </p:sp>
      <p:sp>
        <p:nvSpPr>
          <p:cNvPr id="269" name="Oval 268">
            <a:extLst>
              <a:ext uri="{FF2B5EF4-FFF2-40B4-BE49-F238E27FC236}">
                <a16:creationId xmlns:a16="http://schemas.microsoft.com/office/drawing/2014/main" id="{E8C41C36-76C5-4525-889C-B5C1D301227B}"/>
              </a:ext>
            </a:extLst>
          </p:cNvPr>
          <p:cNvSpPr/>
          <p:nvPr/>
        </p:nvSpPr>
        <p:spPr>
          <a:xfrm>
            <a:off x="562464" y="4705827"/>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5</a:t>
            </a:r>
          </a:p>
        </p:txBody>
      </p:sp>
      <p:sp>
        <p:nvSpPr>
          <p:cNvPr id="270" name="TextBox 269">
            <a:extLst>
              <a:ext uri="{FF2B5EF4-FFF2-40B4-BE49-F238E27FC236}">
                <a16:creationId xmlns:a16="http://schemas.microsoft.com/office/drawing/2014/main" id="{3D8F3FCF-7C8B-48F1-B59D-E24EFE51EEBF}"/>
              </a:ext>
            </a:extLst>
          </p:cNvPr>
          <p:cNvSpPr txBox="1"/>
          <p:nvPr/>
        </p:nvSpPr>
        <p:spPr>
          <a:xfrm>
            <a:off x="2879780" y="1773560"/>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Triage Process</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271" name="TextBox 270">
            <a:extLst>
              <a:ext uri="{FF2B5EF4-FFF2-40B4-BE49-F238E27FC236}">
                <a16:creationId xmlns:a16="http://schemas.microsoft.com/office/drawing/2014/main" id="{25103D80-4A63-47CC-92A0-72744EA8E084}"/>
              </a:ext>
            </a:extLst>
          </p:cNvPr>
          <p:cNvSpPr txBox="1"/>
          <p:nvPr/>
        </p:nvSpPr>
        <p:spPr>
          <a:xfrm>
            <a:off x="4634779" y="1372492"/>
            <a:ext cx="1200192" cy="30777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Registered workforce  </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324" name="TextBox 323">
            <a:extLst>
              <a:ext uri="{FF2B5EF4-FFF2-40B4-BE49-F238E27FC236}">
                <a16:creationId xmlns:a16="http://schemas.microsoft.com/office/drawing/2014/main" id="{0D2DEC83-CA71-4305-ADAA-EF3880CA2784}"/>
              </a:ext>
            </a:extLst>
          </p:cNvPr>
          <p:cNvSpPr txBox="1"/>
          <p:nvPr/>
        </p:nvSpPr>
        <p:spPr>
          <a:xfrm>
            <a:off x="4672106" y="2474520"/>
            <a:ext cx="1200192" cy="30777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Non-registered workforce </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341" name="Rectangle 340">
            <a:extLst>
              <a:ext uri="{FF2B5EF4-FFF2-40B4-BE49-F238E27FC236}">
                <a16:creationId xmlns:a16="http://schemas.microsoft.com/office/drawing/2014/main" id="{14DC8983-464C-48CB-AEBA-3A9B030A2505}"/>
              </a:ext>
            </a:extLst>
          </p:cNvPr>
          <p:cNvSpPr/>
          <p:nvPr/>
        </p:nvSpPr>
        <p:spPr>
          <a:xfrm>
            <a:off x="4551862" y="3560195"/>
            <a:ext cx="1472615" cy="2436057"/>
          </a:xfrm>
          <a:prstGeom prst="rect">
            <a:avLst/>
          </a:prstGeom>
          <a:noFill/>
          <a:ln w="28575" cap="flat" cmpd="sng" algn="ctr">
            <a:solidFill>
              <a:srgbClr val="000000"/>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42" name="TextBox 341">
            <a:extLst>
              <a:ext uri="{FF2B5EF4-FFF2-40B4-BE49-F238E27FC236}">
                <a16:creationId xmlns:a16="http://schemas.microsoft.com/office/drawing/2014/main" id="{F82A8BED-7B55-4425-BF79-1CC19BD89A2C}"/>
              </a:ext>
            </a:extLst>
          </p:cNvPr>
          <p:cNvSpPr txBox="1"/>
          <p:nvPr/>
        </p:nvSpPr>
        <p:spPr>
          <a:xfrm>
            <a:off x="4672600" y="3706056"/>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NHS Professionals</a:t>
            </a:r>
            <a:endParaRPr kumimoji="0" lang="en-GB" sz="1000" b="1" i="0" u="none" strike="noStrike" kern="0" cap="none" spc="0" normalizeH="0" baseline="30000" noProof="0">
              <a:ln>
                <a:noFill/>
              </a:ln>
              <a:solidFill>
                <a:srgbClr val="525252"/>
              </a:solidFill>
              <a:effectLst/>
              <a:uLnTx/>
              <a:uFillTx/>
              <a:latin typeface="Arial"/>
              <a:cs typeface="Arial"/>
            </a:endParaRPr>
          </a:p>
        </p:txBody>
      </p:sp>
      <p:pic>
        <p:nvPicPr>
          <p:cNvPr id="343" name="Picture 342">
            <a:extLst>
              <a:ext uri="{FF2B5EF4-FFF2-40B4-BE49-F238E27FC236}">
                <a16:creationId xmlns:a16="http://schemas.microsoft.com/office/drawing/2014/main" id="{645B7338-A868-4E6F-ADDF-9C073D5D6D8D}"/>
              </a:ext>
            </a:extLst>
          </p:cNvPr>
          <p:cNvPicPr>
            <a:picLocks noChangeAspect="1"/>
          </p:cNvPicPr>
          <p:nvPr/>
        </p:nvPicPr>
        <p:blipFill>
          <a:blip r:embed="rId7"/>
          <a:stretch>
            <a:fillRect/>
          </a:stretch>
        </p:blipFill>
        <p:spPr>
          <a:xfrm>
            <a:off x="4743247" y="3934117"/>
            <a:ext cx="1053054" cy="526527"/>
          </a:xfrm>
          <a:prstGeom prst="rect">
            <a:avLst/>
          </a:prstGeom>
        </p:spPr>
      </p:pic>
      <p:sp>
        <p:nvSpPr>
          <p:cNvPr id="344" name="TextBox 343">
            <a:extLst>
              <a:ext uri="{FF2B5EF4-FFF2-40B4-BE49-F238E27FC236}">
                <a16:creationId xmlns:a16="http://schemas.microsoft.com/office/drawing/2014/main" id="{EE33BF51-192C-4732-8B09-B1008F084857}"/>
              </a:ext>
            </a:extLst>
          </p:cNvPr>
          <p:cNvSpPr txBox="1"/>
          <p:nvPr/>
        </p:nvSpPr>
        <p:spPr>
          <a:xfrm>
            <a:off x="4663491" y="4585486"/>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i="1" u="none" strike="noStrike" kern="0" cap="none" spc="0" normalizeH="0" baseline="0" noProof="0">
                <a:ln>
                  <a:noFill/>
                </a:ln>
                <a:solidFill>
                  <a:srgbClr val="525252"/>
                </a:solidFill>
                <a:effectLst/>
                <a:uLnTx/>
                <a:uFillTx/>
                <a:latin typeface="Arial"/>
                <a:cs typeface="Arial"/>
              </a:rPr>
              <a:t>Employment Checks</a:t>
            </a:r>
            <a:endParaRPr kumimoji="0" lang="en-GB" sz="1000" i="1" u="none" strike="noStrike" kern="0" cap="none" spc="0" normalizeH="0" baseline="30000" noProof="0">
              <a:ln>
                <a:noFill/>
              </a:ln>
              <a:solidFill>
                <a:srgbClr val="525252"/>
              </a:solidFill>
              <a:effectLst/>
              <a:uLnTx/>
              <a:uFillTx/>
              <a:latin typeface="Arial"/>
              <a:cs typeface="Arial"/>
            </a:endParaRPr>
          </a:p>
        </p:txBody>
      </p:sp>
      <p:sp>
        <p:nvSpPr>
          <p:cNvPr id="345" name="TextBox 344">
            <a:extLst>
              <a:ext uri="{FF2B5EF4-FFF2-40B4-BE49-F238E27FC236}">
                <a16:creationId xmlns:a16="http://schemas.microsoft.com/office/drawing/2014/main" id="{64E8CB4A-D011-4210-9894-83E3F857A9E1}"/>
              </a:ext>
            </a:extLst>
          </p:cNvPr>
          <p:cNvSpPr txBox="1"/>
          <p:nvPr/>
        </p:nvSpPr>
        <p:spPr>
          <a:xfrm>
            <a:off x="4667210" y="4842120"/>
            <a:ext cx="1200192" cy="461665"/>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lgn="ctr" defTabSz="844123" fontAlgn="base">
              <a:spcBef>
                <a:spcPts val="277"/>
              </a:spcBef>
              <a:spcAft>
                <a:spcPts val="277"/>
              </a:spcAft>
              <a:buNone/>
              <a:defRPr/>
            </a:pPr>
            <a:r>
              <a:rPr lang="en-GB" sz="1000" i="1" kern="0">
                <a:solidFill>
                  <a:srgbClr val="525252"/>
                </a:solidFill>
                <a:latin typeface="Arial"/>
                <a:cs typeface="Arial"/>
              </a:rPr>
              <a:t>Statutory and Mandatory Training (including e-learning) </a:t>
            </a:r>
            <a:endParaRPr lang="en-GB" sz="1000" i="1" kern="0" baseline="30000">
              <a:solidFill>
                <a:srgbClr val="525252"/>
              </a:solidFill>
              <a:latin typeface="Arial"/>
              <a:cs typeface="Arial"/>
            </a:endParaRPr>
          </a:p>
        </p:txBody>
      </p:sp>
      <p:sp>
        <p:nvSpPr>
          <p:cNvPr id="346" name="TextBox 345">
            <a:extLst>
              <a:ext uri="{FF2B5EF4-FFF2-40B4-BE49-F238E27FC236}">
                <a16:creationId xmlns:a16="http://schemas.microsoft.com/office/drawing/2014/main" id="{09521F9C-901E-47B6-8A20-6A1659D6AD01}"/>
              </a:ext>
            </a:extLst>
          </p:cNvPr>
          <p:cNvSpPr txBox="1"/>
          <p:nvPr/>
        </p:nvSpPr>
        <p:spPr>
          <a:xfrm>
            <a:off x="4691556" y="5470977"/>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i="1" u="none" strike="noStrike" kern="0" cap="none" spc="0" normalizeH="0" baseline="0" noProof="0">
                <a:ln>
                  <a:noFill/>
                </a:ln>
                <a:solidFill>
                  <a:srgbClr val="525252"/>
                </a:solidFill>
                <a:effectLst/>
                <a:uLnTx/>
                <a:uFillTx/>
                <a:latin typeface="Arial"/>
                <a:cs typeface="Arial"/>
              </a:rPr>
              <a:t>Employment contract  (where applicable)</a:t>
            </a:r>
            <a:endParaRPr kumimoji="0" lang="en-GB" sz="1000" i="1" u="none" strike="noStrike" kern="0" cap="none" spc="0" normalizeH="0" baseline="30000" noProof="0">
              <a:ln>
                <a:noFill/>
              </a:ln>
              <a:solidFill>
                <a:srgbClr val="525252"/>
              </a:solidFill>
              <a:effectLst/>
              <a:uLnTx/>
              <a:uFillTx/>
              <a:latin typeface="Arial"/>
              <a:cs typeface="Arial"/>
            </a:endParaRPr>
          </a:p>
        </p:txBody>
      </p:sp>
      <p:pic>
        <p:nvPicPr>
          <p:cNvPr id="349" name="Graphic 348" descr="Stethoscope">
            <a:extLst>
              <a:ext uri="{FF2B5EF4-FFF2-40B4-BE49-F238E27FC236}">
                <a16:creationId xmlns:a16="http://schemas.microsoft.com/office/drawing/2014/main" id="{E869F6DE-AB59-46F2-ADF8-D974787B5EA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11376" y="807941"/>
            <a:ext cx="521652" cy="521652"/>
          </a:xfrm>
          <a:prstGeom prst="rect">
            <a:avLst/>
          </a:prstGeom>
        </p:spPr>
      </p:pic>
      <p:pic>
        <p:nvPicPr>
          <p:cNvPr id="351" name="Graphic 350" descr="Paperclip">
            <a:extLst>
              <a:ext uri="{FF2B5EF4-FFF2-40B4-BE49-F238E27FC236}">
                <a16:creationId xmlns:a16="http://schemas.microsoft.com/office/drawing/2014/main" id="{65402105-AEA7-48C6-A0C9-705CB54EE82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999263" y="1842606"/>
            <a:ext cx="521652" cy="611649"/>
          </a:xfrm>
          <a:prstGeom prst="rect">
            <a:avLst/>
          </a:prstGeom>
        </p:spPr>
      </p:pic>
      <p:pic>
        <p:nvPicPr>
          <p:cNvPr id="353" name="Graphic 352" descr="Call center">
            <a:extLst>
              <a:ext uri="{FF2B5EF4-FFF2-40B4-BE49-F238E27FC236}">
                <a16:creationId xmlns:a16="http://schemas.microsoft.com/office/drawing/2014/main" id="{780015B9-E426-4A26-BF0B-B446F8F20F0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17403" y="1157196"/>
            <a:ext cx="521652" cy="521652"/>
          </a:xfrm>
          <a:prstGeom prst="rect">
            <a:avLst/>
          </a:prstGeom>
        </p:spPr>
      </p:pic>
      <p:cxnSp>
        <p:nvCxnSpPr>
          <p:cNvPr id="354" name="Straight Arrow Connector 353">
            <a:extLst>
              <a:ext uri="{FF2B5EF4-FFF2-40B4-BE49-F238E27FC236}">
                <a16:creationId xmlns:a16="http://schemas.microsoft.com/office/drawing/2014/main" id="{04738768-5075-4EEE-9D4C-F26592C0DF0A}"/>
              </a:ext>
            </a:extLst>
          </p:cNvPr>
          <p:cNvCxnSpPr>
            <a:cxnSpLocks/>
          </p:cNvCxnSpPr>
          <p:nvPr/>
        </p:nvCxnSpPr>
        <p:spPr bwMode="auto">
          <a:xfrm flipV="1">
            <a:off x="2276822" y="1611918"/>
            <a:ext cx="806277" cy="4500"/>
          </a:xfrm>
          <a:prstGeom prst="straightConnector1">
            <a:avLst/>
          </a:prstGeom>
          <a:solidFill>
            <a:schemeClr val="bg1"/>
          </a:solidFill>
          <a:ln w="25400" cap="flat" cmpd="sng" algn="ctr">
            <a:solidFill>
              <a:srgbClr val="B3E2F5"/>
            </a:solidFill>
            <a:prstDash val="solid"/>
            <a:round/>
            <a:headEnd type="none" w="med" len="med"/>
            <a:tailEnd type="triangle"/>
          </a:ln>
          <a:effectLst/>
        </p:spPr>
      </p:cxnSp>
      <p:cxnSp>
        <p:nvCxnSpPr>
          <p:cNvPr id="357" name="Connector: Elbow 43">
            <a:extLst>
              <a:ext uri="{FF2B5EF4-FFF2-40B4-BE49-F238E27FC236}">
                <a16:creationId xmlns:a16="http://schemas.microsoft.com/office/drawing/2014/main" id="{B1EC86B2-26F4-4ED7-A113-CF6AE1EFBF58}"/>
              </a:ext>
            </a:extLst>
          </p:cNvPr>
          <p:cNvCxnSpPr>
            <a:cxnSpLocks/>
            <a:endCxn id="351" idx="1"/>
          </p:cNvCxnSpPr>
          <p:nvPr/>
        </p:nvCxnSpPr>
        <p:spPr bwMode="auto">
          <a:xfrm>
            <a:off x="3796229" y="1521692"/>
            <a:ext cx="1203034" cy="626739"/>
          </a:xfrm>
          <a:prstGeom prst="bentConnector3">
            <a:avLst>
              <a:gd name="adj1" fmla="val 50000"/>
            </a:avLst>
          </a:prstGeom>
          <a:solidFill>
            <a:schemeClr val="bg1"/>
          </a:solidFill>
          <a:ln w="25400" cap="flat" cmpd="sng" algn="ctr">
            <a:solidFill>
              <a:srgbClr val="B3E2F5"/>
            </a:solidFill>
            <a:prstDash val="solid"/>
            <a:round/>
            <a:headEnd type="none" w="med" len="med"/>
            <a:tailEnd type="triangle"/>
          </a:ln>
          <a:effectLst/>
        </p:spPr>
      </p:cxnSp>
      <p:cxnSp>
        <p:nvCxnSpPr>
          <p:cNvPr id="359" name="Connector: Elbow 43">
            <a:extLst>
              <a:ext uri="{FF2B5EF4-FFF2-40B4-BE49-F238E27FC236}">
                <a16:creationId xmlns:a16="http://schemas.microsoft.com/office/drawing/2014/main" id="{13F477C9-3B74-4A6E-8139-D878BEA07B91}"/>
              </a:ext>
            </a:extLst>
          </p:cNvPr>
          <p:cNvCxnSpPr>
            <a:cxnSpLocks/>
            <a:endCxn id="349" idx="1"/>
          </p:cNvCxnSpPr>
          <p:nvPr/>
        </p:nvCxnSpPr>
        <p:spPr bwMode="auto">
          <a:xfrm flipV="1">
            <a:off x="3796229" y="1068767"/>
            <a:ext cx="1215147" cy="452604"/>
          </a:xfrm>
          <a:prstGeom prst="bentConnector3">
            <a:avLst>
              <a:gd name="adj1" fmla="val 50000"/>
            </a:avLst>
          </a:prstGeom>
          <a:solidFill>
            <a:schemeClr val="bg1"/>
          </a:solidFill>
          <a:ln w="25400" cap="flat" cmpd="sng" algn="ctr">
            <a:solidFill>
              <a:srgbClr val="B3E2F5"/>
            </a:solidFill>
            <a:prstDash val="solid"/>
            <a:round/>
            <a:headEnd type="none" w="med" len="med"/>
            <a:tailEnd type="triangle"/>
          </a:ln>
          <a:effectLst/>
        </p:spPr>
      </p:cxnSp>
      <p:cxnSp>
        <p:nvCxnSpPr>
          <p:cNvPr id="361" name="Straight Arrow Connector 360">
            <a:extLst>
              <a:ext uri="{FF2B5EF4-FFF2-40B4-BE49-F238E27FC236}">
                <a16:creationId xmlns:a16="http://schemas.microsoft.com/office/drawing/2014/main" id="{E54EB1F1-6B1F-4E19-99D5-B03AAFE045E1}"/>
              </a:ext>
            </a:extLst>
          </p:cNvPr>
          <p:cNvCxnSpPr>
            <a:cxnSpLocks/>
            <a:stCxn id="324" idx="2"/>
            <a:endCxn id="341" idx="0"/>
          </p:cNvCxnSpPr>
          <p:nvPr/>
        </p:nvCxnSpPr>
        <p:spPr bwMode="auto">
          <a:xfrm>
            <a:off x="5272202" y="2782297"/>
            <a:ext cx="15968" cy="777898"/>
          </a:xfrm>
          <a:prstGeom prst="straightConnector1">
            <a:avLst/>
          </a:prstGeom>
          <a:solidFill>
            <a:schemeClr val="bg1"/>
          </a:solidFill>
          <a:ln w="25400" cap="flat" cmpd="sng" algn="ctr">
            <a:solidFill>
              <a:srgbClr val="B3E2F5"/>
            </a:solidFill>
            <a:prstDash val="solid"/>
            <a:round/>
            <a:headEnd type="none" w="med" len="med"/>
            <a:tailEnd type="triangle"/>
          </a:ln>
          <a:effectLst/>
        </p:spPr>
      </p:cxnSp>
      <p:cxnSp>
        <p:nvCxnSpPr>
          <p:cNvPr id="366" name="Straight Arrow Connector 365">
            <a:extLst>
              <a:ext uri="{FF2B5EF4-FFF2-40B4-BE49-F238E27FC236}">
                <a16:creationId xmlns:a16="http://schemas.microsoft.com/office/drawing/2014/main" id="{B00D7ED3-2DC6-4CBB-82F4-609107BA294D}"/>
              </a:ext>
            </a:extLst>
          </p:cNvPr>
          <p:cNvCxnSpPr>
            <a:cxnSpLocks/>
          </p:cNvCxnSpPr>
          <p:nvPr/>
        </p:nvCxnSpPr>
        <p:spPr bwMode="auto">
          <a:xfrm flipV="1">
            <a:off x="5699444" y="1229620"/>
            <a:ext cx="4756887" cy="4500"/>
          </a:xfrm>
          <a:prstGeom prst="straightConnector1">
            <a:avLst/>
          </a:prstGeom>
          <a:solidFill>
            <a:schemeClr val="bg1"/>
          </a:solidFill>
          <a:ln w="25400" cap="flat" cmpd="sng" algn="ctr">
            <a:solidFill>
              <a:srgbClr val="B3E2F5"/>
            </a:solidFill>
            <a:prstDash val="solid"/>
            <a:round/>
            <a:headEnd type="none" w="med" len="med"/>
            <a:tailEnd type="triangle"/>
          </a:ln>
          <a:effectLst/>
        </p:spPr>
      </p:cxnSp>
      <p:cxnSp>
        <p:nvCxnSpPr>
          <p:cNvPr id="370" name="Connector: Elbow 43">
            <a:extLst>
              <a:ext uri="{FF2B5EF4-FFF2-40B4-BE49-F238E27FC236}">
                <a16:creationId xmlns:a16="http://schemas.microsoft.com/office/drawing/2014/main" id="{CF93B927-C136-46D9-AF47-EF1FFA0DF684}"/>
              </a:ext>
            </a:extLst>
          </p:cNvPr>
          <p:cNvCxnSpPr>
            <a:cxnSpLocks/>
          </p:cNvCxnSpPr>
          <p:nvPr/>
        </p:nvCxnSpPr>
        <p:spPr bwMode="auto">
          <a:xfrm flipV="1">
            <a:off x="2323941" y="4363132"/>
            <a:ext cx="2125153" cy="533343"/>
          </a:xfrm>
          <a:prstGeom prst="bentConnector3">
            <a:avLst>
              <a:gd name="adj1" fmla="val 50000"/>
            </a:avLst>
          </a:prstGeom>
          <a:solidFill>
            <a:schemeClr val="bg1"/>
          </a:solidFill>
          <a:ln w="25400" cap="flat" cmpd="sng" algn="ctr">
            <a:solidFill>
              <a:srgbClr val="B3E2F5"/>
            </a:solidFill>
            <a:prstDash val="solid"/>
            <a:round/>
            <a:headEnd type="none" w="med" len="med"/>
            <a:tailEnd type="triangle"/>
          </a:ln>
          <a:effectLst/>
        </p:spPr>
      </p:cxnSp>
      <p:cxnSp>
        <p:nvCxnSpPr>
          <p:cNvPr id="372" name="Connector: Elbow 43">
            <a:extLst>
              <a:ext uri="{FF2B5EF4-FFF2-40B4-BE49-F238E27FC236}">
                <a16:creationId xmlns:a16="http://schemas.microsoft.com/office/drawing/2014/main" id="{7A1DDB9D-2C8F-4D50-AF22-492E02CEC131}"/>
              </a:ext>
            </a:extLst>
          </p:cNvPr>
          <p:cNvCxnSpPr>
            <a:cxnSpLocks/>
          </p:cNvCxnSpPr>
          <p:nvPr/>
        </p:nvCxnSpPr>
        <p:spPr bwMode="auto">
          <a:xfrm>
            <a:off x="2315454" y="3361910"/>
            <a:ext cx="2121327" cy="1001222"/>
          </a:xfrm>
          <a:prstGeom prst="bentConnector3">
            <a:avLst>
              <a:gd name="adj1" fmla="val 50000"/>
            </a:avLst>
          </a:prstGeom>
          <a:solidFill>
            <a:schemeClr val="bg1"/>
          </a:solidFill>
          <a:ln w="25400" cap="flat" cmpd="sng" algn="ctr">
            <a:solidFill>
              <a:srgbClr val="B3E2F5"/>
            </a:solidFill>
            <a:prstDash val="solid"/>
            <a:round/>
            <a:headEnd type="none" w="med" len="med"/>
            <a:tailEnd type="triangle"/>
          </a:ln>
          <a:effectLst/>
        </p:spPr>
      </p:cxnSp>
      <p:cxnSp>
        <p:nvCxnSpPr>
          <p:cNvPr id="374" name="Connector: Elbow 43">
            <a:extLst>
              <a:ext uri="{FF2B5EF4-FFF2-40B4-BE49-F238E27FC236}">
                <a16:creationId xmlns:a16="http://schemas.microsoft.com/office/drawing/2014/main" id="{1709926E-12A0-4AFD-B031-94FB8B9AEC72}"/>
              </a:ext>
            </a:extLst>
          </p:cNvPr>
          <p:cNvCxnSpPr>
            <a:cxnSpLocks/>
          </p:cNvCxnSpPr>
          <p:nvPr/>
        </p:nvCxnSpPr>
        <p:spPr bwMode="auto">
          <a:xfrm flipV="1">
            <a:off x="6060045" y="2670894"/>
            <a:ext cx="2328863" cy="1000703"/>
          </a:xfrm>
          <a:prstGeom prst="bentConnector3">
            <a:avLst>
              <a:gd name="adj1" fmla="val 50000"/>
            </a:avLst>
          </a:prstGeom>
          <a:solidFill>
            <a:schemeClr val="bg1"/>
          </a:solidFill>
          <a:ln w="25400" cap="flat" cmpd="sng" algn="ctr">
            <a:solidFill>
              <a:srgbClr val="B3E2F5"/>
            </a:solidFill>
            <a:prstDash val="sysDash"/>
            <a:round/>
            <a:headEnd type="none" w="med" len="med"/>
            <a:tailEnd type="triangle"/>
          </a:ln>
          <a:effectLst/>
        </p:spPr>
      </p:cxnSp>
      <p:cxnSp>
        <p:nvCxnSpPr>
          <p:cNvPr id="383" name="Connector: Elbow 43">
            <a:extLst>
              <a:ext uri="{FF2B5EF4-FFF2-40B4-BE49-F238E27FC236}">
                <a16:creationId xmlns:a16="http://schemas.microsoft.com/office/drawing/2014/main" id="{A655D2EF-6B6C-4214-9E72-A40736B9658C}"/>
              </a:ext>
            </a:extLst>
          </p:cNvPr>
          <p:cNvCxnSpPr>
            <a:cxnSpLocks/>
          </p:cNvCxnSpPr>
          <p:nvPr/>
        </p:nvCxnSpPr>
        <p:spPr bwMode="auto">
          <a:xfrm rot="10800000" flipV="1">
            <a:off x="6060050" y="2987525"/>
            <a:ext cx="2375057" cy="1132166"/>
          </a:xfrm>
          <a:prstGeom prst="bentConnector3">
            <a:avLst>
              <a:gd name="adj1" fmla="val 37625"/>
            </a:avLst>
          </a:prstGeom>
          <a:solidFill>
            <a:schemeClr val="bg1"/>
          </a:solidFill>
          <a:ln w="25400" cap="flat" cmpd="sng" algn="ctr">
            <a:solidFill>
              <a:srgbClr val="EECBD5"/>
            </a:solidFill>
            <a:prstDash val="solid"/>
            <a:round/>
            <a:headEnd type="none" w="med" len="med"/>
            <a:tailEnd type="triangle"/>
          </a:ln>
          <a:effectLst/>
        </p:spPr>
      </p:cxnSp>
      <p:cxnSp>
        <p:nvCxnSpPr>
          <p:cNvPr id="390" name="Straight Arrow Connector 389">
            <a:extLst>
              <a:ext uri="{FF2B5EF4-FFF2-40B4-BE49-F238E27FC236}">
                <a16:creationId xmlns:a16="http://schemas.microsoft.com/office/drawing/2014/main" id="{31108350-6F31-4F92-9BBA-9FEB88E59C37}"/>
              </a:ext>
            </a:extLst>
          </p:cNvPr>
          <p:cNvCxnSpPr>
            <a:cxnSpLocks/>
          </p:cNvCxnSpPr>
          <p:nvPr/>
        </p:nvCxnSpPr>
        <p:spPr bwMode="auto">
          <a:xfrm>
            <a:off x="6101124" y="4345449"/>
            <a:ext cx="2292908" cy="0"/>
          </a:xfrm>
          <a:prstGeom prst="straightConnector1">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sp>
        <p:nvSpPr>
          <p:cNvPr id="392" name="Rectangle 391">
            <a:extLst>
              <a:ext uri="{FF2B5EF4-FFF2-40B4-BE49-F238E27FC236}">
                <a16:creationId xmlns:a16="http://schemas.microsoft.com/office/drawing/2014/main" id="{4BAC389A-C4BB-4419-8A3F-0C38284DDA48}"/>
              </a:ext>
            </a:extLst>
          </p:cNvPr>
          <p:cNvSpPr/>
          <p:nvPr/>
        </p:nvSpPr>
        <p:spPr>
          <a:xfrm>
            <a:off x="6259393" y="5579303"/>
            <a:ext cx="3841609" cy="1212599"/>
          </a:xfrm>
          <a:prstGeom prst="rect">
            <a:avLst/>
          </a:prstGeom>
          <a:no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93" name="Straight Arrow Connector 392">
            <a:extLst>
              <a:ext uri="{FF2B5EF4-FFF2-40B4-BE49-F238E27FC236}">
                <a16:creationId xmlns:a16="http://schemas.microsoft.com/office/drawing/2014/main" id="{65E9BAB6-E1E8-4C04-BD82-4E4D97A2DED4}"/>
              </a:ext>
            </a:extLst>
          </p:cNvPr>
          <p:cNvCxnSpPr/>
          <p:nvPr/>
        </p:nvCxnSpPr>
        <p:spPr bwMode="auto">
          <a:xfrm>
            <a:off x="6325511" y="5753714"/>
            <a:ext cx="624422" cy="3549"/>
          </a:xfrm>
          <a:prstGeom prst="straightConnector1">
            <a:avLst/>
          </a:prstGeom>
          <a:solidFill>
            <a:srgbClr val="FFFFFF"/>
          </a:solidFill>
          <a:ln w="25400" cap="flat" cmpd="sng" algn="ctr">
            <a:solidFill>
              <a:srgbClr val="FFC000"/>
            </a:solidFill>
            <a:prstDash val="solid"/>
            <a:round/>
            <a:headEnd type="none" w="med" len="med"/>
            <a:tailEnd type="triangle" w="med" len="med"/>
          </a:ln>
          <a:effectLst/>
        </p:spPr>
      </p:cxnSp>
      <p:sp>
        <p:nvSpPr>
          <p:cNvPr id="394" name="TextBox 393">
            <a:extLst>
              <a:ext uri="{FF2B5EF4-FFF2-40B4-BE49-F238E27FC236}">
                <a16:creationId xmlns:a16="http://schemas.microsoft.com/office/drawing/2014/main" id="{4C168960-61CE-4E4A-BCAA-D6614FB6D09E}"/>
              </a:ext>
            </a:extLst>
          </p:cNvPr>
          <p:cNvSpPr txBox="1"/>
          <p:nvPr/>
        </p:nvSpPr>
        <p:spPr>
          <a:xfrm>
            <a:off x="7005263" y="5653686"/>
            <a:ext cx="292365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Draw down from national contracts </a:t>
            </a:r>
          </a:p>
        </p:txBody>
      </p:sp>
      <p:cxnSp>
        <p:nvCxnSpPr>
          <p:cNvPr id="395" name="Straight Arrow Connector 394">
            <a:extLst>
              <a:ext uri="{FF2B5EF4-FFF2-40B4-BE49-F238E27FC236}">
                <a16:creationId xmlns:a16="http://schemas.microsoft.com/office/drawing/2014/main" id="{0A051686-655E-496E-B3E8-DEEC72A63133}"/>
              </a:ext>
            </a:extLst>
          </p:cNvPr>
          <p:cNvCxnSpPr/>
          <p:nvPr/>
        </p:nvCxnSpPr>
        <p:spPr bwMode="auto">
          <a:xfrm>
            <a:off x="6325511" y="6000752"/>
            <a:ext cx="624422" cy="3549"/>
          </a:xfrm>
          <a:prstGeom prst="straightConnector1">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sp>
        <p:nvSpPr>
          <p:cNvPr id="396" name="TextBox 395">
            <a:extLst>
              <a:ext uri="{FF2B5EF4-FFF2-40B4-BE49-F238E27FC236}">
                <a16:creationId xmlns:a16="http://schemas.microsoft.com/office/drawing/2014/main" id="{7BCED2FA-4B2E-46A5-9E93-ED526194D5DC}"/>
              </a:ext>
            </a:extLst>
          </p:cNvPr>
          <p:cNvSpPr txBox="1"/>
          <p:nvPr/>
        </p:nvSpPr>
        <p:spPr>
          <a:xfrm>
            <a:off x="7005263" y="5887532"/>
            <a:ext cx="159301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Staff </a:t>
            </a:r>
            <a:r>
              <a:rPr lang="en-GB" kern="0">
                <a:solidFill>
                  <a:srgbClr val="525252"/>
                </a:solidFill>
                <a:latin typeface="Arial" panose="020B0604020202020204" pitchFamily="34" charset="0"/>
                <a:cs typeface="Arial" panose="020B0604020202020204" pitchFamily="34" charset="0"/>
              </a:rPr>
              <a:t>deployment </a:t>
            </a: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flows </a:t>
            </a:r>
          </a:p>
        </p:txBody>
      </p:sp>
      <p:sp>
        <p:nvSpPr>
          <p:cNvPr id="397" name="Rectangle 396">
            <a:extLst>
              <a:ext uri="{FF2B5EF4-FFF2-40B4-BE49-F238E27FC236}">
                <a16:creationId xmlns:a16="http://schemas.microsoft.com/office/drawing/2014/main" id="{DEF3C851-B7F2-45D4-AE1A-C871D2B12D8A}"/>
              </a:ext>
            </a:extLst>
          </p:cNvPr>
          <p:cNvSpPr/>
          <p:nvPr/>
        </p:nvSpPr>
        <p:spPr>
          <a:xfrm>
            <a:off x="6259393" y="5312794"/>
            <a:ext cx="769281" cy="266511"/>
          </a:xfrm>
          <a:prstGeom prst="rect">
            <a:avLst/>
          </a:prstGeom>
          <a:solidFill>
            <a:srgbClr val="003087"/>
          </a:solid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98" name="TextBox 397">
            <a:extLst>
              <a:ext uri="{FF2B5EF4-FFF2-40B4-BE49-F238E27FC236}">
                <a16:creationId xmlns:a16="http://schemas.microsoft.com/office/drawing/2014/main" id="{62117883-DBCF-40CD-9BDC-AB7F85687549}"/>
              </a:ext>
            </a:extLst>
          </p:cNvPr>
          <p:cNvSpPr txBox="1"/>
          <p:nvPr/>
        </p:nvSpPr>
        <p:spPr>
          <a:xfrm>
            <a:off x="6292194" y="5322938"/>
            <a:ext cx="736480" cy="246221"/>
          </a:xfrm>
          <a:prstGeom prst="rect">
            <a:avLst/>
          </a:prstGeom>
          <a:noFill/>
        </p:spPr>
        <p:txBody>
          <a:bodyPr wrap="square" rtlCol="0">
            <a:spAutoFit/>
          </a:bodyPr>
          <a:lstStyle>
            <a:defPPr>
              <a:defRPr lang="en-US"/>
            </a:defPPr>
            <a:lvl1pPr>
              <a:defRPr sz="700">
                <a:solidFill>
                  <a:schemeClr val="tx1">
                    <a:lumMod val="50000"/>
                    <a:lumOff val="50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Legend</a:t>
            </a:r>
          </a:p>
        </p:txBody>
      </p:sp>
      <p:cxnSp>
        <p:nvCxnSpPr>
          <p:cNvPr id="399" name="Straight Arrow Connector 398">
            <a:extLst>
              <a:ext uri="{FF2B5EF4-FFF2-40B4-BE49-F238E27FC236}">
                <a16:creationId xmlns:a16="http://schemas.microsoft.com/office/drawing/2014/main" id="{0EB232F1-EA36-47F7-B297-309A09E82A01}"/>
              </a:ext>
            </a:extLst>
          </p:cNvPr>
          <p:cNvCxnSpPr/>
          <p:nvPr/>
        </p:nvCxnSpPr>
        <p:spPr bwMode="auto">
          <a:xfrm>
            <a:off x="6325511" y="6211727"/>
            <a:ext cx="624422" cy="3549"/>
          </a:xfrm>
          <a:prstGeom prst="straightConnector1">
            <a:avLst/>
          </a:prstGeom>
          <a:solidFill>
            <a:srgbClr val="FFFFFF"/>
          </a:solidFill>
          <a:ln w="25400" cap="flat" cmpd="sng" algn="ctr">
            <a:solidFill>
              <a:srgbClr val="B3E2F5"/>
            </a:solidFill>
            <a:prstDash val="solid"/>
            <a:round/>
            <a:headEnd type="none" w="med" len="med"/>
            <a:tailEnd type="triangle"/>
          </a:ln>
          <a:effectLst/>
        </p:spPr>
      </p:cxnSp>
      <p:sp>
        <p:nvSpPr>
          <p:cNvPr id="400" name="TextBox 399">
            <a:extLst>
              <a:ext uri="{FF2B5EF4-FFF2-40B4-BE49-F238E27FC236}">
                <a16:creationId xmlns:a16="http://schemas.microsoft.com/office/drawing/2014/main" id="{DA460576-A701-4011-93A2-F2921863797C}"/>
              </a:ext>
            </a:extLst>
          </p:cNvPr>
          <p:cNvSpPr txBox="1"/>
          <p:nvPr/>
        </p:nvSpPr>
        <p:spPr>
          <a:xfrm>
            <a:off x="6949417" y="6107877"/>
            <a:ext cx="159301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Individual not yet able to fulfil a shift </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cxnSp>
        <p:nvCxnSpPr>
          <p:cNvPr id="402" name="Straight Arrow Connector 401">
            <a:extLst>
              <a:ext uri="{FF2B5EF4-FFF2-40B4-BE49-F238E27FC236}">
                <a16:creationId xmlns:a16="http://schemas.microsoft.com/office/drawing/2014/main" id="{0DADE79F-547F-4F29-84BE-79B410B09BFF}"/>
              </a:ext>
            </a:extLst>
          </p:cNvPr>
          <p:cNvCxnSpPr>
            <a:cxnSpLocks/>
          </p:cNvCxnSpPr>
          <p:nvPr/>
        </p:nvCxnSpPr>
        <p:spPr bwMode="auto">
          <a:xfrm flipH="1">
            <a:off x="6096000" y="4224546"/>
            <a:ext cx="2241874" cy="0"/>
          </a:xfrm>
          <a:prstGeom prst="straightConnector1">
            <a:avLst/>
          </a:prstGeom>
          <a:solidFill>
            <a:schemeClr val="bg1"/>
          </a:solidFill>
          <a:ln w="25400" cap="flat" cmpd="sng" algn="ctr">
            <a:solidFill>
              <a:srgbClr val="FFC000"/>
            </a:solidFill>
            <a:prstDash val="solid"/>
            <a:round/>
            <a:headEnd type="none" w="med" len="med"/>
            <a:tailEnd type="triangle"/>
          </a:ln>
          <a:effectLst/>
        </p:spPr>
      </p:cxnSp>
      <p:sp>
        <p:nvSpPr>
          <p:cNvPr id="405" name="TextBox 404">
            <a:extLst>
              <a:ext uri="{FF2B5EF4-FFF2-40B4-BE49-F238E27FC236}">
                <a16:creationId xmlns:a16="http://schemas.microsoft.com/office/drawing/2014/main" id="{4C6A291F-A8EF-425C-9878-57996E9F310D}"/>
              </a:ext>
            </a:extLst>
          </p:cNvPr>
          <p:cNvSpPr txBox="1"/>
          <p:nvPr/>
        </p:nvSpPr>
        <p:spPr>
          <a:xfrm>
            <a:off x="6949417" y="6346594"/>
            <a:ext cx="1593014" cy="307777"/>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Request for vaccine specific training</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sp>
        <p:nvSpPr>
          <p:cNvPr id="406" name="TextBox 405">
            <a:extLst>
              <a:ext uri="{FF2B5EF4-FFF2-40B4-BE49-F238E27FC236}">
                <a16:creationId xmlns:a16="http://schemas.microsoft.com/office/drawing/2014/main" id="{B7ADCC80-AB35-4619-9E30-90D9A5ADC076}"/>
              </a:ext>
            </a:extLst>
          </p:cNvPr>
          <p:cNvSpPr txBox="1"/>
          <p:nvPr/>
        </p:nvSpPr>
        <p:spPr>
          <a:xfrm>
            <a:off x="6949417" y="6574321"/>
            <a:ext cx="2519472"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Completion of vaccine specific face to face training</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cxnSp>
        <p:nvCxnSpPr>
          <p:cNvPr id="407" name="Straight Arrow Connector 406">
            <a:extLst>
              <a:ext uri="{FF2B5EF4-FFF2-40B4-BE49-F238E27FC236}">
                <a16:creationId xmlns:a16="http://schemas.microsoft.com/office/drawing/2014/main" id="{24747D96-D153-4031-AE6D-C5DB142086BF}"/>
              </a:ext>
            </a:extLst>
          </p:cNvPr>
          <p:cNvCxnSpPr/>
          <p:nvPr/>
        </p:nvCxnSpPr>
        <p:spPr bwMode="auto">
          <a:xfrm>
            <a:off x="6323118" y="6482131"/>
            <a:ext cx="624422" cy="3549"/>
          </a:xfrm>
          <a:prstGeom prst="straightConnector1">
            <a:avLst/>
          </a:prstGeom>
          <a:solidFill>
            <a:srgbClr val="FFFFFF"/>
          </a:solidFill>
          <a:ln w="25400" cap="flat" cmpd="sng" algn="ctr">
            <a:solidFill>
              <a:srgbClr val="B3E2F5"/>
            </a:solidFill>
            <a:prstDash val="sysDash"/>
            <a:round/>
            <a:headEnd type="none" w="med" len="med"/>
            <a:tailEnd type="triangle"/>
          </a:ln>
          <a:effectLst/>
        </p:spPr>
      </p:cxnSp>
      <p:cxnSp>
        <p:nvCxnSpPr>
          <p:cNvPr id="408" name="Straight Arrow Connector 407">
            <a:extLst>
              <a:ext uri="{FF2B5EF4-FFF2-40B4-BE49-F238E27FC236}">
                <a16:creationId xmlns:a16="http://schemas.microsoft.com/office/drawing/2014/main" id="{64692959-0975-42EF-BE82-964C91F9AFA1}"/>
              </a:ext>
            </a:extLst>
          </p:cNvPr>
          <p:cNvCxnSpPr/>
          <p:nvPr/>
        </p:nvCxnSpPr>
        <p:spPr bwMode="auto">
          <a:xfrm>
            <a:off x="6292194" y="6696636"/>
            <a:ext cx="624422" cy="3549"/>
          </a:xfrm>
          <a:prstGeom prst="straightConnector1">
            <a:avLst/>
          </a:prstGeom>
          <a:solidFill>
            <a:srgbClr val="FFFFFF"/>
          </a:solidFill>
          <a:ln w="25400" cap="flat" cmpd="sng" algn="ctr">
            <a:solidFill>
              <a:srgbClr val="EECBD5"/>
            </a:solidFill>
            <a:prstDash val="solid"/>
            <a:round/>
            <a:headEnd type="none" w="med" len="med"/>
            <a:tailEnd type="triangle"/>
          </a:ln>
          <a:effectLst/>
        </p:spPr>
      </p:cxnSp>
      <p:sp>
        <p:nvSpPr>
          <p:cNvPr id="409" name="Oval 408">
            <a:extLst>
              <a:ext uri="{FF2B5EF4-FFF2-40B4-BE49-F238E27FC236}">
                <a16:creationId xmlns:a16="http://schemas.microsoft.com/office/drawing/2014/main" id="{E284F3DE-F3EE-4619-8829-DAA77A1CFB0C}"/>
              </a:ext>
            </a:extLst>
          </p:cNvPr>
          <p:cNvSpPr/>
          <p:nvPr/>
        </p:nvSpPr>
        <p:spPr>
          <a:xfrm>
            <a:off x="4351955" y="4544628"/>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1</a:t>
            </a:r>
          </a:p>
        </p:txBody>
      </p:sp>
      <p:sp>
        <p:nvSpPr>
          <p:cNvPr id="410" name="Oval 409">
            <a:extLst>
              <a:ext uri="{FF2B5EF4-FFF2-40B4-BE49-F238E27FC236}">
                <a16:creationId xmlns:a16="http://schemas.microsoft.com/office/drawing/2014/main" id="{C63315FC-855B-4C5A-A1BD-7FB5CF5E8231}"/>
              </a:ext>
            </a:extLst>
          </p:cNvPr>
          <p:cNvSpPr/>
          <p:nvPr/>
        </p:nvSpPr>
        <p:spPr>
          <a:xfrm>
            <a:off x="8537871" y="2377090"/>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2</a:t>
            </a:r>
          </a:p>
        </p:txBody>
      </p:sp>
      <p:sp>
        <p:nvSpPr>
          <p:cNvPr id="411" name="Oval 410">
            <a:extLst>
              <a:ext uri="{FF2B5EF4-FFF2-40B4-BE49-F238E27FC236}">
                <a16:creationId xmlns:a16="http://schemas.microsoft.com/office/drawing/2014/main" id="{F7F28230-7C2C-4E71-82E5-F8958F5AD5E6}"/>
              </a:ext>
            </a:extLst>
          </p:cNvPr>
          <p:cNvSpPr/>
          <p:nvPr/>
        </p:nvSpPr>
        <p:spPr>
          <a:xfrm>
            <a:off x="8809316" y="2377800"/>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3</a:t>
            </a:r>
          </a:p>
        </p:txBody>
      </p:sp>
      <p:sp>
        <p:nvSpPr>
          <p:cNvPr id="412" name="Oval 411">
            <a:extLst>
              <a:ext uri="{FF2B5EF4-FFF2-40B4-BE49-F238E27FC236}">
                <a16:creationId xmlns:a16="http://schemas.microsoft.com/office/drawing/2014/main" id="{FD0EE44E-7F01-4EA8-83D4-D5E80CBB3515}"/>
              </a:ext>
            </a:extLst>
          </p:cNvPr>
          <p:cNvSpPr/>
          <p:nvPr/>
        </p:nvSpPr>
        <p:spPr>
          <a:xfrm>
            <a:off x="4350367" y="5036684"/>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4</a:t>
            </a:r>
          </a:p>
        </p:txBody>
      </p:sp>
      <p:sp>
        <p:nvSpPr>
          <p:cNvPr id="413" name="Oval 412">
            <a:extLst>
              <a:ext uri="{FF2B5EF4-FFF2-40B4-BE49-F238E27FC236}">
                <a16:creationId xmlns:a16="http://schemas.microsoft.com/office/drawing/2014/main" id="{C81751FB-F810-4964-A48D-10290F2E8C9C}"/>
              </a:ext>
            </a:extLst>
          </p:cNvPr>
          <p:cNvSpPr/>
          <p:nvPr/>
        </p:nvSpPr>
        <p:spPr>
          <a:xfrm>
            <a:off x="4350009" y="5303990"/>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5</a:t>
            </a:r>
          </a:p>
        </p:txBody>
      </p:sp>
      <p:sp>
        <p:nvSpPr>
          <p:cNvPr id="415" name="Oval 414">
            <a:extLst>
              <a:ext uri="{FF2B5EF4-FFF2-40B4-BE49-F238E27FC236}">
                <a16:creationId xmlns:a16="http://schemas.microsoft.com/office/drawing/2014/main" id="{320A2EB4-C946-47EA-B8B9-0FDDB71B4F40}"/>
              </a:ext>
            </a:extLst>
          </p:cNvPr>
          <p:cNvSpPr/>
          <p:nvPr/>
        </p:nvSpPr>
        <p:spPr>
          <a:xfrm>
            <a:off x="4349980" y="4804796"/>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2</a:t>
            </a:r>
          </a:p>
        </p:txBody>
      </p:sp>
      <p:sp>
        <p:nvSpPr>
          <p:cNvPr id="416" name="Oval 415">
            <a:extLst>
              <a:ext uri="{FF2B5EF4-FFF2-40B4-BE49-F238E27FC236}">
                <a16:creationId xmlns:a16="http://schemas.microsoft.com/office/drawing/2014/main" id="{5914CC4B-5086-468D-BCFD-090989616C65}"/>
              </a:ext>
            </a:extLst>
          </p:cNvPr>
          <p:cNvSpPr/>
          <p:nvPr/>
        </p:nvSpPr>
        <p:spPr>
          <a:xfrm>
            <a:off x="10738619" y="749252"/>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2</a:t>
            </a:r>
          </a:p>
        </p:txBody>
      </p:sp>
      <p:sp>
        <p:nvSpPr>
          <p:cNvPr id="417" name="Oval 416">
            <a:extLst>
              <a:ext uri="{FF2B5EF4-FFF2-40B4-BE49-F238E27FC236}">
                <a16:creationId xmlns:a16="http://schemas.microsoft.com/office/drawing/2014/main" id="{5EDA314A-9042-43A8-B390-4CE9A5B06FFC}"/>
              </a:ext>
            </a:extLst>
          </p:cNvPr>
          <p:cNvSpPr/>
          <p:nvPr/>
        </p:nvSpPr>
        <p:spPr>
          <a:xfrm>
            <a:off x="11011012" y="750742"/>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3</a:t>
            </a:r>
          </a:p>
        </p:txBody>
      </p:sp>
      <p:sp>
        <p:nvSpPr>
          <p:cNvPr id="418" name="Oval 417">
            <a:extLst>
              <a:ext uri="{FF2B5EF4-FFF2-40B4-BE49-F238E27FC236}">
                <a16:creationId xmlns:a16="http://schemas.microsoft.com/office/drawing/2014/main" id="{98C285B3-A240-4AB1-A1BE-562D8DD96E6C}"/>
              </a:ext>
            </a:extLst>
          </p:cNvPr>
          <p:cNvSpPr/>
          <p:nvPr/>
        </p:nvSpPr>
        <p:spPr>
          <a:xfrm>
            <a:off x="11283405" y="749252"/>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4</a:t>
            </a:r>
          </a:p>
        </p:txBody>
      </p:sp>
      <p:sp>
        <p:nvSpPr>
          <p:cNvPr id="419" name="Oval 418">
            <a:extLst>
              <a:ext uri="{FF2B5EF4-FFF2-40B4-BE49-F238E27FC236}">
                <a16:creationId xmlns:a16="http://schemas.microsoft.com/office/drawing/2014/main" id="{0FDF12EC-12B0-4C97-B30C-03A0128C8021}"/>
              </a:ext>
            </a:extLst>
          </p:cNvPr>
          <p:cNvSpPr/>
          <p:nvPr/>
        </p:nvSpPr>
        <p:spPr>
          <a:xfrm>
            <a:off x="11555799" y="748519"/>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5</a:t>
            </a:r>
          </a:p>
        </p:txBody>
      </p:sp>
      <p:sp>
        <p:nvSpPr>
          <p:cNvPr id="420" name="Oval 419">
            <a:extLst>
              <a:ext uri="{FF2B5EF4-FFF2-40B4-BE49-F238E27FC236}">
                <a16:creationId xmlns:a16="http://schemas.microsoft.com/office/drawing/2014/main" id="{004FE20F-3418-498C-B399-065CED14D556}"/>
              </a:ext>
            </a:extLst>
          </p:cNvPr>
          <p:cNvSpPr/>
          <p:nvPr/>
        </p:nvSpPr>
        <p:spPr>
          <a:xfrm>
            <a:off x="10466226" y="751989"/>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1</a:t>
            </a:r>
          </a:p>
        </p:txBody>
      </p:sp>
      <p:cxnSp>
        <p:nvCxnSpPr>
          <p:cNvPr id="272" name="Connector: Elbow 43">
            <a:extLst>
              <a:ext uri="{FF2B5EF4-FFF2-40B4-BE49-F238E27FC236}">
                <a16:creationId xmlns:a16="http://schemas.microsoft.com/office/drawing/2014/main" id="{369E35C1-D437-41AC-9C60-6C2261452AC4}"/>
              </a:ext>
            </a:extLst>
          </p:cNvPr>
          <p:cNvCxnSpPr>
            <a:cxnSpLocks/>
          </p:cNvCxnSpPr>
          <p:nvPr/>
        </p:nvCxnSpPr>
        <p:spPr bwMode="auto">
          <a:xfrm flipV="1">
            <a:off x="9193066" y="2216328"/>
            <a:ext cx="1251508" cy="286679"/>
          </a:xfrm>
          <a:prstGeom prst="bentConnector3">
            <a:avLst>
              <a:gd name="adj1" fmla="val -231"/>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cxnSp>
        <p:nvCxnSpPr>
          <p:cNvPr id="273" name="Straight Arrow Connector 272">
            <a:extLst>
              <a:ext uri="{FF2B5EF4-FFF2-40B4-BE49-F238E27FC236}">
                <a16:creationId xmlns:a16="http://schemas.microsoft.com/office/drawing/2014/main" id="{A274B1FE-1CE4-41C3-9A6D-03A94571FF5A}"/>
              </a:ext>
            </a:extLst>
          </p:cNvPr>
          <p:cNvCxnSpPr>
            <a:cxnSpLocks/>
          </p:cNvCxnSpPr>
          <p:nvPr/>
        </p:nvCxnSpPr>
        <p:spPr bwMode="auto">
          <a:xfrm>
            <a:off x="8809316" y="1237238"/>
            <a:ext cx="0" cy="979090"/>
          </a:xfrm>
          <a:prstGeom prst="straightConnector1">
            <a:avLst/>
          </a:prstGeom>
          <a:solidFill>
            <a:schemeClr val="bg1"/>
          </a:solidFill>
          <a:ln w="25400" cap="flat" cmpd="sng" algn="ctr">
            <a:solidFill>
              <a:srgbClr val="B3E2F5"/>
            </a:solidFill>
            <a:prstDash val="solid"/>
            <a:round/>
            <a:headEnd type="none" w="med" len="med"/>
            <a:tailEnd type="triangle"/>
          </a:ln>
          <a:effectLst/>
        </p:spPr>
      </p:cxnSp>
      <p:sp>
        <p:nvSpPr>
          <p:cNvPr id="275" name="Title 8">
            <a:extLst>
              <a:ext uri="{FF2B5EF4-FFF2-40B4-BE49-F238E27FC236}">
                <a16:creationId xmlns:a16="http://schemas.microsoft.com/office/drawing/2014/main" id="{6C13AAF0-6B10-49C3-8976-29713C256B07}"/>
              </a:ext>
            </a:extLst>
          </p:cNvPr>
          <p:cNvSpPr txBox="1">
            <a:spLocks/>
          </p:cNvSpPr>
          <p:nvPr/>
        </p:nvSpPr>
        <p:spPr>
          <a:xfrm>
            <a:off x="1262289" y="205709"/>
            <a:ext cx="8550063" cy="611649"/>
          </a:xfrm>
          <a:prstGeom prst="rect">
            <a:avLst/>
          </a:prstGeom>
        </p:spPr>
        <p:txBody>
          <a:bodyPr/>
          <a:lstStyle>
            <a:lvl1pPr algn="l" defTabSz="914454"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400" dirty="0"/>
              <a:t>NHS</a:t>
            </a:r>
            <a:r>
              <a:rPr lang="en-GB" dirty="0"/>
              <a:t> </a:t>
            </a:r>
            <a:r>
              <a:rPr lang="en-GB" sz="2400" dirty="0"/>
              <a:t>Professionals</a:t>
            </a:r>
          </a:p>
        </p:txBody>
      </p:sp>
    </p:spTree>
    <p:extLst>
      <p:ext uri="{BB962C8B-B14F-4D97-AF65-F5344CB8AC3E}">
        <p14:creationId xmlns:p14="http://schemas.microsoft.com/office/powerpoint/2010/main" val="419122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1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1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409" grpId="0" animBg="1"/>
      <p:bldP spid="410" grpId="0" animBg="1"/>
      <p:bldP spid="411" grpId="0" animBg="1"/>
      <p:bldP spid="412" grpId="0" animBg="1"/>
      <p:bldP spid="413" grpId="0" animBg="1"/>
      <p:bldP spid="415" grpId="0" animBg="1"/>
      <p:bldP spid="416" grpId="0" animBg="1"/>
      <p:bldP spid="417" grpId="0" animBg="1"/>
      <p:bldP spid="418" grpId="0" animBg="1"/>
      <p:bldP spid="419" grpId="0" animBg="1"/>
      <p:bldP spid="4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51A55E-596D-47B9-875C-6136E58EDAB9}"/>
              </a:ext>
            </a:extLst>
          </p:cNvPr>
          <p:cNvSpPr txBox="1"/>
          <p:nvPr/>
        </p:nvSpPr>
        <p:spPr>
          <a:xfrm>
            <a:off x="1769740" y="3680708"/>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Local Recruitment</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7" name="TextBox 6">
            <a:extLst>
              <a:ext uri="{FF2B5EF4-FFF2-40B4-BE49-F238E27FC236}">
                <a16:creationId xmlns:a16="http://schemas.microsoft.com/office/drawing/2014/main" id="{0F9FE5D0-2F08-4F3D-ACCF-95FDD650F575}"/>
              </a:ext>
            </a:extLst>
          </p:cNvPr>
          <p:cNvSpPr txBox="1"/>
          <p:nvPr/>
        </p:nvSpPr>
        <p:spPr>
          <a:xfrm>
            <a:off x="1767445" y="2103598"/>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dirty="0">
                <a:ln>
                  <a:noFill/>
                </a:ln>
                <a:solidFill>
                  <a:srgbClr val="525252"/>
                </a:solidFill>
                <a:effectLst/>
                <a:uLnTx/>
                <a:uFillTx/>
                <a:latin typeface="Arial"/>
                <a:ea typeface="+mn-ea"/>
                <a:cs typeface="Arial"/>
              </a:rPr>
              <a:t>Existing </a:t>
            </a:r>
            <a:r>
              <a:rPr lang="en-GB" sz="1000" b="1" dirty="0">
                <a:solidFill>
                  <a:srgbClr val="525252"/>
                </a:solidFill>
                <a:latin typeface="Arial"/>
                <a:cs typeface="Arial"/>
              </a:rPr>
              <a:t>V</a:t>
            </a:r>
            <a:r>
              <a:rPr kumimoji="0" lang="en-GB" sz="1000" b="1" i="0" u="none" strike="noStrike" kern="1200" cap="none" spc="0" normalizeH="0" baseline="0" noProof="0" dirty="0" err="1">
                <a:ln>
                  <a:noFill/>
                </a:ln>
                <a:solidFill>
                  <a:srgbClr val="525252"/>
                </a:solidFill>
                <a:effectLst/>
                <a:uLnTx/>
                <a:uFillTx/>
                <a:latin typeface="Arial"/>
                <a:ea typeface="+mn-ea"/>
                <a:cs typeface="Arial"/>
              </a:rPr>
              <a:t>olunteers</a:t>
            </a:r>
            <a:r>
              <a:rPr kumimoji="0" lang="en-GB" sz="1000" b="1" i="0" u="none" strike="noStrike" kern="1200" cap="none" spc="0" normalizeH="0" baseline="0" noProof="0" dirty="0">
                <a:ln>
                  <a:noFill/>
                </a:ln>
                <a:solidFill>
                  <a:srgbClr val="525252"/>
                </a:solidFill>
                <a:effectLst/>
                <a:uLnTx/>
                <a:uFillTx/>
                <a:latin typeface="Arial"/>
                <a:ea typeface="+mn-ea"/>
                <a:cs typeface="Arial"/>
              </a:rPr>
              <a:t> </a:t>
            </a:r>
            <a:endParaRPr kumimoji="0" lang="en-GB" sz="1000" b="1" i="0" u="none" strike="noStrike" kern="1200" cap="none" spc="0" normalizeH="0" baseline="30000" noProof="0" dirty="0">
              <a:ln>
                <a:noFill/>
              </a:ln>
              <a:solidFill>
                <a:srgbClr val="525252"/>
              </a:solidFill>
              <a:effectLst/>
              <a:uLnTx/>
              <a:uFillTx/>
              <a:latin typeface="Arial"/>
              <a:ea typeface="+mn-ea"/>
              <a:cs typeface="Arial"/>
            </a:endParaRPr>
          </a:p>
        </p:txBody>
      </p:sp>
      <p:pic>
        <p:nvPicPr>
          <p:cNvPr id="8" name="Graphic 7" descr="Man and woman">
            <a:extLst>
              <a:ext uri="{FF2B5EF4-FFF2-40B4-BE49-F238E27FC236}">
                <a16:creationId xmlns:a16="http://schemas.microsoft.com/office/drawing/2014/main" id="{D869E3D8-F627-425D-A6E1-A6645E6153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75821" y="3813734"/>
            <a:ext cx="740397" cy="740397"/>
          </a:xfrm>
          <a:prstGeom prst="rect">
            <a:avLst/>
          </a:prstGeom>
        </p:spPr>
      </p:pic>
      <p:pic>
        <p:nvPicPr>
          <p:cNvPr id="9" name="Graphic 8" descr="Group of people">
            <a:extLst>
              <a:ext uri="{FF2B5EF4-FFF2-40B4-BE49-F238E27FC236}">
                <a16:creationId xmlns:a16="http://schemas.microsoft.com/office/drawing/2014/main" id="{1D0F4B75-5D94-4AB7-B088-DFA558FD00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99423" y="2266278"/>
            <a:ext cx="740397" cy="743471"/>
          </a:xfrm>
          <a:prstGeom prst="rect">
            <a:avLst/>
          </a:prstGeom>
        </p:spPr>
      </p:pic>
      <p:sp>
        <p:nvSpPr>
          <p:cNvPr id="10" name="TextBox 9">
            <a:extLst>
              <a:ext uri="{FF2B5EF4-FFF2-40B4-BE49-F238E27FC236}">
                <a16:creationId xmlns:a16="http://schemas.microsoft.com/office/drawing/2014/main" id="{692F7CDF-A1F7-4B3E-8EED-3D3C68324CB0}"/>
              </a:ext>
            </a:extLst>
          </p:cNvPr>
          <p:cNvSpPr txBox="1"/>
          <p:nvPr/>
        </p:nvSpPr>
        <p:spPr>
          <a:xfrm>
            <a:off x="8793129" y="2468077"/>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Lead Employer</a:t>
            </a:r>
            <a:endParaRPr kumimoji="0" lang="en-GB" sz="1000" b="1" i="0" u="none" strike="noStrike" kern="0" cap="none" spc="0" normalizeH="0" baseline="30000" noProof="0">
              <a:ln>
                <a:noFill/>
              </a:ln>
              <a:solidFill>
                <a:srgbClr val="525252"/>
              </a:solidFill>
              <a:effectLst/>
              <a:uLnTx/>
              <a:uFillTx/>
              <a:latin typeface="Arial"/>
              <a:cs typeface="Arial"/>
            </a:endParaRPr>
          </a:p>
        </p:txBody>
      </p:sp>
      <p:grpSp>
        <p:nvGrpSpPr>
          <p:cNvPr id="11" name="Group 10">
            <a:extLst>
              <a:ext uri="{FF2B5EF4-FFF2-40B4-BE49-F238E27FC236}">
                <a16:creationId xmlns:a16="http://schemas.microsoft.com/office/drawing/2014/main" id="{DC690BE5-BD00-4E0E-AF03-8F03BDDBB55A}"/>
              </a:ext>
            </a:extLst>
          </p:cNvPr>
          <p:cNvGrpSpPr/>
          <p:nvPr/>
        </p:nvGrpSpPr>
        <p:grpSpPr>
          <a:xfrm>
            <a:off x="9160992" y="2758387"/>
            <a:ext cx="462720" cy="611932"/>
            <a:chOff x="10034080" y="3165420"/>
            <a:chExt cx="552543" cy="744239"/>
          </a:xfrm>
          <a:solidFill>
            <a:srgbClr val="FFFFFF"/>
          </a:solidFill>
        </p:grpSpPr>
        <p:grpSp>
          <p:nvGrpSpPr>
            <p:cNvPr id="12" name="CustomIcon">
              <a:extLst>
                <a:ext uri="{FF2B5EF4-FFF2-40B4-BE49-F238E27FC236}">
                  <a16:creationId xmlns:a16="http://schemas.microsoft.com/office/drawing/2014/main" id="{4F4FD742-C2AB-4A9E-8961-1FFA93738B7B}"/>
                </a:ext>
              </a:extLst>
            </p:cNvPr>
            <p:cNvGrpSpPr/>
            <p:nvPr/>
          </p:nvGrpSpPr>
          <p:grpSpPr>
            <a:xfrm>
              <a:off x="10038418" y="3385607"/>
              <a:ext cx="530960" cy="524052"/>
              <a:chOff x="-531446" y="3229247"/>
              <a:chExt cx="530960" cy="524052"/>
            </a:xfrm>
            <a:grpFill/>
          </p:grpSpPr>
          <p:grpSp>
            <p:nvGrpSpPr>
              <p:cNvPr id="15" name="CustomIcon">
                <a:extLst>
                  <a:ext uri="{FF2B5EF4-FFF2-40B4-BE49-F238E27FC236}">
                    <a16:creationId xmlns:a16="http://schemas.microsoft.com/office/drawing/2014/main" id="{066EEBF6-E49D-4F4D-AF6B-37B6B4E4B9BF}"/>
                  </a:ext>
                </a:extLst>
              </p:cNvPr>
              <p:cNvGrpSpPr/>
              <p:nvPr/>
            </p:nvGrpSpPr>
            <p:grpSpPr>
              <a:xfrm>
                <a:off x="-496048" y="3353569"/>
                <a:ext cx="473114" cy="353973"/>
                <a:chOff x="-496048" y="3353569"/>
                <a:chExt cx="473114" cy="353973"/>
              </a:xfrm>
              <a:grpFill/>
            </p:grpSpPr>
            <p:sp>
              <p:nvSpPr>
                <p:cNvPr id="34" name="Freeform: Shape 33">
                  <a:extLst>
                    <a:ext uri="{FF2B5EF4-FFF2-40B4-BE49-F238E27FC236}">
                      <a16:creationId xmlns:a16="http://schemas.microsoft.com/office/drawing/2014/main" id="{4D4D6E04-E65B-484B-BE09-3BB275A0BD1D}"/>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5" name="Freeform: Shape 34">
                  <a:extLst>
                    <a:ext uri="{FF2B5EF4-FFF2-40B4-BE49-F238E27FC236}">
                      <a16:creationId xmlns:a16="http://schemas.microsoft.com/office/drawing/2014/main" id="{7C5B52A7-1E18-4606-A743-34A5933CBA71}"/>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16" name="Freeform: Shape 15">
                <a:extLst>
                  <a:ext uri="{FF2B5EF4-FFF2-40B4-BE49-F238E27FC236}">
                    <a16:creationId xmlns:a16="http://schemas.microsoft.com/office/drawing/2014/main" id="{1E80256C-D7EF-46F8-B17A-BE450D8EA299}"/>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7" name="Freeform: Shape 16">
                <a:extLst>
                  <a:ext uri="{FF2B5EF4-FFF2-40B4-BE49-F238E27FC236}">
                    <a16:creationId xmlns:a16="http://schemas.microsoft.com/office/drawing/2014/main" id="{BC67810A-DDC6-4190-A34B-C8F787267D0E}"/>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8" name="Freeform: Shape 17">
                <a:extLst>
                  <a:ext uri="{FF2B5EF4-FFF2-40B4-BE49-F238E27FC236}">
                    <a16:creationId xmlns:a16="http://schemas.microsoft.com/office/drawing/2014/main" id="{D05D4A96-94D5-43F6-B30F-97F1794C2B0A}"/>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9" name="Freeform: Shape 18">
                <a:extLst>
                  <a:ext uri="{FF2B5EF4-FFF2-40B4-BE49-F238E27FC236}">
                    <a16:creationId xmlns:a16="http://schemas.microsoft.com/office/drawing/2014/main" id="{1E0DF624-74B9-47EB-80C7-D5CF063491AE}"/>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 name="Freeform: Shape 19">
                <a:extLst>
                  <a:ext uri="{FF2B5EF4-FFF2-40B4-BE49-F238E27FC236}">
                    <a16:creationId xmlns:a16="http://schemas.microsoft.com/office/drawing/2014/main" id="{71C72B8E-9FFA-4589-A868-21BC9653CC88}"/>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 name="Freeform: Shape 20">
                <a:extLst>
                  <a:ext uri="{FF2B5EF4-FFF2-40B4-BE49-F238E27FC236}">
                    <a16:creationId xmlns:a16="http://schemas.microsoft.com/office/drawing/2014/main" id="{A000E5EF-EC4A-4BC5-912F-4FF653FBEA3D}"/>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2" name="Freeform: Shape 21">
                <a:extLst>
                  <a:ext uri="{FF2B5EF4-FFF2-40B4-BE49-F238E27FC236}">
                    <a16:creationId xmlns:a16="http://schemas.microsoft.com/office/drawing/2014/main" id="{5D0A3D66-39F0-4660-B623-EC1E2F3BE80F}"/>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3" name="Freeform: Shape 22">
                <a:extLst>
                  <a:ext uri="{FF2B5EF4-FFF2-40B4-BE49-F238E27FC236}">
                    <a16:creationId xmlns:a16="http://schemas.microsoft.com/office/drawing/2014/main" id="{D30629BD-3117-4A6B-A59A-03767C7A1C52}"/>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4" name="Freeform: Shape 23">
                <a:extLst>
                  <a:ext uri="{FF2B5EF4-FFF2-40B4-BE49-F238E27FC236}">
                    <a16:creationId xmlns:a16="http://schemas.microsoft.com/office/drawing/2014/main" id="{72A5CEE3-DF63-450A-A39C-61A2E201619D}"/>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5" name="Freeform: Shape 24">
                <a:extLst>
                  <a:ext uri="{FF2B5EF4-FFF2-40B4-BE49-F238E27FC236}">
                    <a16:creationId xmlns:a16="http://schemas.microsoft.com/office/drawing/2014/main" id="{94872D52-A1E9-43FB-9374-5383EB829317}"/>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6" name="Freeform: Shape 25">
                <a:extLst>
                  <a:ext uri="{FF2B5EF4-FFF2-40B4-BE49-F238E27FC236}">
                    <a16:creationId xmlns:a16="http://schemas.microsoft.com/office/drawing/2014/main" id="{CA493966-CECE-4296-A5F6-46466ACB05FB}"/>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7" name="Freeform: Shape 26">
                <a:extLst>
                  <a:ext uri="{FF2B5EF4-FFF2-40B4-BE49-F238E27FC236}">
                    <a16:creationId xmlns:a16="http://schemas.microsoft.com/office/drawing/2014/main" id="{223960EF-39C0-4412-82A6-35918F0B0B76}"/>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8" name="Freeform: Shape 27">
                <a:extLst>
                  <a:ext uri="{FF2B5EF4-FFF2-40B4-BE49-F238E27FC236}">
                    <a16:creationId xmlns:a16="http://schemas.microsoft.com/office/drawing/2014/main" id="{FCA7E2BA-BE5B-4EB9-95EF-FB40767917CF}"/>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9" name="Freeform: Shape 28">
                <a:extLst>
                  <a:ext uri="{FF2B5EF4-FFF2-40B4-BE49-F238E27FC236}">
                    <a16:creationId xmlns:a16="http://schemas.microsoft.com/office/drawing/2014/main" id="{DA15AB4E-F246-4E14-BD4D-339A892CDB5D}"/>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0" name="Freeform: Shape 29">
                <a:extLst>
                  <a:ext uri="{FF2B5EF4-FFF2-40B4-BE49-F238E27FC236}">
                    <a16:creationId xmlns:a16="http://schemas.microsoft.com/office/drawing/2014/main" id="{70CC6F19-6A02-4FE6-95D6-D23CC4F04BC0}"/>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1" name="Freeform: Shape 30">
                <a:extLst>
                  <a:ext uri="{FF2B5EF4-FFF2-40B4-BE49-F238E27FC236}">
                    <a16:creationId xmlns:a16="http://schemas.microsoft.com/office/drawing/2014/main" id="{6278F45B-EA85-4D6D-9430-90A5DEFA79D4}"/>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2" name="Freeform: Shape 31">
                <a:extLst>
                  <a:ext uri="{FF2B5EF4-FFF2-40B4-BE49-F238E27FC236}">
                    <a16:creationId xmlns:a16="http://schemas.microsoft.com/office/drawing/2014/main" id="{266779A8-F374-4E0A-BB54-699289BE8115}"/>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3" name="Freeform: Shape 32">
                <a:extLst>
                  <a:ext uri="{FF2B5EF4-FFF2-40B4-BE49-F238E27FC236}">
                    <a16:creationId xmlns:a16="http://schemas.microsoft.com/office/drawing/2014/main" id="{136173EF-0E0B-4712-A115-6B01C7E5285E}"/>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13" name="Rectangle 12">
              <a:extLst>
                <a:ext uri="{FF2B5EF4-FFF2-40B4-BE49-F238E27FC236}">
                  <a16:creationId xmlns:a16="http://schemas.microsoft.com/office/drawing/2014/main" id="{59937379-8F08-434A-A779-734BAFA82D1F}"/>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prstClr val="white"/>
                </a:solidFill>
                <a:effectLst/>
                <a:uLnTx/>
                <a:uFillTx/>
                <a:latin typeface="Arial"/>
                <a:ea typeface="+mn-ea"/>
                <a:cs typeface="Arial"/>
              </a:endParaRPr>
            </a:p>
          </p:txBody>
        </p:sp>
        <p:pic>
          <p:nvPicPr>
            <p:cNvPr id="14" name="CustomIcon">
              <a:extLst>
                <a:ext uri="{FF2B5EF4-FFF2-40B4-BE49-F238E27FC236}">
                  <a16:creationId xmlns:a16="http://schemas.microsoft.com/office/drawing/2014/main" id="{66959B4B-0FE6-4B31-BE16-14395FCF51E9}"/>
                </a:ext>
              </a:extLst>
            </p:cNvPr>
            <p:cNvPicPr>
              <a:picLocks noChangeAspect="1"/>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10034080" y="3165420"/>
              <a:ext cx="552543" cy="552545"/>
            </a:xfrm>
            <a:prstGeom prst="rect">
              <a:avLst/>
            </a:prstGeom>
          </p:spPr>
        </p:pic>
      </p:grpSp>
      <p:grpSp>
        <p:nvGrpSpPr>
          <p:cNvPr id="36" name="Group 35">
            <a:extLst>
              <a:ext uri="{FF2B5EF4-FFF2-40B4-BE49-F238E27FC236}">
                <a16:creationId xmlns:a16="http://schemas.microsoft.com/office/drawing/2014/main" id="{5374B4D7-0E28-4578-8D27-9BA78C63FB97}"/>
              </a:ext>
            </a:extLst>
          </p:cNvPr>
          <p:cNvGrpSpPr/>
          <p:nvPr/>
        </p:nvGrpSpPr>
        <p:grpSpPr>
          <a:xfrm>
            <a:off x="8755682" y="2758388"/>
            <a:ext cx="1221318" cy="807179"/>
            <a:chOff x="8151136" y="508527"/>
            <a:chExt cx="1221318" cy="807180"/>
          </a:xfrm>
          <a:solidFill>
            <a:srgbClr val="FFFFFF"/>
          </a:solidFill>
        </p:grpSpPr>
        <p:grpSp>
          <p:nvGrpSpPr>
            <p:cNvPr id="37" name="Group 36">
              <a:extLst>
                <a:ext uri="{FF2B5EF4-FFF2-40B4-BE49-F238E27FC236}">
                  <a16:creationId xmlns:a16="http://schemas.microsoft.com/office/drawing/2014/main" id="{3A8EDED9-224A-4E64-B966-9E678765C25C}"/>
                </a:ext>
              </a:extLst>
            </p:cNvPr>
            <p:cNvGrpSpPr/>
            <p:nvPr/>
          </p:nvGrpSpPr>
          <p:grpSpPr>
            <a:xfrm>
              <a:off x="8502609" y="508527"/>
              <a:ext cx="462720" cy="611932"/>
              <a:chOff x="10034080" y="3165420"/>
              <a:chExt cx="552543" cy="744239"/>
            </a:xfrm>
            <a:grpFill/>
          </p:grpSpPr>
          <p:grpSp>
            <p:nvGrpSpPr>
              <p:cNvPr id="39" name="CustomIcon">
                <a:extLst>
                  <a:ext uri="{FF2B5EF4-FFF2-40B4-BE49-F238E27FC236}">
                    <a16:creationId xmlns:a16="http://schemas.microsoft.com/office/drawing/2014/main" id="{9EA0FD69-AA8C-4578-9ACA-7D52D06D16FF}"/>
                  </a:ext>
                </a:extLst>
              </p:cNvPr>
              <p:cNvGrpSpPr/>
              <p:nvPr/>
            </p:nvGrpSpPr>
            <p:grpSpPr>
              <a:xfrm>
                <a:off x="10038418" y="3385607"/>
                <a:ext cx="530960" cy="524052"/>
                <a:chOff x="-531446" y="3229247"/>
                <a:chExt cx="530960" cy="524052"/>
              </a:xfrm>
              <a:grpFill/>
            </p:grpSpPr>
            <p:grpSp>
              <p:nvGrpSpPr>
                <p:cNvPr id="42" name="CustomIcon">
                  <a:extLst>
                    <a:ext uri="{FF2B5EF4-FFF2-40B4-BE49-F238E27FC236}">
                      <a16:creationId xmlns:a16="http://schemas.microsoft.com/office/drawing/2014/main" id="{825783D8-D676-4B96-BE2E-D9D17F396C9E}"/>
                    </a:ext>
                  </a:extLst>
                </p:cNvPr>
                <p:cNvGrpSpPr/>
                <p:nvPr/>
              </p:nvGrpSpPr>
              <p:grpSpPr>
                <a:xfrm>
                  <a:off x="-496048" y="3353569"/>
                  <a:ext cx="473114" cy="353973"/>
                  <a:chOff x="-496048" y="3353569"/>
                  <a:chExt cx="473114" cy="353973"/>
                </a:xfrm>
                <a:grpFill/>
              </p:grpSpPr>
              <p:sp>
                <p:nvSpPr>
                  <p:cNvPr id="61" name="Freeform: Shape 60">
                    <a:extLst>
                      <a:ext uri="{FF2B5EF4-FFF2-40B4-BE49-F238E27FC236}">
                        <a16:creationId xmlns:a16="http://schemas.microsoft.com/office/drawing/2014/main" id="{436F5C50-B027-401B-8C8E-C4C0E7C20C49}"/>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2" name="Freeform: Shape 61">
                    <a:extLst>
                      <a:ext uri="{FF2B5EF4-FFF2-40B4-BE49-F238E27FC236}">
                        <a16:creationId xmlns:a16="http://schemas.microsoft.com/office/drawing/2014/main" id="{F466F4B2-070A-42C7-B52E-00BDDF1325AD}"/>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43" name="Freeform: Shape 42">
                  <a:extLst>
                    <a:ext uri="{FF2B5EF4-FFF2-40B4-BE49-F238E27FC236}">
                      <a16:creationId xmlns:a16="http://schemas.microsoft.com/office/drawing/2014/main" id="{C4D67382-1F30-4DE8-8911-66EFEE173A11}"/>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4" name="Freeform: Shape 43">
                  <a:extLst>
                    <a:ext uri="{FF2B5EF4-FFF2-40B4-BE49-F238E27FC236}">
                      <a16:creationId xmlns:a16="http://schemas.microsoft.com/office/drawing/2014/main" id="{3E9DAC62-F7E5-4D2E-9530-9A66AC59E590}"/>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5" name="Freeform: Shape 44">
                  <a:extLst>
                    <a:ext uri="{FF2B5EF4-FFF2-40B4-BE49-F238E27FC236}">
                      <a16:creationId xmlns:a16="http://schemas.microsoft.com/office/drawing/2014/main" id="{2DC62C25-8BC5-45B5-ADC2-000818EF5C63}"/>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6" name="Freeform: Shape 45">
                  <a:extLst>
                    <a:ext uri="{FF2B5EF4-FFF2-40B4-BE49-F238E27FC236}">
                      <a16:creationId xmlns:a16="http://schemas.microsoft.com/office/drawing/2014/main" id="{25000E2F-22D2-4677-8AF1-4369665B006E}"/>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7" name="Freeform: Shape 46">
                  <a:extLst>
                    <a:ext uri="{FF2B5EF4-FFF2-40B4-BE49-F238E27FC236}">
                      <a16:creationId xmlns:a16="http://schemas.microsoft.com/office/drawing/2014/main" id="{1F333006-B973-4172-9A49-6104E1BBB41B}"/>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8" name="Freeform: Shape 47">
                  <a:extLst>
                    <a:ext uri="{FF2B5EF4-FFF2-40B4-BE49-F238E27FC236}">
                      <a16:creationId xmlns:a16="http://schemas.microsoft.com/office/drawing/2014/main" id="{996A0BF2-5FBC-4645-A6E5-318AC15F5004}"/>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9" name="Freeform: Shape 48">
                  <a:extLst>
                    <a:ext uri="{FF2B5EF4-FFF2-40B4-BE49-F238E27FC236}">
                      <a16:creationId xmlns:a16="http://schemas.microsoft.com/office/drawing/2014/main" id="{B1BD3B2F-0713-47CA-BEBD-1FB7CC87A600}"/>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0" name="Freeform: Shape 49">
                  <a:extLst>
                    <a:ext uri="{FF2B5EF4-FFF2-40B4-BE49-F238E27FC236}">
                      <a16:creationId xmlns:a16="http://schemas.microsoft.com/office/drawing/2014/main" id="{B0F300A6-0182-4C17-8EDB-0848C54412C1}"/>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1" name="Freeform: Shape 50">
                  <a:extLst>
                    <a:ext uri="{FF2B5EF4-FFF2-40B4-BE49-F238E27FC236}">
                      <a16:creationId xmlns:a16="http://schemas.microsoft.com/office/drawing/2014/main" id="{20FC1952-0B36-49DB-9E12-B6397AF72B57}"/>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2" name="Freeform: Shape 51">
                  <a:extLst>
                    <a:ext uri="{FF2B5EF4-FFF2-40B4-BE49-F238E27FC236}">
                      <a16:creationId xmlns:a16="http://schemas.microsoft.com/office/drawing/2014/main" id="{CD9FB81F-01F1-465D-8036-02E8A14895C1}"/>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3" name="Freeform: Shape 52">
                  <a:extLst>
                    <a:ext uri="{FF2B5EF4-FFF2-40B4-BE49-F238E27FC236}">
                      <a16:creationId xmlns:a16="http://schemas.microsoft.com/office/drawing/2014/main" id="{A5B37F95-3481-46F7-933E-7D568398D502}"/>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4" name="Freeform: Shape 53">
                  <a:extLst>
                    <a:ext uri="{FF2B5EF4-FFF2-40B4-BE49-F238E27FC236}">
                      <a16:creationId xmlns:a16="http://schemas.microsoft.com/office/drawing/2014/main" id="{08F4D1E6-BBDC-4D49-B66B-AC0BBA8EE03D}"/>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5" name="Freeform: Shape 54">
                  <a:extLst>
                    <a:ext uri="{FF2B5EF4-FFF2-40B4-BE49-F238E27FC236}">
                      <a16:creationId xmlns:a16="http://schemas.microsoft.com/office/drawing/2014/main" id="{9F4CBD6C-899A-42BA-86E2-D71DA165968D}"/>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6" name="Freeform: Shape 55">
                  <a:extLst>
                    <a:ext uri="{FF2B5EF4-FFF2-40B4-BE49-F238E27FC236}">
                      <a16:creationId xmlns:a16="http://schemas.microsoft.com/office/drawing/2014/main" id="{35BF3153-F606-4A92-BA43-1CC213E1FEC3}"/>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7" name="Freeform: Shape 56">
                  <a:extLst>
                    <a:ext uri="{FF2B5EF4-FFF2-40B4-BE49-F238E27FC236}">
                      <a16:creationId xmlns:a16="http://schemas.microsoft.com/office/drawing/2014/main" id="{860CCF1B-724E-42A7-A67D-40F524E214F0}"/>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8" name="Freeform: Shape 57">
                  <a:extLst>
                    <a:ext uri="{FF2B5EF4-FFF2-40B4-BE49-F238E27FC236}">
                      <a16:creationId xmlns:a16="http://schemas.microsoft.com/office/drawing/2014/main" id="{2C4D4AE7-725E-45DA-93A2-148FD5B24BAB}"/>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9" name="Freeform: Shape 58">
                  <a:extLst>
                    <a:ext uri="{FF2B5EF4-FFF2-40B4-BE49-F238E27FC236}">
                      <a16:creationId xmlns:a16="http://schemas.microsoft.com/office/drawing/2014/main" id="{7307A641-8EA4-455B-8269-F4EC0722D950}"/>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0" name="Freeform: Shape 59">
                  <a:extLst>
                    <a:ext uri="{FF2B5EF4-FFF2-40B4-BE49-F238E27FC236}">
                      <a16:creationId xmlns:a16="http://schemas.microsoft.com/office/drawing/2014/main" id="{124F2940-65E2-42B4-91ED-EDA20A14FC75}"/>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40" name="Rectangle 39">
                <a:extLst>
                  <a:ext uri="{FF2B5EF4-FFF2-40B4-BE49-F238E27FC236}">
                    <a16:creationId xmlns:a16="http://schemas.microsoft.com/office/drawing/2014/main" id="{2908F7FE-1EFF-4ADB-A86D-792F78367872}"/>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41" name="CustomIcon">
                <a:extLst>
                  <a:ext uri="{FF2B5EF4-FFF2-40B4-BE49-F238E27FC236}">
                    <a16:creationId xmlns:a16="http://schemas.microsoft.com/office/drawing/2014/main" id="{3869253D-55F7-4312-B836-52B6D1435B74}"/>
                  </a:ext>
                </a:extLst>
              </p:cNvPr>
              <p:cNvPicPr>
                <a:picLocks noChangeAspect="1"/>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10034080" y="3165420"/>
                <a:ext cx="552543" cy="552545"/>
              </a:xfrm>
              <a:prstGeom prst="rect">
                <a:avLst/>
              </a:prstGeom>
            </p:spPr>
          </p:pic>
        </p:grpSp>
        <p:sp>
          <p:nvSpPr>
            <p:cNvPr id="38" name="TextBox 37">
              <a:extLst>
                <a:ext uri="{FF2B5EF4-FFF2-40B4-BE49-F238E27FC236}">
                  <a16:creationId xmlns:a16="http://schemas.microsoft.com/office/drawing/2014/main" id="{81216A09-AE6D-4C73-BCCC-F113CFECA6A5}"/>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panose="020B0604020202020204" pitchFamily="34" charset="0"/>
                </a:rPr>
                <a:t>NHS trusts</a:t>
              </a: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a:ln>
                  <a:noFill/>
                </a:ln>
                <a:solidFill>
                  <a:srgbClr val="525252"/>
                </a:solidFill>
                <a:effectLst/>
                <a:uLnTx/>
                <a:uFillTx/>
                <a:latin typeface="Arial"/>
                <a:cs typeface="Arial"/>
              </a:endParaRPr>
            </a:p>
          </p:txBody>
        </p:sp>
      </p:grpSp>
      <p:grpSp>
        <p:nvGrpSpPr>
          <p:cNvPr id="63" name="Group 62">
            <a:extLst>
              <a:ext uri="{FF2B5EF4-FFF2-40B4-BE49-F238E27FC236}">
                <a16:creationId xmlns:a16="http://schemas.microsoft.com/office/drawing/2014/main" id="{9ABF8037-F6DC-4120-AFFC-70A81D2F2E78}"/>
              </a:ext>
            </a:extLst>
          </p:cNvPr>
          <p:cNvGrpSpPr/>
          <p:nvPr/>
        </p:nvGrpSpPr>
        <p:grpSpPr>
          <a:xfrm>
            <a:off x="9069198" y="3604329"/>
            <a:ext cx="484790" cy="432590"/>
            <a:chOff x="2564707" y="838867"/>
            <a:chExt cx="761894" cy="624974"/>
          </a:xfrm>
        </p:grpSpPr>
        <p:pic>
          <p:nvPicPr>
            <p:cNvPr id="64" name="Picture 63">
              <a:extLst>
                <a:ext uri="{FF2B5EF4-FFF2-40B4-BE49-F238E27FC236}">
                  <a16:creationId xmlns:a16="http://schemas.microsoft.com/office/drawing/2014/main" id="{B639A2A8-9AE2-4A5A-A1B1-D5ACA995FDA4}"/>
                </a:ext>
              </a:extLst>
            </p:cNvPr>
            <p:cNvPicPr>
              <a:picLocks noChangeAspect="1"/>
            </p:cNvPicPr>
            <p:nvPr/>
          </p:nvPicPr>
          <p:blipFill rotWithShape="1">
            <a:blip r:embed="rId13" cstate="print">
              <a:duotone>
                <a:srgbClr val="005EB8">
                  <a:shade val="45000"/>
                  <a:satMod val="135000"/>
                </a:srgbClr>
                <a:prstClr val="white"/>
              </a:duotone>
              <a:extLst>
                <a:ext uri="{28A0092B-C50C-407E-A947-70E740481C1C}">
                  <a14:useLocalDpi xmlns:a14="http://schemas.microsoft.com/office/drawing/2010/main" val="0"/>
                </a:ext>
              </a:extLst>
            </a:blip>
            <a:srcRect b="17971"/>
            <a:stretch/>
          </p:blipFill>
          <p:spPr>
            <a:xfrm>
              <a:off x="2564707" y="838867"/>
              <a:ext cx="761894" cy="624974"/>
            </a:xfrm>
            <a:prstGeom prst="rect">
              <a:avLst/>
            </a:prstGeom>
          </p:spPr>
        </p:pic>
        <p:sp>
          <p:nvSpPr>
            <p:cNvPr id="65" name="TextBox 64">
              <a:extLst>
                <a:ext uri="{FF2B5EF4-FFF2-40B4-BE49-F238E27FC236}">
                  <a16:creationId xmlns:a16="http://schemas.microsoft.com/office/drawing/2014/main" id="{3BECB5B5-7658-47B7-B188-8507D9D8DBF9}"/>
                </a:ext>
              </a:extLst>
            </p:cNvPr>
            <p:cNvSpPr txBox="1"/>
            <p:nvPr/>
          </p:nvSpPr>
          <p:spPr>
            <a:xfrm>
              <a:off x="2734765" y="938357"/>
              <a:ext cx="380233" cy="444654"/>
            </a:xfrm>
            <a:prstGeom prst="rect">
              <a:avLst/>
            </a:prstGeom>
            <a:noFill/>
          </p:spPr>
          <p:txBody>
            <a:bodyPr wrap="square" rtlCol="0">
              <a:spAutoFit/>
            </a:body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000000"/>
                  </a:solidFill>
                  <a:effectLst/>
                  <a:uLnTx/>
                  <a:uFillTx/>
                </a:rPr>
                <a:t>+</a:t>
              </a:r>
              <a:endParaRPr kumimoji="0" lang="en-GB" sz="1000" b="1" i="0" u="none" strike="noStrike" kern="0" cap="none" spc="0" normalizeH="0" baseline="0" noProof="0">
                <a:ln>
                  <a:noFill/>
                </a:ln>
                <a:solidFill>
                  <a:srgbClr val="000000"/>
                </a:solidFill>
                <a:effectLst/>
                <a:uLnTx/>
                <a:uFillTx/>
              </a:endParaRPr>
            </a:p>
          </p:txBody>
        </p:sp>
      </p:grpSp>
      <p:sp>
        <p:nvSpPr>
          <p:cNvPr id="66" name="TextBox 65">
            <a:extLst>
              <a:ext uri="{FF2B5EF4-FFF2-40B4-BE49-F238E27FC236}">
                <a16:creationId xmlns:a16="http://schemas.microsoft.com/office/drawing/2014/main" id="{C9BCB8FF-0E12-4323-B1E9-E1C0930081AA}"/>
              </a:ext>
            </a:extLst>
          </p:cNvPr>
          <p:cNvSpPr txBox="1"/>
          <p:nvPr/>
        </p:nvSpPr>
        <p:spPr>
          <a:xfrm>
            <a:off x="8732653" y="4062979"/>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PCNs</a:t>
            </a:r>
            <a:endParaRPr kumimoji="0" lang="en-GB" sz="1000" b="1" i="0" u="none" strike="noStrike" kern="0" cap="none" spc="0" normalizeH="0" baseline="30000" noProof="0">
              <a:ln>
                <a:noFill/>
              </a:ln>
              <a:solidFill>
                <a:srgbClr val="525252"/>
              </a:solidFill>
              <a:effectLst/>
              <a:uLnTx/>
              <a:uFillTx/>
              <a:latin typeface="Arial"/>
              <a:cs typeface="Arial"/>
            </a:endParaRPr>
          </a:p>
        </p:txBody>
      </p:sp>
      <p:sp>
        <p:nvSpPr>
          <p:cNvPr id="67" name="Rectangle 66">
            <a:extLst>
              <a:ext uri="{FF2B5EF4-FFF2-40B4-BE49-F238E27FC236}">
                <a16:creationId xmlns:a16="http://schemas.microsoft.com/office/drawing/2014/main" id="{C060E16E-8638-469D-82DC-B30F3ADFF862}"/>
              </a:ext>
            </a:extLst>
          </p:cNvPr>
          <p:cNvSpPr/>
          <p:nvPr/>
        </p:nvSpPr>
        <p:spPr>
          <a:xfrm>
            <a:off x="8601466" y="2280419"/>
            <a:ext cx="1472615" cy="2165248"/>
          </a:xfrm>
          <a:prstGeom prst="rect">
            <a:avLst/>
          </a:prstGeom>
          <a:noFill/>
          <a:ln w="28575" cap="flat" cmpd="sng" algn="ctr">
            <a:solidFill>
              <a:srgbClr val="000000"/>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8" name="Freeform 73">
            <a:extLst>
              <a:ext uri="{FF2B5EF4-FFF2-40B4-BE49-F238E27FC236}">
                <a16:creationId xmlns:a16="http://schemas.microsoft.com/office/drawing/2014/main" id="{97CC1472-5FC0-4D00-A9B9-210469FF026E}"/>
              </a:ext>
            </a:extLst>
          </p:cNvPr>
          <p:cNvSpPr>
            <a:spLocks noEditPoints="1"/>
          </p:cNvSpPr>
          <p:nvPr/>
        </p:nvSpPr>
        <p:spPr bwMode="auto">
          <a:xfrm>
            <a:off x="10974455" y="5354113"/>
            <a:ext cx="372808" cy="437759"/>
          </a:xfrm>
          <a:custGeom>
            <a:avLst/>
            <a:gdLst>
              <a:gd name="T0" fmla="*/ 324 w 567"/>
              <a:gd name="T1" fmla="*/ 143 h 573"/>
              <a:gd name="T2" fmla="*/ 287 w 567"/>
              <a:gd name="T3" fmla="*/ 135 h 573"/>
              <a:gd name="T4" fmla="*/ 324 w 567"/>
              <a:gd name="T5" fmla="*/ 143 h 573"/>
              <a:gd name="T6" fmla="*/ 266 w 567"/>
              <a:gd name="T7" fmla="*/ 435 h 573"/>
              <a:gd name="T8" fmla="*/ 266 w 567"/>
              <a:gd name="T9" fmla="*/ 456 h 573"/>
              <a:gd name="T10" fmla="*/ 456 w 567"/>
              <a:gd name="T11" fmla="*/ 35 h 573"/>
              <a:gd name="T12" fmla="*/ 362 w 567"/>
              <a:gd name="T13" fmla="*/ 0 h 573"/>
              <a:gd name="T14" fmla="*/ 205 w 567"/>
              <a:gd name="T15" fmla="*/ 119 h 573"/>
              <a:gd name="T16" fmla="*/ 0 w 567"/>
              <a:gd name="T17" fmla="*/ 133 h 573"/>
              <a:gd name="T18" fmla="*/ 0 w 567"/>
              <a:gd name="T19" fmla="*/ 440 h 573"/>
              <a:gd name="T20" fmla="*/ 205 w 567"/>
              <a:gd name="T21" fmla="*/ 455 h 573"/>
              <a:gd name="T22" fmla="*/ 362 w 567"/>
              <a:gd name="T23" fmla="*/ 573 h 573"/>
              <a:gd name="T24" fmla="*/ 456 w 567"/>
              <a:gd name="T25" fmla="*/ 539 h 573"/>
              <a:gd name="T26" fmla="*/ 394 w 567"/>
              <a:gd name="T27" fmla="*/ 287 h 573"/>
              <a:gd name="T28" fmla="*/ 293 w 567"/>
              <a:gd name="T29" fmla="*/ 280 h 573"/>
              <a:gd name="T30" fmla="*/ 294 w 567"/>
              <a:gd name="T31" fmla="*/ 280 h 573"/>
              <a:gd name="T32" fmla="*/ 296 w 567"/>
              <a:gd name="T33" fmla="*/ 408 h 573"/>
              <a:gd name="T34" fmla="*/ 287 w 567"/>
              <a:gd name="T35" fmla="*/ 476 h 573"/>
              <a:gd name="T36" fmla="*/ 302 w 567"/>
              <a:gd name="T37" fmla="*/ 501 h 573"/>
              <a:gd name="T38" fmla="*/ 287 w 567"/>
              <a:gd name="T39" fmla="*/ 537 h 573"/>
              <a:gd name="T40" fmla="*/ 266 w 567"/>
              <a:gd name="T41" fmla="*/ 500 h 573"/>
              <a:gd name="T42" fmla="*/ 231 w 567"/>
              <a:gd name="T43" fmla="*/ 445 h 573"/>
              <a:gd name="T44" fmla="*/ 266 w 567"/>
              <a:gd name="T45" fmla="*/ 302 h 573"/>
              <a:gd name="T46" fmla="*/ 219 w 567"/>
              <a:gd name="T47" fmla="*/ 245 h 573"/>
              <a:gd name="T48" fmla="*/ 266 w 567"/>
              <a:gd name="T49" fmla="*/ 139 h 573"/>
              <a:gd name="T50" fmla="*/ 266 w 567"/>
              <a:gd name="T51" fmla="*/ 74 h 573"/>
              <a:gd name="T52" fmla="*/ 355 w 567"/>
              <a:gd name="T53" fmla="*/ 142 h 573"/>
              <a:gd name="T54" fmla="*/ 287 w 567"/>
              <a:gd name="T55" fmla="*/ 212 h 573"/>
              <a:gd name="T56" fmla="*/ 293 w 567"/>
              <a:gd name="T57" fmla="*/ 280 h 573"/>
              <a:gd name="T58" fmla="*/ 312 w 567"/>
              <a:gd name="T59" fmla="*/ 343 h 573"/>
              <a:gd name="T60" fmla="*/ 287 w 567"/>
              <a:gd name="T61" fmla="*/ 312 h 573"/>
              <a:gd name="T62" fmla="*/ 251 w 567"/>
              <a:gd name="T63" fmla="*/ 246 h 573"/>
              <a:gd name="T64" fmla="*/ 266 w 567"/>
              <a:gd name="T65" fmla="*/ 226 h 573"/>
              <a:gd name="T66" fmla="*/ 250 w 567"/>
              <a:gd name="T67" fmla="*/ 91 h 573"/>
              <a:gd name="T68" fmla="*/ 250 w 567"/>
              <a:gd name="T69" fmla="*/ 104 h 573"/>
              <a:gd name="T70" fmla="*/ 250 w 567"/>
              <a:gd name="T71" fmla="*/ 9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7" h="573">
                <a:moveTo>
                  <a:pt x="324" y="143"/>
                </a:moveTo>
                <a:cubicBezTo>
                  <a:pt x="324" y="143"/>
                  <a:pt x="324" y="143"/>
                  <a:pt x="324" y="143"/>
                </a:cubicBezTo>
                <a:cubicBezTo>
                  <a:pt x="324" y="137"/>
                  <a:pt x="318" y="130"/>
                  <a:pt x="308" y="123"/>
                </a:cubicBezTo>
                <a:cubicBezTo>
                  <a:pt x="303" y="128"/>
                  <a:pt x="296" y="133"/>
                  <a:pt x="287" y="135"/>
                </a:cubicBezTo>
                <a:cubicBezTo>
                  <a:pt x="287" y="177"/>
                  <a:pt x="287" y="177"/>
                  <a:pt x="287" y="177"/>
                </a:cubicBezTo>
                <a:cubicBezTo>
                  <a:pt x="310" y="165"/>
                  <a:pt x="324" y="153"/>
                  <a:pt x="324" y="143"/>
                </a:cubicBezTo>
                <a:close/>
                <a:moveTo>
                  <a:pt x="266" y="456"/>
                </a:moveTo>
                <a:cubicBezTo>
                  <a:pt x="266" y="435"/>
                  <a:pt x="266" y="435"/>
                  <a:pt x="266" y="435"/>
                </a:cubicBezTo>
                <a:cubicBezTo>
                  <a:pt x="263" y="439"/>
                  <a:pt x="262" y="443"/>
                  <a:pt x="262" y="446"/>
                </a:cubicBezTo>
                <a:cubicBezTo>
                  <a:pt x="263" y="449"/>
                  <a:pt x="264" y="452"/>
                  <a:pt x="266" y="456"/>
                </a:cubicBezTo>
                <a:close/>
                <a:moveTo>
                  <a:pt x="567" y="133"/>
                </a:moveTo>
                <a:cubicBezTo>
                  <a:pt x="456" y="35"/>
                  <a:pt x="456" y="35"/>
                  <a:pt x="456" y="35"/>
                </a:cubicBezTo>
                <a:cubicBezTo>
                  <a:pt x="362" y="119"/>
                  <a:pt x="362" y="119"/>
                  <a:pt x="362" y="119"/>
                </a:cubicBezTo>
                <a:cubicBezTo>
                  <a:pt x="362" y="0"/>
                  <a:pt x="362" y="0"/>
                  <a:pt x="362" y="0"/>
                </a:cubicBezTo>
                <a:cubicBezTo>
                  <a:pt x="205" y="0"/>
                  <a:pt x="205" y="0"/>
                  <a:pt x="205" y="0"/>
                </a:cubicBezTo>
                <a:cubicBezTo>
                  <a:pt x="205" y="119"/>
                  <a:pt x="205" y="119"/>
                  <a:pt x="205" y="119"/>
                </a:cubicBezTo>
                <a:cubicBezTo>
                  <a:pt x="111" y="35"/>
                  <a:pt x="111" y="35"/>
                  <a:pt x="111" y="35"/>
                </a:cubicBezTo>
                <a:cubicBezTo>
                  <a:pt x="0" y="133"/>
                  <a:pt x="0" y="133"/>
                  <a:pt x="0" y="133"/>
                </a:cubicBezTo>
                <a:cubicBezTo>
                  <a:pt x="173" y="287"/>
                  <a:pt x="173" y="287"/>
                  <a:pt x="173" y="287"/>
                </a:cubicBezTo>
                <a:cubicBezTo>
                  <a:pt x="0" y="440"/>
                  <a:pt x="0" y="440"/>
                  <a:pt x="0" y="440"/>
                </a:cubicBezTo>
                <a:cubicBezTo>
                  <a:pt x="111" y="539"/>
                  <a:pt x="111" y="539"/>
                  <a:pt x="111" y="539"/>
                </a:cubicBezTo>
                <a:cubicBezTo>
                  <a:pt x="205" y="455"/>
                  <a:pt x="205" y="455"/>
                  <a:pt x="205" y="455"/>
                </a:cubicBezTo>
                <a:cubicBezTo>
                  <a:pt x="205" y="573"/>
                  <a:pt x="205" y="573"/>
                  <a:pt x="205" y="573"/>
                </a:cubicBezTo>
                <a:cubicBezTo>
                  <a:pt x="362" y="573"/>
                  <a:pt x="362" y="573"/>
                  <a:pt x="362" y="573"/>
                </a:cubicBezTo>
                <a:cubicBezTo>
                  <a:pt x="362" y="455"/>
                  <a:pt x="362" y="455"/>
                  <a:pt x="362" y="455"/>
                </a:cubicBezTo>
                <a:cubicBezTo>
                  <a:pt x="456" y="539"/>
                  <a:pt x="456" y="539"/>
                  <a:pt x="456" y="539"/>
                </a:cubicBezTo>
                <a:cubicBezTo>
                  <a:pt x="567" y="440"/>
                  <a:pt x="567" y="440"/>
                  <a:pt x="567" y="440"/>
                </a:cubicBezTo>
                <a:cubicBezTo>
                  <a:pt x="394" y="287"/>
                  <a:pt x="394" y="287"/>
                  <a:pt x="394" y="287"/>
                </a:cubicBezTo>
                <a:lnTo>
                  <a:pt x="567" y="133"/>
                </a:lnTo>
                <a:close/>
                <a:moveTo>
                  <a:pt x="293" y="280"/>
                </a:moveTo>
                <a:cubicBezTo>
                  <a:pt x="294" y="280"/>
                  <a:pt x="294" y="280"/>
                  <a:pt x="294" y="280"/>
                </a:cubicBezTo>
                <a:cubicBezTo>
                  <a:pt x="294" y="280"/>
                  <a:pt x="294" y="280"/>
                  <a:pt x="294" y="280"/>
                </a:cubicBezTo>
                <a:cubicBezTo>
                  <a:pt x="296" y="281"/>
                  <a:pt x="342" y="303"/>
                  <a:pt x="344" y="341"/>
                </a:cubicBezTo>
                <a:cubicBezTo>
                  <a:pt x="345" y="365"/>
                  <a:pt x="329" y="387"/>
                  <a:pt x="296" y="408"/>
                </a:cubicBezTo>
                <a:cubicBezTo>
                  <a:pt x="293" y="410"/>
                  <a:pt x="290" y="411"/>
                  <a:pt x="287" y="413"/>
                </a:cubicBezTo>
                <a:cubicBezTo>
                  <a:pt x="287" y="476"/>
                  <a:pt x="287" y="476"/>
                  <a:pt x="287" y="476"/>
                </a:cubicBezTo>
                <a:cubicBezTo>
                  <a:pt x="290" y="478"/>
                  <a:pt x="292" y="479"/>
                  <a:pt x="294" y="480"/>
                </a:cubicBezTo>
                <a:cubicBezTo>
                  <a:pt x="302" y="484"/>
                  <a:pt x="305" y="493"/>
                  <a:pt x="302" y="501"/>
                </a:cubicBezTo>
                <a:cubicBezTo>
                  <a:pt x="299" y="507"/>
                  <a:pt x="293" y="510"/>
                  <a:pt x="287" y="510"/>
                </a:cubicBezTo>
                <a:cubicBezTo>
                  <a:pt x="287" y="537"/>
                  <a:pt x="287" y="537"/>
                  <a:pt x="287" y="537"/>
                </a:cubicBezTo>
                <a:cubicBezTo>
                  <a:pt x="266" y="537"/>
                  <a:pt x="266" y="537"/>
                  <a:pt x="266" y="537"/>
                </a:cubicBezTo>
                <a:cubicBezTo>
                  <a:pt x="266" y="500"/>
                  <a:pt x="266" y="500"/>
                  <a:pt x="266" y="500"/>
                </a:cubicBezTo>
                <a:cubicBezTo>
                  <a:pt x="251" y="490"/>
                  <a:pt x="232" y="472"/>
                  <a:pt x="231" y="448"/>
                </a:cubicBezTo>
                <a:cubicBezTo>
                  <a:pt x="231" y="445"/>
                  <a:pt x="231" y="445"/>
                  <a:pt x="231" y="445"/>
                </a:cubicBezTo>
                <a:cubicBezTo>
                  <a:pt x="231" y="426"/>
                  <a:pt x="243" y="407"/>
                  <a:pt x="266" y="390"/>
                </a:cubicBezTo>
                <a:cubicBezTo>
                  <a:pt x="266" y="302"/>
                  <a:pt x="266" y="302"/>
                  <a:pt x="266" y="302"/>
                </a:cubicBezTo>
                <a:cubicBezTo>
                  <a:pt x="247" y="292"/>
                  <a:pt x="221" y="274"/>
                  <a:pt x="219" y="247"/>
                </a:cubicBezTo>
                <a:cubicBezTo>
                  <a:pt x="219" y="245"/>
                  <a:pt x="219" y="245"/>
                  <a:pt x="219" y="245"/>
                </a:cubicBezTo>
                <a:cubicBezTo>
                  <a:pt x="219" y="224"/>
                  <a:pt x="235" y="206"/>
                  <a:pt x="266" y="188"/>
                </a:cubicBezTo>
                <a:cubicBezTo>
                  <a:pt x="266" y="139"/>
                  <a:pt x="266" y="139"/>
                  <a:pt x="266" y="139"/>
                </a:cubicBezTo>
                <a:cubicBezTo>
                  <a:pt x="238" y="139"/>
                  <a:pt x="216" y="125"/>
                  <a:pt x="216" y="106"/>
                </a:cubicBezTo>
                <a:cubicBezTo>
                  <a:pt x="216" y="88"/>
                  <a:pt x="238" y="74"/>
                  <a:pt x="266" y="74"/>
                </a:cubicBezTo>
                <a:cubicBezTo>
                  <a:pt x="277" y="74"/>
                  <a:pt x="287" y="77"/>
                  <a:pt x="295" y="81"/>
                </a:cubicBezTo>
                <a:cubicBezTo>
                  <a:pt x="309" y="86"/>
                  <a:pt x="354" y="107"/>
                  <a:pt x="355" y="142"/>
                </a:cubicBezTo>
                <a:cubicBezTo>
                  <a:pt x="356" y="166"/>
                  <a:pt x="336" y="188"/>
                  <a:pt x="294" y="209"/>
                </a:cubicBezTo>
                <a:cubicBezTo>
                  <a:pt x="292" y="210"/>
                  <a:pt x="290" y="211"/>
                  <a:pt x="287" y="212"/>
                </a:cubicBezTo>
                <a:cubicBezTo>
                  <a:pt x="287" y="277"/>
                  <a:pt x="287" y="277"/>
                  <a:pt x="287" y="277"/>
                </a:cubicBezTo>
                <a:cubicBezTo>
                  <a:pt x="289" y="278"/>
                  <a:pt x="291" y="279"/>
                  <a:pt x="293" y="280"/>
                </a:cubicBezTo>
                <a:close/>
                <a:moveTo>
                  <a:pt x="287" y="376"/>
                </a:moveTo>
                <a:cubicBezTo>
                  <a:pt x="303" y="364"/>
                  <a:pt x="312" y="353"/>
                  <a:pt x="312" y="343"/>
                </a:cubicBezTo>
                <a:cubicBezTo>
                  <a:pt x="312" y="343"/>
                  <a:pt x="312" y="343"/>
                  <a:pt x="312" y="343"/>
                </a:cubicBezTo>
                <a:cubicBezTo>
                  <a:pt x="312" y="331"/>
                  <a:pt x="298" y="319"/>
                  <a:pt x="287" y="312"/>
                </a:cubicBezTo>
                <a:lnTo>
                  <a:pt x="287" y="376"/>
                </a:lnTo>
                <a:close/>
                <a:moveTo>
                  <a:pt x="251" y="246"/>
                </a:moveTo>
                <a:cubicBezTo>
                  <a:pt x="251" y="252"/>
                  <a:pt x="257" y="259"/>
                  <a:pt x="266" y="265"/>
                </a:cubicBezTo>
                <a:cubicBezTo>
                  <a:pt x="266" y="226"/>
                  <a:pt x="266" y="226"/>
                  <a:pt x="266" y="226"/>
                </a:cubicBezTo>
                <a:cubicBezTo>
                  <a:pt x="256" y="233"/>
                  <a:pt x="251" y="240"/>
                  <a:pt x="251" y="246"/>
                </a:cubicBezTo>
                <a:close/>
                <a:moveTo>
                  <a:pt x="250" y="91"/>
                </a:moveTo>
                <a:cubicBezTo>
                  <a:pt x="245" y="91"/>
                  <a:pt x="240" y="94"/>
                  <a:pt x="240" y="97"/>
                </a:cubicBezTo>
                <a:cubicBezTo>
                  <a:pt x="240" y="101"/>
                  <a:pt x="245" y="104"/>
                  <a:pt x="250" y="104"/>
                </a:cubicBezTo>
                <a:cubicBezTo>
                  <a:pt x="255" y="104"/>
                  <a:pt x="259" y="101"/>
                  <a:pt x="259" y="97"/>
                </a:cubicBezTo>
                <a:cubicBezTo>
                  <a:pt x="259" y="94"/>
                  <a:pt x="255" y="91"/>
                  <a:pt x="250" y="91"/>
                </a:cubicBezTo>
                <a:close/>
              </a:path>
            </a:pathLst>
          </a:custGeom>
          <a:solidFill>
            <a:srgbClr val="005EB8"/>
          </a:solidFill>
          <a:ln>
            <a:noFill/>
          </a:ln>
        </p:spPr>
        <p:txBody>
          <a:bodyPr/>
          <a:lstStyle/>
          <a:p>
            <a:pPr marL="0" marR="0" lvl="0" indent="0" defTabSz="914454" eaLnBrk="1" fontAlgn="auto" latinLnBrk="0" hangingPunct="1">
              <a:lnSpc>
                <a:spcPct val="100000"/>
              </a:lnSpc>
              <a:spcBef>
                <a:spcPts val="0"/>
              </a:spcBef>
              <a:spcAft>
                <a:spcPts val="0"/>
              </a:spcAft>
              <a:buClrTx/>
              <a:buSzTx/>
              <a:buFontTx/>
              <a:buNone/>
              <a:tabLst/>
              <a:defRPr/>
            </a:pPr>
            <a:endParaRPr kumimoji="0" lang="en-US" sz="801" b="0" i="0" u="none" strike="noStrike" kern="0" cap="none" spc="0" normalizeH="0" baseline="0" noProof="0">
              <a:ln>
                <a:noFill/>
              </a:ln>
              <a:solidFill>
                <a:srgbClr val="000000"/>
              </a:solidFill>
              <a:effectLst/>
              <a:uLnTx/>
              <a:uFillTx/>
              <a:latin typeface="Arial" charset="0"/>
              <a:cs typeface="Arial" charset="0"/>
            </a:endParaRPr>
          </a:p>
        </p:txBody>
      </p:sp>
      <p:sp>
        <p:nvSpPr>
          <p:cNvPr id="69" name="Freeform 37">
            <a:extLst>
              <a:ext uri="{FF2B5EF4-FFF2-40B4-BE49-F238E27FC236}">
                <a16:creationId xmlns:a16="http://schemas.microsoft.com/office/drawing/2014/main" id="{F867AE4E-9BFE-45AA-BC91-BDD9742DA60E}"/>
              </a:ext>
            </a:extLst>
          </p:cNvPr>
          <p:cNvSpPr>
            <a:spLocks noEditPoints="1"/>
          </p:cNvSpPr>
          <p:nvPr/>
        </p:nvSpPr>
        <p:spPr bwMode="auto">
          <a:xfrm>
            <a:off x="10850573" y="4436192"/>
            <a:ext cx="585111" cy="341618"/>
          </a:xfrm>
          <a:custGeom>
            <a:avLst/>
            <a:gdLst>
              <a:gd name="T0" fmla="*/ 47 w 198"/>
              <a:gd name="T1" fmla="*/ 58 h 127"/>
              <a:gd name="T2" fmla="*/ 21 w 198"/>
              <a:gd name="T3" fmla="*/ 58 h 127"/>
              <a:gd name="T4" fmla="*/ 21 w 198"/>
              <a:gd name="T5" fmla="*/ 34 h 127"/>
              <a:gd name="T6" fmla="*/ 47 w 198"/>
              <a:gd name="T7" fmla="*/ 34 h 127"/>
              <a:gd name="T8" fmla="*/ 47 w 198"/>
              <a:gd name="T9" fmla="*/ 58 h 127"/>
              <a:gd name="T10" fmla="*/ 91 w 198"/>
              <a:gd name="T11" fmla="*/ 58 h 127"/>
              <a:gd name="T12" fmla="*/ 65 w 198"/>
              <a:gd name="T13" fmla="*/ 58 h 127"/>
              <a:gd name="T14" fmla="*/ 65 w 198"/>
              <a:gd name="T15" fmla="*/ 34 h 127"/>
              <a:gd name="T16" fmla="*/ 91 w 198"/>
              <a:gd name="T17" fmla="*/ 34 h 127"/>
              <a:gd name="T18" fmla="*/ 91 w 198"/>
              <a:gd name="T19" fmla="*/ 58 h 127"/>
              <a:gd name="T20" fmla="*/ 47 w 198"/>
              <a:gd name="T21" fmla="*/ 101 h 127"/>
              <a:gd name="T22" fmla="*/ 21 w 198"/>
              <a:gd name="T23" fmla="*/ 101 h 127"/>
              <a:gd name="T24" fmla="*/ 21 w 198"/>
              <a:gd name="T25" fmla="*/ 77 h 127"/>
              <a:gd name="T26" fmla="*/ 47 w 198"/>
              <a:gd name="T27" fmla="*/ 77 h 127"/>
              <a:gd name="T28" fmla="*/ 47 w 198"/>
              <a:gd name="T29" fmla="*/ 101 h 127"/>
              <a:gd name="T30" fmla="*/ 91 w 198"/>
              <a:gd name="T31" fmla="*/ 101 h 127"/>
              <a:gd name="T32" fmla="*/ 65 w 198"/>
              <a:gd name="T33" fmla="*/ 101 h 127"/>
              <a:gd name="T34" fmla="*/ 65 w 198"/>
              <a:gd name="T35" fmla="*/ 77 h 127"/>
              <a:gd name="T36" fmla="*/ 91 w 198"/>
              <a:gd name="T37" fmla="*/ 77 h 127"/>
              <a:gd name="T38" fmla="*/ 91 w 198"/>
              <a:gd name="T39" fmla="*/ 101 h 127"/>
              <a:gd name="T40" fmla="*/ 134 w 198"/>
              <a:gd name="T41" fmla="*/ 58 h 127"/>
              <a:gd name="T42" fmla="*/ 108 w 198"/>
              <a:gd name="T43" fmla="*/ 58 h 127"/>
              <a:gd name="T44" fmla="*/ 108 w 198"/>
              <a:gd name="T45" fmla="*/ 34 h 127"/>
              <a:gd name="T46" fmla="*/ 134 w 198"/>
              <a:gd name="T47" fmla="*/ 34 h 127"/>
              <a:gd name="T48" fmla="*/ 134 w 198"/>
              <a:gd name="T49" fmla="*/ 58 h 127"/>
              <a:gd name="T50" fmla="*/ 178 w 198"/>
              <a:gd name="T51" fmla="*/ 58 h 127"/>
              <a:gd name="T52" fmla="*/ 152 w 198"/>
              <a:gd name="T53" fmla="*/ 58 h 127"/>
              <a:gd name="T54" fmla="*/ 152 w 198"/>
              <a:gd name="T55" fmla="*/ 34 h 127"/>
              <a:gd name="T56" fmla="*/ 178 w 198"/>
              <a:gd name="T57" fmla="*/ 34 h 127"/>
              <a:gd name="T58" fmla="*/ 178 w 198"/>
              <a:gd name="T59" fmla="*/ 58 h 127"/>
              <a:gd name="T60" fmla="*/ 115 w 198"/>
              <a:gd name="T61" fmla="*/ 127 h 127"/>
              <a:gd name="T62" fmla="*/ 171 w 198"/>
              <a:gd name="T63" fmla="*/ 127 h 127"/>
              <a:gd name="T64" fmla="*/ 171 w 198"/>
              <a:gd name="T65" fmla="*/ 84 h 127"/>
              <a:gd name="T66" fmla="*/ 115 w 198"/>
              <a:gd name="T67" fmla="*/ 84 h 127"/>
              <a:gd name="T68" fmla="*/ 115 w 198"/>
              <a:gd name="T69" fmla="*/ 127 h 127"/>
              <a:gd name="T70" fmla="*/ 184 w 198"/>
              <a:gd name="T71" fmla="*/ 0 h 127"/>
              <a:gd name="T72" fmla="*/ 14 w 198"/>
              <a:gd name="T73" fmla="*/ 0 h 127"/>
              <a:gd name="T74" fmla="*/ 0 w 198"/>
              <a:gd name="T75" fmla="*/ 14 h 127"/>
              <a:gd name="T76" fmla="*/ 0 w 198"/>
              <a:gd name="T77" fmla="*/ 113 h 127"/>
              <a:gd name="T78" fmla="*/ 14 w 198"/>
              <a:gd name="T79" fmla="*/ 127 h 127"/>
              <a:gd name="T80" fmla="*/ 108 w 198"/>
              <a:gd name="T81" fmla="*/ 127 h 127"/>
              <a:gd name="T82" fmla="*/ 108 w 198"/>
              <a:gd name="T83" fmla="*/ 77 h 127"/>
              <a:gd name="T84" fmla="*/ 178 w 198"/>
              <a:gd name="T85" fmla="*/ 77 h 127"/>
              <a:gd name="T86" fmla="*/ 178 w 198"/>
              <a:gd name="T87" fmla="*/ 127 h 127"/>
              <a:gd name="T88" fmla="*/ 184 w 198"/>
              <a:gd name="T89" fmla="*/ 127 h 127"/>
              <a:gd name="T90" fmla="*/ 198 w 198"/>
              <a:gd name="T91" fmla="*/ 113 h 127"/>
              <a:gd name="T92" fmla="*/ 198 w 198"/>
              <a:gd name="T93" fmla="*/ 14 h 127"/>
              <a:gd name="T94" fmla="*/ 184 w 198"/>
              <a:gd name="T9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 h="127">
                <a:moveTo>
                  <a:pt x="47" y="58"/>
                </a:moveTo>
                <a:cubicBezTo>
                  <a:pt x="21" y="58"/>
                  <a:pt x="21" y="58"/>
                  <a:pt x="21" y="58"/>
                </a:cubicBezTo>
                <a:cubicBezTo>
                  <a:pt x="21" y="34"/>
                  <a:pt x="21" y="34"/>
                  <a:pt x="21" y="34"/>
                </a:cubicBezTo>
                <a:cubicBezTo>
                  <a:pt x="47" y="34"/>
                  <a:pt x="47" y="34"/>
                  <a:pt x="47" y="34"/>
                </a:cubicBezTo>
                <a:lnTo>
                  <a:pt x="47" y="58"/>
                </a:lnTo>
                <a:close/>
                <a:moveTo>
                  <a:pt x="91" y="58"/>
                </a:moveTo>
                <a:cubicBezTo>
                  <a:pt x="65" y="58"/>
                  <a:pt x="65" y="58"/>
                  <a:pt x="65" y="58"/>
                </a:cubicBezTo>
                <a:cubicBezTo>
                  <a:pt x="65" y="34"/>
                  <a:pt x="65" y="34"/>
                  <a:pt x="65" y="34"/>
                </a:cubicBezTo>
                <a:cubicBezTo>
                  <a:pt x="91" y="34"/>
                  <a:pt x="91" y="34"/>
                  <a:pt x="91" y="34"/>
                </a:cubicBezTo>
                <a:lnTo>
                  <a:pt x="91" y="58"/>
                </a:lnTo>
                <a:close/>
                <a:moveTo>
                  <a:pt x="47" y="101"/>
                </a:moveTo>
                <a:cubicBezTo>
                  <a:pt x="21" y="101"/>
                  <a:pt x="21" y="101"/>
                  <a:pt x="21" y="101"/>
                </a:cubicBezTo>
                <a:cubicBezTo>
                  <a:pt x="21" y="77"/>
                  <a:pt x="21" y="77"/>
                  <a:pt x="21" y="77"/>
                </a:cubicBezTo>
                <a:cubicBezTo>
                  <a:pt x="47" y="77"/>
                  <a:pt x="47" y="77"/>
                  <a:pt x="47" y="77"/>
                </a:cubicBezTo>
                <a:lnTo>
                  <a:pt x="47" y="101"/>
                </a:lnTo>
                <a:close/>
                <a:moveTo>
                  <a:pt x="91" y="101"/>
                </a:moveTo>
                <a:cubicBezTo>
                  <a:pt x="65" y="101"/>
                  <a:pt x="65" y="101"/>
                  <a:pt x="65" y="101"/>
                </a:cubicBezTo>
                <a:cubicBezTo>
                  <a:pt x="65" y="77"/>
                  <a:pt x="65" y="77"/>
                  <a:pt x="65" y="77"/>
                </a:cubicBezTo>
                <a:cubicBezTo>
                  <a:pt x="91" y="77"/>
                  <a:pt x="91" y="77"/>
                  <a:pt x="91" y="77"/>
                </a:cubicBezTo>
                <a:lnTo>
                  <a:pt x="91" y="101"/>
                </a:lnTo>
                <a:close/>
                <a:moveTo>
                  <a:pt x="134" y="58"/>
                </a:moveTo>
                <a:cubicBezTo>
                  <a:pt x="108" y="58"/>
                  <a:pt x="108" y="58"/>
                  <a:pt x="108" y="58"/>
                </a:cubicBezTo>
                <a:cubicBezTo>
                  <a:pt x="108" y="34"/>
                  <a:pt x="108" y="34"/>
                  <a:pt x="108" y="34"/>
                </a:cubicBezTo>
                <a:cubicBezTo>
                  <a:pt x="134" y="34"/>
                  <a:pt x="134" y="34"/>
                  <a:pt x="134" y="34"/>
                </a:cubicBezTo>
                <a:lnTo>
                  <a:pt x="134" y="58"/>
                </a:lnTo>
                <a:close/>
                <a:moveTo>
                  <a:pt x="178" y="58"/>
                </a:moveTo>
                <a:cubicBezTo>
                  <a:pt x="152" y="58"/>
                  <a:pt x="152" y="58"/>
                  <a:pt x="152" y="58"/>
                </a:cubicBezTo>
                <a:cubicBezTo>
                  <a:pt x="152" y="34"/>
                  <a:pt x="152" y="34"/>
                  <a:pt x="152" y="34"/>
                </a:cubicBezTo>
                <a:cubicBezTo>
                  <a:pt x="178" y="34"/>
                  <a:pt x="178" y="34"/>
                  <a:pt x="178" y="34"/>
                </a:cubicBezTo>
                <a:lnTo>
                  <a:pt x="178" y="58"/>
                </a:lnTo>
                <a:close/>
                <a:moveTo>
                  <a:pt x="115" y="127"/>
                </a:moveTo>
                <a:cubicBezTo>
                  <a:pt x="127" y="127"/>
                  <a:pt x="171" y="127"/>
                  <a:pt x="171" y="127"/>
                </a:cubicBezTo>
                <a:cubicBezTo>
                  <a:pt x="171" y="84"/>
                  <a:pt x="171" y="84"/>
                  <a:pt x="171" y="84"/>
                </a:cubicBezTo>
                <a:cubicBezTo>
                  <a:pt x="159" y="84"/>
                  <a:pt x="115" y="84"/>
                  <a:pt x="115" y="84"/>
                </a:cubicBezTo>
                <a:lnTo>
                  <a:pt x="115" y="127"/>
                </a:lnTo>
                <a:close/>
                <a:moveTo>
                  <a:pt x="184" y="0"/>
                </a:moveTo>
                <a:cubicBezTo>
                  <a:pt x="14" y="0"/>
                  <a:pt x="14" y="0"/>
                  <a:pt x="14" y="0"/>
                </a:cubicBezTo>
                <a:cubicBezTo>
                  <a:pt x="7" y="0"/>
                  <a:pt x="0" y="6"/>
                  <a:pt x="0" y="14"/>
                </a:cubicBezTo>
                <a:cubicBezTo>
                  <a:pt x="0" y="113"/>
                  <a:pt x="0" y="113"/>
                  <a:pt x="0" y="113"/>
                </a:cubicBezTo>
                <a:cubicBezTo>
                  <a:pt x="0" y="121"/>
                  <a:pt x="7" y="127"/>
                  <a:pt x="14" y="127"/>
                </a:cubicBezTo>
                <a:cubicBezTo>
                  <a:pt x="108" y="127"/>
                  <a:pt x="108" y="127"/>
                  <a:pt x="108" y="127"/>
                </a:cubicBezTo>
                <a:cubicBezTo>
                  <a:pt x="108" y="77"/>
                  <a:pt x="108" y="77"/>
                  <a:pt x="108" y="77"/>
                </a:cubicBezTo>
                <a:cubicBezTo>
                  <a:pt x="178" y="77"/>
                  <a:pt x="178" y="77"/>
                  <a:pt x="178" y="77"/>
                </a:cubicBezTo>
                <a:cubicBezTo>
                  <a:pt x="178" y="127"/>
                  <a:pt x="178" y="127"/>
                  <a:pt x="178" y="127"/>
                </a:cubicBezTo>
                <a:cubicBezTo>
                  <a:pt x="184" y="127"/>
                  <a:pt x="184" y="127"/>
                  <a:pt x="184" y="127"/>
                </a:cubicBezTo>
                <a:cubicBezTo>
                  <a:pt x="192" y="127"/>
                  <a:pt x="198" y="121"/>
                  <a:pt x="198" y="113"/>
                </a:cubicBezTo>
                <a:cubicBezTo>
                  <a:pt x="198" y="14"/>
                  <a:pt x="198" y="14"/>
                  <a:pt x="198" y="14"/>
                </a:cubicBezTo>
                <a:cubicBezTo>
                  <a:pt x="198" y="6"/>
                  <a:pt x="192" y="0"/>
                  <a:pt x="184" y="0"/>
                </a:cubicBezTo>
                <a:close/>
              </a:path>
            </a:pathLst>
          </a:custGeom>
          <a:solidFill>
            <a:srgbClr val="41B6E6"/>
          </a:solidFill>
          <a:ln>
            <a:noFill/>
          </a:ln>
        </p:spPr>
        <p:txBody>
          <a:bodyPr/>
          <a:lstStyle/>
          <a:p>
            <a:pPr marL="0" marR="0" lvl="0" indent="0" defTabSz="914454" eaLnBrk="1" fontAlgn="auto" latinLnBrk="0" hangingPunct="1">
              <a:lnSpc>
                <a:spcPct val="100000"/>
              </a:lnSpc>
              <a:spcBef>
                <a:spcPts val="0"/>
              </a:spcBef>
              <a:spcAft>
                <a:spcPts val="0"/>
              </a:spcAft>
              <a:buClrTx/>
              <a:buSzTx/>
              <a:buFontTx/>
              <a:buNone/>
              <a:tabLst/>
              <a:defRPr/>
            </a:pPr>
            <a:endParaRPr kumimoji="0" lang="en-US" sz="801" b="0" i="0" u="none" strike="noStrike" kern="0" cap="none" spc="0" normalizeH="0" baseline="0" noProof="0">
              <a:ln>
                <a:noFill/>
              </a:ln>
              <a:solidFill>
                <a:srgbClr val="000000"/>
              </a:solidFill>
              <a:effectLst/>
              <a:uLnTx/>
              <a:uFillTx/>
              <a:latin typeface="Arial" charset="0"/>
              <a:cs typeface="Arial" charset="0"/>
            </a:endParaRPr>
          </a:p>
        </p:txBody>
      </p:sp>
      <p:sp>
        <p:nvSpPr>
          <p:cNvPr id="70" name="Rectangle 69">
            <a:extLst>
              <a:ext uri="{FF2B5EF4-FFF2-40B4-BE49-F238E27FC236}">
                <a16:creationId xmlns:a16="http://schemas.microsoft.com/office/drawing/2014/main" id="{42750B70-3056-43CF-8801-CD898A42F77A}"/>
              </a:ext>
            </a:extLst>
          </p:cNvPr>
          <p:cNvSpPr/>
          <p:nvPr/>
        </p:nvSpPr>
        <p:spPr>
          <a:xfrm>
            <a:off x="10424554" y="4258028"/>
            <a:ext cx="1472615" cy="1968580"/>
          </a:xfrm>
          <a:prstGeom prst="rect">
            <a:avLst/>
          </a:prstGeom>
          <a:noFill/>
          <a:ln w="28575" cap="flat" cmpd="sng" algn="ctr">
            <a:solidFill>
              <a:srgbClr val="000000"/>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236D9913-0DD2-4ED0-BB1D-D22011C2B51F}"/>
              </a:ext>
            </a:extLst>
          </p:cNvPr>
          <p:cNvSpPr txBox="1"/>
          <p:nvPr/>
        </p:nvSpPr>
        <p:spPr>
          <a:xfrm>
            <a:off x="10527323" y="4841391"/>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844123" fontAlgn="base">
              <a:spcBef>
                <a:spcPts val="277"/>
              </a:spcBef>
              <a:spcAft>
                <a:spcPts val="277"/>
              </a:spcAft>
              <a:defRPr/>
            </a:pPr>
            <a:r>
              <a:rPr lang="en-GB" sz="1000" b="1" dirty="0">
                <a:solidFill>
                  <a:srgbClr val="525252"/>
                </a:solidFill>
                <a:latin typeface="Arial"/>
                <a:cs typeface="Arial"/>
              </a:rPr>
              <a:t>Local Vaccination Centres</a:t>
            </a:r>
            <a:endParaRPr lang="en-GB" sz="1000" b="1" dirty="0">
              <a:solidFill>
                <a:srgbClr val="525252"/>
              </a:solidFill>
              <a:latin typeface="Arial"/>
            </a:endParaRPr>
          </a:p>
        </p:txBody>
      </p:sp>
      <p:sp>
        <p:nvSpPr>
          <p:cNvPr id="72" name="TextBox 71">
            <a:extLst>
              <a:ext uri="{FF2B5EF4-FFF2-40B4-BE49-F238E27FC236}">
                <a16:creationId xmlns:a16="http://schemas.microsoft.com/office/drawing/2014/main" id="{3A4F196A-3872-4D73-BAC5-ABC14E5D20C1}"/>
              </a:ext>
            </a:extLst>
          </p:cNvPr>
          <p:cNvSpPr txBox="1"/>
          <p:nvPr/>
        </p:nvSpPr>
        <p:spPr>
          <a:xfrm>
            <a:off x="10557247" y="5830222"/>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Char char="​"/>
              <a:tabLst/>
              <a:defRPr/>
            </a:pPr>
            <a:r>
              <a:rPr kumimoji="0" lang="en-GB" sz="1000" b="1" i="0" u="none" strike="noStrike" kern="0" cap="none" spc="0" normalizeH="0" baseline="0" noProof="0">
                <a:ln>
                  <a:noFill/>
                </a:ln>
                <a:solidFill>
                  <a:srgbClr val="525252"/>
                </a:solidFill>
                <a:effectLst/>
                <a:uLnTx/>
                <a:uFillTx/>
                <a:latin typeface="Arial"/>
                <a:cs typeface="Arial"/>
              </a:rPr>
              <a:t>Community Pharmacies </a:t>
            </a:r>
            <a:endParaRPr kumimoji="0" lang="en-GB" sz="1000" b="1" i="0" u="none" strike="noStrike" kern="0" cap="none" spc="0" normalizeH="0" baseline="0" noProof="0">
              <a:ln>
                <a:noFill/>
              </a:ln>
              <a:solidFill>
                <a:srgbClr val="525252"/>
              </a:solidFill>
              <a:effectLst/>
              <a:uLnTx/>
              <a:uFillTx/>
              <a:latin typeface="Arial"/>
              <a:cs typeface="Arial" panose="020B0604020202020204" pitchFamily="34" charset="0"/>
            </a:endParaRPr>
          </a:p>
        </p:txBody>
      </p:sp>
      <p:grpSp>
        <p:nvGrpSpPr>
          <p:cNvPr id="73" name="Group 72">
            <a:extLst>
              <a:ext uri="{FF2B5EF4-FFF2-40B4-BE49-F238E27FC236}">
                <a16:creationId xmlns:a16="http://schemas.microsoft.com/office/drawing/2014/main" id="{F5D02455-41D7-48C3-947D-5B3FD96F91C3}"/>
              </a:ext>
            </a:extLst>
          </p:cNvPr>
          <p:cNvGrpSpPr/>
          <p:nvPr/>
        </p:nvGrpSpPr>
        <p:grpSpPr>
          <a:xfrm>
            <a:off x="10815520" y="809163"/>
            <a:ext cx="462720" cy="611932"/>
            <a:chOff x="10034080" y="3165420"/>
            <a:chExt cx="552543" cy="744239"/>
          </a:xfrm>
          <a:solidFill>
            <a:srgbClr val="FFFFFF"/>
          </a:solidFill>
        </p:grpSpPr>
        <p:grpSp>
          <p:nvGrpSpPr>
            <p:cNvPr id="74" name="CustomIcon">
              <a:extLst>
                <a:ext uri="{FF2B5EF4-FFF2-40B4-BE49-F238E27FC236}">
                  <a16:creationId xmlns:a16="http://schemas.microsoft.com/office/drawing/2014/main" id="{B53A4AE4-1D68-42BF-90C3-3C46F1A40FA9}"/>
                </a:ext>
              </a:extLst>
            </p:cNvPr>
            <p:cNvGrpSpPr/>
            <p:nvPr/>
          </p:nvGrpSpPr>
          <p:grpSpPr>
            <a:xfrm>
              <a:off x="10038418" y="3385607"/>
              <a:ext cx="530960" cy="524052"/>
              <a:chOff x="-531446" y="3229247"/>
              <a:chExt cx="530960" cy="524052"/>
            </a:xfrm>
            <a:grpFill/>
          </p:grpSpPr>
          <p:grpSp>
            <p:nvGrpSpPr>
              <p:cNvPr id="77" name="CustomIcon">
                <a:extLst>
                  <a:ext uri="{FF2B5EF4-FFF2-40B4-BE49-F238E27FC236}">
                    <a16:creationId xmlns:a16="http://schemas.microsoft.com/office/drawing/2014/main" id="{176415B7-C151-4905-82A7-9E6B1EC77F76}"/>
                  </a:ext>
                </a:extLst>
              </p:cNvPr>
              <p:cNvGrpSpPr/>
              <p:nvPr/>
            </p:nvGrpSpPr>
            <p:grpSpPr>
              <a:xfrm>
                <a:off x="-496048" y="3353569"/>
                <a:ext cx="473114" cy="353973"/>
                <a:chOff x="-496048" y="3353569"/>
                <a:chExt cx="473114" cy="353973"/>
              </a:xfrm>
              <a:grpFill/>
            </p:grpSpPr>
            <p:sp>
              <p:nvSpPr>
                <p:cNvPr id="96" name="Freeform: Shape 95">
                  <a:extLst>
                    <a:ext uri="{FF2B5EF4-FFF2-40B4-BE49-F238E27FC236}">
                      <a16:creationId xmlns:a16="http://schemas.microsoft.com/office/drawing/2014/main" id="{3300D800-7AEE-4A64-86A0-6724EC8D7D7B}"/>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7" name="Freeform: Shape 96">
                  <a:extLst>
                    <a:ext uri="{FF2B5EF4-FFF2-40B4-BE49-F238E27FC236}">
                      <a16:creationId xmlns:a16="http://schemas.microsoft.com/office/drawing/2014/main" id="{16479F78-9936-4EB8-A4E3-3C4D726486E1}"/>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78" name="Freeform: Shape 77">
                <a:extLst>
                  <a:ext uri="{FF2B5EF4-FFF2-40B4-BE49-F238E27FC236}">
                    <a16:creationId xmlns:a16="http://schemas.microsoft.com/office/drawing/2014/main" id="{CB232C48-6C83-4CD8-9077-C951C5651118}"/>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79" name="Freeform: Shape 78">
                <a:extLst>
                  <a:ext uri="{FF2B5EF4-FFF2-40B4-BE49-F238E27FC236}">
                    <a16:creationId xmlns:a16="http://schemas.microsoft.com/office/drawing/2014/main" id="{5F9F9CC6-41FF-4051-9AA6-2E0A18457F03}"/>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80" name="Freeform: Shape 79">
                <a:extLst>
                  <a:ext uri="{FF2B5EF4-FFF2-40B4-BE49-F238E27FC236}">
                    <a16:creationId xmlns:a16="http://schemas.microsoft.com/office/drawing/2014/main" id="{78E5731E-E0DB-44DE-8ED3-3329C52057F0}"/>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81" name="Freeform: Shape 80">
                <a:extLst>
                  <a:ext uri="{FF2B5EF4-FFF2-40B4-BE49-F238E27FC236}">
                    <a16:creationId xmlns:a16="http://schemas.microsoft.com/office/drawing/2014/main" id="{5B7F2BB1-D88D-4F73-8693-B792DED21B85}"/>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82" name="Freeform: Shape 81">
                <a:extLst>
                  <a:ext uri="{FF2B5EF4-FFF2-40B4-BE49-F238E27FC236}">
                    <a16:creationId xmlns:a16="http://schemas.microsoft.com/office/drawing/2014/main" id="{C9F46976-2E57-4654-AD21-E14DEB36F487}"/>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83" name="Freeform: Shape 82">
                <a:extLst>
                  <a:ext uri="{FF2B5EF4-FFF2-40B4-BE49-F238E27FC236}">
                    <a16:creationId xmlns:a16="http://schemas.microsoft.com/office/drawing/2014/main" id="{4A0999D5-A89C-4C6E-A529-42B0B149C80E}"/>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84" name="Freeform: Shape 83">
                <a:extLst>
                  <a:ext uri="{FF2B5EF4-FFF2-40B4-BE49-F238E27FC236}">
                    <a16:creationId xmlns:a16="http://schemas.microsoft.com/office/drawing/2014/main" id="{2A3E0057-E488-4571-A3DE-D52225C6A87B}"/>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85" name="Freeform: Shape 84">
                <a:extLst>
                  <a:ext uri="{FF2B5EF4-FFF2-40B4-BE49-F238E27FC236}">
                    <a16:creationId xmlns:a16="http://schemas.microsoft.com/office/drawing/2014/main" id="{F3B6D8DF-AB6F-424F-AD4D-312FB295F2F5}"/>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86" name="Freeform: Shape 85">
                <a:extLst>
                  <a:ext uri="{FF2B5EF4-FFF2-40B4-BE49-F238E27FC236}">
                    <a16:creationId xmlns:a16="http://schemas.microsoft.com/office/drawing/2014/main" id="{FAE093AC-5A8D-406C-B4A9-82A2C2AD0CA8}"/>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87" name="Freeform: Shape 86">
                <a:extLst>
                  <a:ext uri="{FF2B5EF4-FFF2-40B4-BE49-F238E27FC236}">
                    <a16:creationId xmlns:a16="http://schemas.microsoft.com/office/drawing/2014/main" id="{1AD7E8E4-C659-44D3-AC7F-9E166CA8C906}"/>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88" name="Freeform: Shape 87">
                <a:extLst>
                  <a:ext uri="{FF2B5EF4-FFF2-40B4-BE49-F238E27FC236}">
                    <a16:creationId xmlns:a16="http://schemas.microsoft.com/office/drawing/2014/main" id="{C1602963-463C-45B4-8364-5706B8F60537}"/>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89" name="Freeform: Shape 88">
                <a:extLst>
                  <a:ext uri="{FF2B5EF4-FFF2-40B4-BE49-F238E27FC236}">
                    <a16:creationId xmlns:a16="http://schemas.microsoft.com/office/drawing/2014/main" id="{1C945E57-5463-49F9-8EE4-43F3F2473A45}"/>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0" name="Freeform: Shape 89">
                <a:extLst>
                  <a:ext uri="{FF2B5EF4-FFF2-40B4-BE49-F238E27FC236}">
                    <a16:creationId xmlns:a16="http://schemas.microsoft.com/office/drawing/2014/main" id="{0E553357-3B5E-4E3C-BDEB-C18F1EAC5DFD}"/>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1" name="Freeform: Shape 90">
                <a:extLst>
                  <a:ext uri="{FF2B5EF4-FFF2-40B4-BE49-F238E27FC236}">
                    <a16:creationId xmlns:a16="http://schemas.microsoft.com/office/drawing/2014/main" id="{437BA604-768B-483E-B65D-20F33515192A}"/>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2" name="Freeform: Shape 91">
                <a:extLst>
                  <a:ext uri="{FF2B5EF4-FFF2-40B4-BE49-F238E27FC236}">
                    <a16:creationId xmlns:a16="http://schemas.microsoft.com/office/drawing/2014/main" id="{682EAA5E-570C-4B9A-8015-E228DC9BC527}"/>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3" name="Freeform: Shape 92">
                <a:extLst>
                  <a:ext uri="{FF2B5EF4-FFF2-40B4-BE49-F238E27FC236}">
                    <a16:creationId xmlns:a16="http://schemas.microsoft.com/office/drawing/2014/main" id="{430EA6D3-B264-4349-8BDA-54A35058155D}"/>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4" name="Freeform: Shape 93">
                <a:extLst>
                  <a:ext uri="{FF2B5EF4-FFF2-40B4-BE49-F238E27FC236}">
                    <a16:creationId xmlns:a16="http://schemas.microsoft.com/office/drawing/2014/main" id="{934B809A-E267-4637-A9AD-BC255C0118A8}"/>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5" name="Freeform: Shape 94">
                <a:extLst>
                  <a:ext uri="{FF2B5EF4-FFF2-40B4-BE49-F238E27FC236}">
                    <a16:creationId xmlns:a16="http://schemas.microsoft.com/office/drawing/2014/main" id="{16862C4B-8F6D-426F-8C26-A7BCA0F4B0F2}"/>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75" name="Rectangle 74">
              <a:extLst>
                <a:ext uri="{FF2B5EF4-FFF2-40B4-BE49-F238E27FC236}">
                  <a16:creationId xmlns:a16="http://schemas.microsoft.com/office/drawing/2014/main" id="{742647DF-1B94-417B-9042-44912224F54A}"/>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prstClr val="white"/>
                </a:solidFill>
                <a:effectLst/>
                <a:uLnTx/>
                <a:uFillTx/>
                <a:latin typeface="Arial"/>
                <a:ea typeface="+mn-ea"/>
                <a:cs typeface="Arial"/>
              </a:endParaRPr>
            </a:p>
          </p:txBody>
        </p:sp>
        <p:pic>
          <p:nvPicPr>
            <p:cNvPr id="76" name="CustomIcon">
              <a:extLst>
                <a:ext uri="{FF2B5EF4-FFF2-40B4-BE49-F238E27FC236}">
                  <a16:creationId xmlns:a16="http://schemas.microsoft.com/office/drawing/2014/main" id="{B3640A42-856B-4AE0-BC5F-DA455FC768EB}"/>
                </a:ext>
              </a:extLst>
            </p:cNvPr>
            <p:cNvPicPr>
              <a:picLocks noChangeAspect="1"/>
            </p:cNvPicPr>
            <p:nvPr>
              <p:custDataLst>
                <p:tags r:id="rId2"/>
              </p:custDataLst>
            </p:nvPr>
          </p:nvPicPr>
          <p:blipFill>
            <a:blip r:embed="rId11">
              <a:extLst>
                <a:ext uri="{96DAC541-7B7A-43D3-8B79-37D633B846F1}">
                  <asvg:svgBlip xmlns:asvg="http://schemas.microsoft.com/office/drawing/2016/SVG/main" r:embed="rId12"/>
                </a:ext>
              </a:extLst>
            </a:blip>
            <a:stretch>
              <a:fillRect/>
            </a:stretch>
          </p:blipFill>
          <p:spPr>
            <a:xfrm>
              <a:off x="10034080" y="3165420"/>
              <a:ext cx="552543" cy="552545"/>
            </a:xfrm>
            <a:prstGeom prst="rect">
              <a:avLst/>
            </a:prstGeom>
          </p:spPr>
        </p:pic>
      </p:grpSp>
      <p:pic>
        <p:nvPicPr>
          <p:cNvPr id="98" name="Picture 97">
            <a:extLst>
              <a:ext uri="{FF2B5EF4-FFF2-40B4-BE49-F238E27FC236}">
                <a16:creationId xmlns:a16="http://schemas.microsoft.com/office/drawing/2014/main" id="{C74F5B9D-2DC8-46B8-90EF-5CAFF6B9CE45}"/>
              </a:ext>
            </a:extLst>
          </p:cNvPr>
          <p:cNvPicPr>
            <a:picLocks noChangeAspect="1"/>
          </p:cNvPicPr>
          <p:nvPr/>
        </p:nvPicPr>
        <p:blipFill rotWithShape="1">
          <a:blip r:embed="rId14">
            <a:duotone>
              <a:srgbClr val="005EB8">
                <a:shade val="45000"/>
                <a:satMod val="135000"/>
              </a:srgbClr>
              <a:prstClr val="white"/>
            </a:duotone>
          </a:blip>
          <a:srcRect l="8000" t="17815" r="6500" b="26250"/>
          <a:stretch/>
        </p:blipFill>
        <p:spPr>
          <a:xfrm>
            <a:off x="10672067" y="1798296"/>
            <a:ext cx="691151" cy="488327"/>
          </a:xfrm>
          <a:prstGeom prst="rect">
            <a:avLst/>
          </a:prstGeom>
        </p:spPr>
      </p:pic>
      <p:grpSp>
        <p:nvGrpSpPr>
          <p:cNvPr id="99" name="Group 98">
            <a:extLst>
              <a:ext uri="{FF2B5EF4-FFF2-40B4-BE49-F238E27FC236}">
                <a16:creationId xmlns:a16="http://schemas.microsoft.com/office/drawing/2014/main" id="{64DE0F88-71F9-454F-B0EA-CE89450C338A}"/>
              </a:ext>
            </a:extLst>
          </p:cNvPr>
          <p:cNvGrpSpPr/>
          <p:nvPr/>
        </p:nvGrpSpPr>
        <p:grpSpPr>
          <a:xfrm>
            <a:off x="10410210" y="809164"/>
            <a:ext cx="1221318" cy="807179"/>
            <a:chOff x="8151136" y="508527"/>
            <a:chExt cx="1221318" cy="807180"/>
          </a:xfrm>
          <a:solidFill>
            <a:srgbClr val="FFFFFF"/>
          </a:solidFill>
        </p:grpSpPr>
        <p:grpSp>
          <p:nvGrpSpPr>
            <p:cNvPr id="100" name="Group 99">
              <a:extLst>
                <a:ext uri="{FF2B5EF4-FFF2-40B4-BE49-F238E27FC236}">
                  <a16:creationId xmlns:a16="http://schemas.microsoft.com/office/drawing/2014/main" id="{C3319BB2-046E-4505-9B12-4F40341859B4}"/>
                </a:ext>
              </a:extLst>
            </p:cNvPr>
            <p:cNvGrpSpPr/>
            <p:nvPr/>
          </p:nvGrpSpPr>
          <p:grpSpPr>
            <a:xfrm>
              <a:off x="8502609" y="508527"/>
              <a:ext cx="462720" cy="611932"/>
              <a:chOff x="10034080" y="3165420"/>
              <a:chExt cx="552543" cy="744239"/>
            </a:xfrm>
            <a:grpFill/>
          </p:grpSpPr>
          <p:grpSp>
            <p:nvGrpSpPr>
              <p:cNvPr id="102" name="CustomIcon">
                <a:extLst>
                  <a:ext uri="{FF2B5EF4-FFF2-40B4-BE49-F238E27FC236}">
                    <a16:creationId xmlns:a16="http://schemas.microsoft.com/office/drawing/2014/main" id="{DE4771C7-E87C-4F8F-A0A5-C0A9906B1EE5}"/>
                  </a:ext>
                </a:extLst>
              </p:cNvPr>
              <p:cNvGrpSpPr/>
              <p:nvPr/>
            </p:nvGrpSpPr>
            <p:grpSpPr>
              <a:xfrm>
                <a:off x="10038418" y="3385607"/>
                <a:ext cx="530960" cy="524052"/>
                <a:chOff x="-531446" y="3229247"/>
                <a:chExt cx="530960" cy="524052"/>
              </a:xfrm>
              <a:grpFill/>
            </p:grpSpPr>
            <p:grpSp>
              <p:nvGrpSpPr>
                <p:cNvPr id="105" name="CustomIcon">
                  <a:extLst>
                    <a:ext uri="{FF2B5EF4-FFF2-40B4-BE49-F238E27FC236}">
                      <a16:creationId xmlns:a16="http://schemas.microsoft.com/office/drawing/2014/main" id="{49EA03AF-82BF-4E14-B845-0FF19C8A114D}"/>
                    </a:ext>
                  </a:extLst>
                </p:cNvPr>
                <p:cNvGrpSpPr/>
                <p:nvPr/>
              </p:nvGrpSpPr>
              <p:grpSpPr>
                <a:xfrm>
                  <a:off x="-496048" y="3353569"/>
                  <a:ext cx="473114" cy="353973"/>
                  <a:chOff x="-496048" y="3353569"/>
                  <a:chExt cx="473114" cy="353973"/>
                </a:xfrm>
                <a:grpFill/>
              </p:grpSpPr>
              <p:sp>
                <p:nvSpPr>
                  <p:cNvPr id="124" name="Freeform: Shape 118">
                    <a:extLst>
                      <a:ext uri="{FF2B5EF4-FFF2-40B4-BE49-F238E27FC236}">
                        <a16:creationId xmlns:a16="http://schemas.microsoft.com/office/drawing/2014/main" id="{95661C29-DA51-46EA-B447-DC1445278114}"/>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5" name="Freeform: Shape 119">
                    <a:extLst>
                      <a:ext uri="{FF2B5EF4-FFF2-40B4-BE49-F238E27FC236}">
                        <a16:creationId xmlns:a16="http://schemas.microsoft.com/office/drawing/2014/main" id="{7EF8B28C-F3BA-4A65-9FD3-432422BF319E}"/>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106" name="Freeform: Shape 100">
                  <a:extLst>
                    <a:ext uri="{FF2B5EF4-FFF2-40B4-BE49-F238E27FC236}">
                      <a16:creationId xmlns:a16="http://schemas.microsoft.com/office/drawing/2014/main" id="{AB903FF8-9A38-4D92-B679-01E7ED6170D1}"/>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07" name="Freeform: Shape 101">
                  <a:extLst>
                    <a:ext uri="{FF2B5EF4-FFF2-40B4-BE49-F238E27FC236}">
                      <a16:creationId xmlns:a16="http://schemas.microsoft.com/office/drawing/2014/main" id="{C94B940C-C2DB-439B-A308-0A4A6C0443FA}"/>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08" name="Freeform: Shape 102">
                  <a:extLst>
                    <a:ext uri="{FF2B5EF4-FFF2-40B4-BE49-F238E27FC236}">
                      <a16:creationId xmlns:a16="http://schemas.microsoft.com/office/drawing/2014/main" id="{A757B964-80CD-4540-AF2D-95C1E70900BB}"/>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09" name="Freeform: Shape 103">
                  <a:extLst>
                    <a:ext uri="{FF2B5EF4-FFF2-40B4-BE49-F238E27FC236}">
                      <a16:creationId xmlns:a16="http://schemas.microsoft.com/office/drawing/2014/main" id="{D39029EA-DC16-4795-85F2-015C31A5063E}"/>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10" name="Freeform: Shape 104">
                  <a:extLst>
                    <a:ext uri="{FF2B5EF4-FFF2-40B4-BE49-F238E27FC236}">
                      <a16:creationId xmlns:a16="http://schemas.microsoft.com/office/drawing/2014/main" id="{E2D46B4E-BADC-438F-9433-7BB6574D1D61}"/>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11" name="Freeform: Shape 105">
                  <a:extLst>
                    <a:ext uri="{FF2B5EF4-FFF2-40B4-BE49-F238E27FC236}">
                      <a16:creationId xmlns:a16="http://schemas.microsoft.com/office/drawing/2014/main" id="{11960903-BFC0-4D39-8699-4B609277E62D}"/>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12" name="Freeform: Shape 106">
                  <a:extLst>
                    <a:ext uri="{FF2B5EF4-FFF2-40B4-BE49-F238E27FC236}">
                      <a16:creationId xmlns:a16="http://schemas.microsoft.com/office/drawing/2014/main" id="{E7112917-5B01-455A-A8E9-DEF4FA66A9C3}"/>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13" name="Freeform: Shape 107">
                  <a:extLst>
                    <a:ext uri="{FF2B5EF4-FFF2-40B4-BE49-F238E27FC236}">
                      <a16:creationId xmlns:a16="http://schemas.microsoft.com/office/drawing/2014/main" id="{0557143F-D7F6-45B4-9926-4F5660427CE0}"/>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14" name="Freeform: Shape 108">
                  <a:extLst>
                    <a:ext uri="{FF2B5EF4-FFF2-40B4-BE49-F238E27FC236}">
                      <a16:creationId xmlns:a16="http://schemas.microsoft.com/office/drawing/2014/main" id="{3A7A88C2-439A-4F1B-A4D7-0161A10B4D4B}"/>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15" name="Freeform: Shape 109">
                  <a:extLst>
                    <a:ext uri="{FF2B5EF4-FFF2-40B4-BE49-F238E27FC236}">
                      <a16:creationId xmlns:a16="http://schemas.microsoft.com/office/drawing/2014/main" id="{A41A080D-1C66-4C21-8E70-4CDAC64EFE69}"/>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16" name="Freeform: Shape 110">
                  <a:extLst>
                    <a:ext uri="{FF2B5EF4-FFF2-40B4-BE49-F238E27FC236}">
                      <a16:creationId xmlns:a16="http://schemas.microsoft.com/office/drawing/2014/main" id="{000343D8-CEDA-417A-B099-CD3525961E6C}"/>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17" name="Freeform: Shape 111">
                  <a:extLst>
                    <a:ext uri="{FF2B5EF4-FFF2-40B4-BE49-F238E27FC236}">
                      <a16:creationId xmlns:a16="http://schemas.microsoft.com/office/drawing/2014/main" id="{717750CF-88D6-43BA-9743-5A6BA58C05B2}"/>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18" name="Freeform: Shape 112">
                  <a:extLst>
                    <a:ext uri="{FF2B5EF4-FFF2-40B4-BE49-F238E27FC236}">
                      <a16:creationId xmlns:a16="http://schemas.microsoft.com/office/drawing/2014/main" id="{D40F3DD0-646A-468B-8DFD-3C6B241214DF}"/>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19" name="Freeform: Shape 113">
                  <a:extLst>
                    <a:ext uri="{FF2B5EF4-FFF2-40B4-BE49-F238E27FC236}">
                      <a16:creationId xmlns:a16="http://schemas.microsoft.com/office/drawing/2014/main" id="{3835B13C-F12C-4F56-A65B-34F6BA5A7943}"/>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0" name="Freeform: Shape 114">
                  <a:extLst>
                    <a:ext uri="{FF2B5EF4-FFF2-40B4-BE49-F238E27FC236}">
                      <a16:creationId xmlns:a16="http://schemas.microsoft.com/office/drawing/2014/main" id="{C4C5351D-4BFD-4326-81C4-283E416E58A7}"/>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1" name="Freeform: Shape 115">
                  <a:extLst>
                    <a:ext uri="{FF2B5EF4-FFF2-40B4-BE49-F238E27FC236}">
                      <a16:creationId xmlns:a16="http://schemas.microsoft.com/office/drawing/2014/main" id="{8A4CA2A1-478D-4DDF-8528-B5271A3402DB}"/>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2" name="Freeform: Shape 116">
                  <a:extLst>
                    <a:ext uri="{FF2B5EF4-FFF2-40B4-BE49-F238E27FC236}">
                      <a16:creationId xmlns:a16="http://schemas.microsoft.com/office/drawing/2014/main" id="{0448B118-5739-433A-9E7E-2F2123ECFB4D}"/>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3" name="Freeform: Shape 117">
                  <a:extLst>
                    <a:ext uri="{FF2B5EF4-FFF2-40B4-BE49-F238E27FC236}">
                      <a16:creationId xmlns:a16="http://schemas.microsoft.com/office/drawing/2014/main" id="{B2EE9F16-AFF7-4D56-84B2-46C506DD5393}"/>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103" name="Rectangle 102">
                <a:extLst>
                  <a:ext uri="{FF2B5EF4-FFF2-40B4-BE49-F238E27FC236}">
                    <a16:creationId xmlns:a16="http://schemas.microsoft.com/office/drawing/2014/main" id="{9246B639-960B-488A-A5E6-F352D7C432B3}"/>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104" name="CustomIcon">
                <a:extLst>
                  <a:ext uri="{FF2B5EF4-FFF2-40B4-BE49-F238E27FC236}">
                    <a16:creationId xmlns:a16="http://schemas.microsoft.com/office/drawing/2014/main" id="{B58B44B0-FADA-4B1F-AAB2-7CA8C4729CA8}"/>
                  </a:ext>
                </a:extLst>
              </p:cNvPr>
              <p:cNvPicPr>
                <a:picLocks noChangeAspect="1"/>
              </p:cNvPicPr>
              <p:nvPr>
                <p:custDataLst>
                  <p:tags r:id="rId1"/>
                </p:custDataLst>
              </p:nvPr>
            </p:nvPicPr>
            <p:blipFill>
              <a:blip r:embed="rId11">
                <a:extLst>
                  <a:ext uri="{96DAC541-7B7A-43D3-8B79-37D633B846F1}">
                    <asvg:svgBlip xmlns:asvg="http://schemas.microsoft.com/office/drawing/2016/SVG/main" r:embed="rId12"/>
                  </a:ext>
                </a:extLst>
              </a:blip>
              <a:stretch>
                <a:fillRect/>
              </a:stretch>
            </p:blipFill>
            <p:spPr>
              <a:xfrm>
                <a:off x="10034080" y="3165420"/>
                <a:ext cx="552543" cy="552545"/>
              </a:xfrm>
              <a:prstGeom prst="rect">
                <a:avLst/>
              </a:prstGeom>
            </p:spPr>
          </p:pic>
        </p:grpSp>
        <p:sp>
          <p:nvSpPr>
            <p:cNvPr id="101" name="TextBox 100">
              <a:extLst>
                <a:ext uri="{FF2B5EF4-FFF2-40B4-BE49-F238E27FC236}">
                  <a16:creationId xmlns:a16="http://schemas.microsoft.com/office/drawing/2014/main" id="{37F10828-1912-4044-9CF0-7D7993FF0222}"/>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rPr>
                <a:t>Hospital Hubs</a:t>
              </a: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dirty="0">
                <a:ln>
                  <a:noFill/>
                </a:ln>
                <a:solidFill>
                  <a:srgbClr val="525252"/>
                </a:solidFill>
                <a:effectLst/>
                <a:uLnTx/>
                <a:uFillTx/>
                <a:latin typeface="Arial"/>
                <a:cs typeface="Arial"/>
              </a:endParaRPr>
            </a:p>
          </p:txBody>
        </p:sp>
      </p:grpSp>
      <p:sp>
        <p:nvSpPr>
          <p:cNvPr id="126" name="TextBox 125">
            <a:extLst>
              <a:ext uri="{FF2B5EF4-FFF2-40B4-BE49-F238E27FC236}">
                <a16:creationId xmlns:a16="http://schemas.microsoft.com/office/drawing/2014/main" id="{97F88CDA-0F3F-4704-B00D-F37B0DB17DCB}"/>
              </a:ext>
            </a:extLst>
          </p:cNvPr>
          <p:cNvSpPr txBox="1"/>
          <p:nvPr/>
        </p:nvSpPr>
        <p:spPr>
          <a:xfrm>
            <a:off x="10235378" y="2367748"/>
            <a:ext cx="1481331"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a:rPr>
              <a:t>Vaccination Centres</a:t>
            </a:r>
            <a:endPar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endParaRPr>
          </a:p>
        </p:txBody>
      </p:sp>
      <p:cxnSp>
        <p:nvCxnSpPr>
          <p:cNvPr id="129" name="Connector: Elbow 43">
            <a:extLst>
              <a:ext uri="{FF2B5EF4-FFF2-40B4-BE49-F238E27FC236}">
                <a16:creationId xmlns:a16="http://schemas.microsoft.com/office/drawing/2014/main" id="{38C982C2-E575-43BB-95A7-87493CD1E58D}"/>
              </a:ext>
            </a:extLst>
          </p:cNvPr>
          <p:cNvCxnSpPr>
            <a:cxnSpLocks/>
            <a:endCxn id="126" idx="3"/>
          </p:cNvCxnSpPr>
          <p:nvPr/>
        </p:nvCxnSpPr>
        <p:spPr bwMode="auto">
          <a:xfrm rot="16200000" flipH="1">
            <a:off x="10848079" y="1576062"/>
            <a:ext cx="1354396" cy="382863"/>
          </a:xfrm>
          <a:prstGeom prst="bentConnector4">
            <a:avLst>
              <a:gd name="adj1" fmla="val -219"/>
              <a:gd name="adj2" fmla="val 159708"/>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sp>
        <p:nvSpPr>
          <p:cNvPr id="133" name="Rectangle 132">
            <a:extLst>
              <a:ext uri="{FF2B5EF4-FFF2-40B4-BE49-F238E27FC236}">
                <a16:creationId xmlns:a16="http://schemas.microsoft.com/office/drawing/2014/main" id="{7E9B9EEB-2657-4C73-8798-C3194092D18E}"/>
              </a:ext>
            </a:extLst>
          </p:cNvPr>
          <p:cNvSpPr/>
          <p:nvPr/>
        </p:nvSpPr>
        <p:spPr>
          <a:xfrm>
            <a:off x="4934335" y="1850780"/>
            <a:ext cx="1472615" cy="3007609"/>
          </a:xfrm>
          <a:prstGeom prst="rect">
            <a:avLst/>
          </a:prstGeom>
          <a:noFill/>
          <a:ln w="28575" cap="flat" cmpd="sng" algn="ctr">
            <a:solidFill>
              <a:srgbClr val="000000"/>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4" name="TextBox 133">
            <a:extLst>
              <a:ext uri="{FF2B5EF4-FFF2-40B4-BE49-F238E27FC236}">
                <a16:creationId xmlns:a16="http://schemas.microsoft.com/office/drawing/2014/main" id="{36ED1D55-AEB2-4440-99DA-A6C74A07F5E1}"/>
              </a:ext>
            </a:extLst>
          </p:cNvPr>
          <p:cNvSpPr txBox="1"/>
          <p:nvPr/>
        </p:nvSpPr>
        <p:spPr>
          <a:xfrm>
            <a:off x="5055073" y="1996642"/>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a:rPr>
              <a:t>NHS Volunteer Responders</a:t>
            </a:r>
            <a:endParaRPr kumimoji="0" lang="en-GB" sz="1000" b="1" i="0" u="none" strike="noStrike" kern="0" cap="none" spc="0" normalizeH="0" baseline="30000" noProof="0" dirty="0">
              <a:ln>
                <a:noFill/>
              </a:ln>
              <a:solidFill>
                <a:srgbClr val="525252"/>
              </a:solidFill>
              <a:effectLst/>
              <a:uLnTx/>
              <a:uFillTx/>
              <a:latin typeface="Arial"/>
              <a:cs typeface="Arial"/>
            </a:endParaRPr>
          </a:p>
        </p:txBody>
      </p:sp>
      <p:sp>
        <p:nvSpPr>
          <p:cNvPr id="136" name="TextBox 135">
            <a:extLst>
              <a:ext uri="{FF2B5EF4-FFF2-40B4-BE49-F238E27FC236}">
                <a16:creationId xmlns:a16="http://schemas.microsoft.com/office/drawing/2014/main" id="{01599353-FD4D-4DA9-9E58-578475EC8790}"/>
              </a:ext>
            </a:extLst>
          </p:cNvPr>
          <p:cNvSpPr txBox="1"/>
          <p:nvPr/>
        </p:nvSpPr>
        <p:spPr>
          <a:xfrm>
            <a:off x="5046402" y="3140107"/>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i="1" u="none" strike="noStrike" kern="0" cap="none" spc="0" normalizeH="0" baseline="0" noProof="0">
                <a:ln>
                  <a:noFill/>
                </a:ln>
                <a:solidFill>
                  <a:srgbClr val="525252"/>
                </a:solidFill>
                <a:effectLst/>
                <a:uLnTx/>
                <a:uFillTx/>
                <a:latin typeface="Arial"/>
                <a:cs typeface="Arial"/>
              </a:rPr>
              <a:t>Employment Checks</a:t>
            </a:r>
            <a:endParaRPr kumimoji="0" lang="en-GB" sz="1000" i="1" u="none" strike="noStrike" kern="0" cap="none" spc="0" normalizeH="0" baseline="30000" noProof="0">
              <a:ln>
                <a:noFill/>
              </a:ln>
              <a:solidFill>
                <a:srgbClr val="525252"/>
              </a:solidFill>
              <a:effectLst/>
              <a:uLnTx/>
              <a:uFillTx/>
              <a:latin typeface="Arial"/>
              <a:cs typeface="Arial"/>
            </a:endParaRPr>
          </a:p>
        </p:txBody>
      </p:sp>
      <p:sp>
        <p:nvSpPr>
          <p:cNvPr id="137" name="TextBox 136">
            <a:extLst>
              <a:ext uri="{FF2B5EF4-FFF2-40B4-BE49-F238E27FC236}">
                <a16:creationId xmlns:a16="http://schemas.microsoft.com/office/drawing/2014/main" id="{970FFCCD-AE3A-4674-BE3D-4CCB5B97FCB0}"/>
              </a:ext>
            </a:extLst>
          </p:cNvPr>
          <p:cNvSpPr txBox="1"/>
          <p:nvPr/>
        </p:nvSpPr>
        <p:spPr>
          <a:xfrm>
            <a:off x="5046402" y="3521137"/>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i="1" u="none" strike="noStrike" kern="0" cap="none" spc="0" normalizeH="0" baseline="0" noProof="0">
                <a:ln>
                  <a:noFill/>
                </a:ln>
                <a:solidFill>
                  <a:srgbClr val="525252"/>
                </a:solidFill>
                <a:effectLst/>
                <a:uLnTx/>
                <a:uFillTx/>
                <a:latin typeface="Arial"/>
                <a:cs typeface="Arial"/>
              </a:rPr>
              <a:t>Required Training </a:t>
            </a:r>
            <a:endParaRPr kumimoji="0" lang="en-GB" sz="1000" i="1" u="none" strike="noStrike" kern="0" cap="none" spc="0" normalizeH="0" baseline="30000" noProof="0">
              <a:ln>
                <a:noFill/>
              </a:ln>
              <a:solidFill>
                <a:srgbClr val="525252"/>
              </a:solidFill>
              <a:effectLst/>
              <a:uLnTx/>
              <a:uFillTx/>
              <a:latin typeface="Arial"/>
              <a:cs typeface="Arial"/>
            </a:endParaRPr>
          </a:p>
        </p:txBody>
      </p:sp>
      <p:sp>
        <p:nvSpPr>
          <p:cNvPr id="138" name="TextBox 137">
            <a:extLst>
              <a:ext uri="{FF2B5EF4-FFF2-40B4-BE49-F238E27FC236}">
                <a16:creationId xmlns:a16="http://schemas.microsoft.com/office/drawing/2014/main" id="{BF6AFDD6-1270-470A-B023-81B599265E63}"/>
              </a:ext>
            </a:extLst>
          </p:cNvPr>
          <p:cNvSpPr txBox="1"/>
          <p:nvPr/>
        </p:nvSpPr>
        <p:spPr>
          <a:xfrm>
            <a:off x="5056142" y="3943620"/>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844123" fontAlgn="base">
              <a:spcBef>
                <a:spcPts val="277"/>
              </a:spcBef>
              <a:spcAft>
                <a:spcPts val="277"/>
              </a:spcAft>
              <a:buNone/>
              <a:defRPr/>
            </a:pPr>
            <a:r>
              <a:rPr lang="en-GB" sz="1000" i="1" kern="0">
                <a:solidFill>
                  <a:srgbClr val="525252"/>
                </a:solidFill>
                <a:latin typeface="Arial"/>
                <a:cs typeface="Arial"/>
              </a:rPr>
              <a:t>Volunteer Agreement </a:t>
            </a:r>
            <a:endParaRPr kumimoji="0" lang="en-GB" sz="1000" i="1" u="none" strike="noStrike" kern="0" cap="none" spc="0" normalizeH="0" baseline="30000" noProof="0">
              <a:ln>
                <a:noFill/>
              </a:ln>
              <a:solidFill>
                <a:srgbClr val="525252"/>
              </a:solidFill>
              <a:effectLst/>
              <a:uLnTx/>
              <a:uFillTx/>
              <a:latin typeface="Arial"/>
              <a:cs typeface="Arial"/>
            </a:endParaRPr>
          </a:p>
        </p:txBody>
      </p:sp>
      <p:sp>
        <p:nvSpPr>
          <p:cNvPr id="140" name="Pentagon 93">
            <a:extLst>
              <a:ext uri="{FF2B5EF4-FFF2-40B4-BE49-F238E27FC236}">
                <a16:creationId xmlns:a16="http://schemas.microsoft.com/office/drawing/2014/main" id="{5B31836E-B3A9-48B6-A24C-F157148CAEF6}"/>
              </a:ext>
            </a:extLst>
          </p:cNvPr>
          <p:cNvSpPr/>
          <p:nvPr/>
        </p:nvSpPr>
        <p:spPr>
          <a:xfrm rot="5400000">
            <a:off x="196380" y="1427260"/>
            <a:ext cx="973580" cy="1055621"/>
          </a:xfrm>
          <a:prstGeom prst="homePlate">
            <a:avLst>
              <a:gd name="adj" fmla="val 26713"/>
            </a:avLst>
          </a:prstGeom>
          <a:solidFill>
            <a:srgbClr val="41B6E6">
              <a:lumMod val="40000"/>
              <a:lumOff val="60000"/>
            </a:srgbClr>
          </a:solidFill>
          <a:ln w="12700" cap="flat" cmpd="sng" algn="ctr">
            <a:solidFill>
              <a:srgbClr val="FFFFFF"/>
            </a:solidFill>
            <a:prstDash val="solid"/>
            <a:miter lim="800000"/>
          </a:ln>
          <a:effectLst/>
        </p:spPr>
        <p:txBody>
          <a:bodyPr vert="vert270" lIns="72000" tIns="29250" rIns="72000" bIns="292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Recruit</a:t>
            </a:r>
          </a:p>
        </p:txBody>
      </p:sp>
      <p:sp>
        <p:nvSpPr>
          <p:cNvPr id="141" name="Chevron 94">
            <a:extLst>
              <a:ext uri="{FF2B5EF4-FFF2-40B4-BE49-F238E27FC236}">
                <a16:creationId xmlns:a16="http://schemas.microsoft.com/office/drawing/2014/main" id="{1C5954A1-1376-421B-A301-FF3B84FE2F65}"/>
              </a:ext>
            </a:extLst>
          </p:cNvPr>
          <p:cNvSpPr/>
          <p:nvPr/>
        </p:nvSpPr>
        <p:spPr>
          <a:xfrm rot="5400000">
            <a:off x="196380" y="2232770"/>
            <a:ext cx="973580" cy="1055621"/>
          </a:xfrm>
          <a:prstGeom prst="chevron">
            <a:avLst>
              <a:gd name="adj" fmla="val 26964"/>
            </a:avLst>
          </a:prstGeom>
          <a:solidFill>
            <a:srgbClr val="41B6E6">
              <a:lumMod val="40000"/>
              <a:lumOff val="60000"/>
            </a:srgbClr>
          </a:solidFill>
          <a:ln w="12700" cap="flat" cmpd="sng" algn="ctr">
            <a:solidFill>
              <a:srgbClr val="FFFFFF"/>
            </a:solidFill>
            <a:prstDash val="solid"/>
            <a:miter lim="800000"/>
          </a:ln>
          <a:effectLst/>
        </p:spPr>
        <p:txBody>
          <a:bodyPr vert="vert270" lIns="72000" tIns="29250" rIns="72000" bIns="292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Train</a:t>
            </a:r>
          </a:p>
        </p:txBody>
      </p:sp>
      <p:sp>
        <p:nvSpPr>
          <p:cNvPr id="142" name="Chevron 95">
            <a:extLst>
              <a:ext uri="{FF2B5EF4-FFF2-40B4-BE49-F238E27FC236}">
                <a16:creationId xmlns:a16="http://schemas.microsoft.com/office/drawing/2014/main" id="{F36DFDE2-FD3C-4815-9BA8-779207FECD4E}"/>
              </a:ext>
            </a:extLst>
          </p:cNvPr>
          <p:cNvSpPr/>
          <p:nvPr/>
        </p:nvSpPr>
        <p:spPr>
          <a:xfrm rot="5400000">
            <a:off x="196380" y="3038279"/>
            <a:ext cx="973580" cy="1055621"/>
          </a:xfrm>
          <a:prstGeom prst="chevron">
            <a:avLst>
              <a:gd name="adj" fmla="val 26964"/>
            </a:avLst>
          </a:prstGeom>
          <a:solidFill>
            <a:srgbClr val="41B6E6">
              <a:lumMod val="40000"/>
              <a:lumOff val="60000"/>
            </a:srgbClr>
          </a:solidFill>
          <a:ln w="12700" cap="flat" cmpd="sng" algn="ctr">
            <a:solidFill>
              <a:srgbClr val="FFFFFF"/>
            </a:solidFill>
            <a:prstDash val="solid"/>
            <a:miter lim="800000"/>
          </a:ln>
          <a:effectLst/>
        </p:spPr>
        <p:txBody>
          <a:bodyPr vert="vert270" lIns="72000" tIns="29250" rIns="72000" bIns="292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Roster</a:t>
            </a:r>
          </a:p>
        </p:txBody>
      </p:sp>
      <p:sp>
        <p:nvSpPr>
          <p:cNvPr id="143" name="Chevron 96">
            <a:extLst>
              <a:ext uri="{FF2B5EF4-FFF2-40B4-BE49-F238E27FC236}">
                <a16:creationId xmlns:a16="http://schemas.microsoft.com/office/drawing/2014/main" id="{AECA8C34-BA82-46AC-BDF1-AAC09A41EE99}"/>
              </a:ext>
            </a:extLst>
          </p:cNvPr>
          <p:cNvSpPr/>
          <p:nvPr/>
        </p:nvSpPr>
        <p:spPr>
          <a:xfrm rot="5400000">
            <a:off x="196380" y="3843788"/>
            <a:ext cx="973580" cy="1055621"/>
          </a:xfrm>
          <a:prstGeom prst="chevron">
            <a:avLst>
              <a:gd name="adj" fmla="val 26964"/>
            </a:avLst>
          </a:prstGeom>
          <a:solidFill>
            <a:srgbClr val="41B6E6">
              <a:lumMod val="40000"/>
              <a:lumOff val="60000"/>
            </a:srgbClr>
          </a:solidFill>
          <a:ln w="12700" cap="flat" cmpd="sng" algn="ctr">
            <a:solidFill>
              <a:srgbClr val="FFFFFF"/>
            </a:solidFill>
            <a:prstDash val="solid"/>
            <a:miter lim="800000"/>
          </a:ln>
          <a:effectLst/>
        </p:spPr>
        <p:txBody>
          <a:bodyPr vert="vert270" lIns="72000" tIns="29250" rIns="72000" bIns="292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Deploy</a:t>
            </a:r>
          </a:p>
        </p:txBody>
      </p:sp>
      <p:sp>
        <p:nvSpPr>
          <p:cNvPr id="144" name="Chevron 97">
            <a:extLst>
              <a:ext uri="{FF2B5EF4-FFF2-40B4-BE49-F238E27FC236}">
                <a16:creationId xmlns:a16="http://schemas.microsoft.com/office/drawing/2014/main" id="{A4E12D02-9186-42AD-B758-33246F7C33D9}"/>
              </a:ext>
            </a:extLst>
          </p:cNvPr>
          <p:cNvSpPr/>
          <p:nvPr/>
        </p:nvSpPr>
        <p:spPr>
          <a:xfrm rot="5400000">
            <a:off x="196380" y="4649298"/>
            <a:ext cx="973580" cy="1055621"/>
          </a:xfrm>
          <a:prstGeom prst="chevron">
            <a:avLst>
              <a:gd name="adj" fmla="val 26964"/>
            </a:avLst>
          </a:prstGeom>
          <a:solidFill>
            <a:srgbClr val="41B6E6">
              <a:lumMod val="40000"/>
              <a:lumOff val="60000"/>
            </a:srgbClr>
          </a:solidFill>
          <a:ln w="12700" cap="flat" cmpd="sng" algn="ctr">
            <a:solidFill>
              <a:srgbClr val="FFFFFF"/>
            </a:solidFill>
            <a:prstDash val="solid"/>
            <a:miter lim="800000"/>
          </a:ln>
          <a:effectLst/>
        </p:spPr>
        <p:txBody>
          <a:bodyPr vert="vert270" lIns="72000" tIns="0" r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90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END CONTRACT</a:t>
            </a:r>
          </a:p>
        </p:txBody>
      </p:sp>
      <p:sp>
        <p:nvSpPr>
          <p:cNvPr id="145" name="Oval 144">
            <a:extLst>
              <a:ext uri="{FF2B5EF4-FFF2-40B4-BE49-F238E27FC236}">
                <a16:creationId xmlns:a16="http://schemas.microsoft.com/office/drawing/2014/main" id="{3373AC38-7053-4B17-A41A-0B0D3A798782}"/>
              </a:ext>
            </a:extLst>
          </p:cNvPr>
          <p:cNvSpPr/>
          <p:nvPr/>
        </p:nvSpPr>
        <p:spPr>
          <a:xfrm>
            <a:off x="562464" y="1289244"/>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1</a:t>
            </a:r>
          </a:p>
        </p:txBody>
      </p:sp>
      <p:sp>
        <p:nvSpPr>
          <p:cNvPr id="146" name="Oval 145">
            <a:extLst>
              <a:ext uri="{FF2B5EF4-FFF2-40B4-BE49-F238E27FC236}">
                <a16:creationId xmlns:a16="http://schemas.microsoft.com/office/drawing/2014/main" id="{58DF6B53-BF70-42B2-8575-44E37686996A}"/>
              </a:ext>
            </a:extLst>
          </p:cNvPr>
          <p:cNvSpPr/>
          <p:nvPr/>
        </p:nvSpPr>
        <p:spPr>
          <a:xfrm>
            <a:off x="562464" y="2226319"/>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2</a:t>
            </a:r>
          </a:p>
        </p:txBody>
      </p:sp>
      <p:sp>
        <p:nvSpPr>
          <p:cNvPr id="147" name="Oval 146">
            <a:extLst>
              <a:ext uri="{FF2B5EF4-FFF2-40B4-BE49-F238E27FC236}">
                <a16:creationId xmlns:a16="http://schemas.microsoft.com/office/drawing/2014/main" id="{2AF078F4-3AF8-4A63-A968-68D121A7CA56}"/>
              </a:ext>
            </a:extLst>
          </p:cNvPr>
          <p:cNvSpPr/>
          <p:nvPr/>
        </p:nvSpPr>
        <p:spPr>
          <a:xfrm>
            <a:off x="562464" y="3052822"/>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3</a:t>
            </a:r>
          </a:p>
        </p:txBody>
      </p:sp>
      <p:sp>
        <p:nvSpPr>
          <p:cNvPr id="148" name="Oval 147">
            <a:extLst>
              <a:ext uri="{FF2B5EF4-FFF2-40B4-BE49-F238E27FC236}">
                <a16:creationId xmlns:a16="http://schemas.microsoft.com/office/drawing/2014/main" id="{282B9CEC-7AD3-4C50-A923-47C36A00C97D}"/>
              </a:ext>
            </a:extLst>
          </p:cNvPr>
          <p:cNvSpPr/>
          <p:nvPr/>
        </p:nvSpPr>
        <p:spPr>
          <a:xfrm>
            <a:off x="562464" y="3879324"/>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4</a:t>
            </a:r>
          </a:p>
        </p:txBody>
      </p:sp>
      <p:sp>
        <p:nvSpPr>
          <p:cNvPr id="149" name="Oval 148">
            <a:extLst>
              <a:ext uri="{FF2B5EF4-FFF2-40B4-BE49-F238E27FC236}">
                <a16:creationId xmlns:a16="http://schemas.microsoft.com/office/drawing/2014/main" id="{29AB20D7-A419-408D-936F-5D93B8FFB376}"/>
              </a:ext>
            </a:extLst>
          </p:cNvPr>
          <p:cNvSpPr/>
          <p:nvPr/>
        </p:nvSpPr>
        <p:spPr>
          <a:xfrm>
            <a:off x="562464" y="4705827"/>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5</a:t>
            </a:r>
          </a:p>
        </p:txBody>
      </p:sp>
      <p:cxnSp>
        <p:nvCxnSpPr>
          <p:cNvPr id="151" name="Connector: Elbow 43">
            <a:extLst>
              <a:ext uri="{FF2B5EF4-FFF2-40B4-BE49-F238E27FC236}">
                <a16:creationId xmlns:a16="http://schemas.microsoft.com/office/drawing/2014/main" id="{0539582D-A136-480B-90AE-1C3615807BB6}"/>
              </a:ext>
            </a:extLst>
          </p:cNvPr>
          <p:cNvCxnSpPr>
            <a:cxnSpLocks/>
            <a:endCxn id="133" idx="1"/>
          </p:cNvCxnSpPr>
          <p:nvPr/>
        </p:nvCxnSpPr>
        <p:spPr bwMode="auto">
          <a:xfrm flipV="1">
            <a:off x="2976719" y="3354585"/>
            <a:ext cx="1957616" cy="879322"/>
          </a:xfrm>
          <a:prstGeom prst="bentConnector3">
            <a:avLst>
              <a:gd name="adj1" fmla="val 50000"/>
            </a:avLst>
          </a:prstGeom>
          <a:solidFill>
            <a:schemeClr val="bg1"/>
          </a:solidFill>
          <a:ln w="25400" cap="flat" cmpd="sng" algn="ctr">
            <a:solidFill>
              <a:srgbClr val="B3E2F5"/>
            </a:solidFill>
            <a:prstDash val="solid"/>
            <a:round/>
            <a:headEnd type="none" w="med" len="med"/>
            <a:tailEnd type="triangle"/>
          </a:ln>
          <a:effectLst/>
        </p:spPr>
      </p:cxnSp>
      <p:cxnSp>
        <p:nvCxnSpPr>
          <p:cNvPr id="152" name="Connector: Elbow 43">
            <a:extLst>
              <a:ext uri="{FF2B5EF4-FFF2-40B4-BE49-F238E27FC236}">
                <a16:creationId xmlns:a16="http://schemas.microsoft.com/office/drawing/2014/main" id="{70C3FC0B-9804-4518-9A82-241FDDBB53E5}"/>
              </a:ext>
            </a:extLst>
          </p:cNvPr>
          <p:cNvCxnSpPr>
            <a:cxnSpLocks/>
            <a:endCxn id="133" idx="1"/>
          </p:cNvCxnSpPr>
          <p:nvPr/>
        </p:nvCxnSpPr>
        <p:spPr bwMode="auto">
          <a:xfrm>
            <a:off x="2968232" y="2699340"/>
            <a:ext cx="1966103" cy="655245"/>
          </a:xfrm>
          <a:prstGeom prst="bentConnector3">
            <a:avLst>
              <a:gd name="adj1" fmla="val 50000"/>
            </a:avLst>
          </a:prstGeom>
          <a:solidFill>
            <a:schemeClr val="bg1"/>
          </a:solidFill>
          <a:ln w="25400" cap="flat" cmpd="sng" algn="ctr">
            <a:solidFill>
              <a:srgbClr val="B3E2F5"/>
            </a:solidFill>
            <a:prstDash val="solid"/>
            <a:round/>
            <a:headEnd type="none" w="med" len="med"/>
            <a:tailEnd type="triangle"/>
          </a:ln>
          <a:effectLst/>
        </p:spPr>
      </p:cxnSp>
      <p:sp>
        <p:nvSpPr>
          <p:cNvPr id="159" name="Rectangle 158">
            <a:extLst>
              <a:ext uri="{FF2B5EF4-FFF2-40B4-BE49-F238E27FC236}">
                <a16:creationId xmlns:a16="http://schemas.microsoft.com/office/drawing/2014/main" id="{B9346DF5-87A3-4C72-8853-22A3599CDE89}"/>
              </a:ext>
            </a:extLst>
          </p:cNvPr>
          <p:cNvSpPr/>
          <p:nvPr/>
        </p:nvSpPr>
        <p:spPr>
          <a:xfrm>
            <a:off x="6157876" y="5541803"/>
            <a:ext cx="3841609" cy="791639"/>
          </a:xfrm>
          <a:prstGeom prst="rect">
            <a:avLst/>
          </a:prstGeom>
          <a:no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162" name="Straight Arrow Connector 161">
            <a:extLst>
              <a:ext uri="{FF2B5EF4-FFF2-40B4-BE49-F238E27FC236}">
                <a16:creationId xmlns:a16="http://schemas.microsoft.com/office/drawing/2014/main" id="{BCB77E38-AC8E-47FB-8F78-3C7B6B5F50EC}"/>
              </a:ext>
            </a:extLst>
          </p:cNvPr>
          <p:cNvCxnSpPr/>
          <p:nvPr/>
        </p:nvCxnSpPr>
        <p:spPr bwMode="auto">
          <a:xfrm>
            <a:off x="6223994" y="6170183"/>
            <a:ext cx="624422" cy="3549"/>
          </a:xfrm>
          <a:prstGeom prst="straightConnector1">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sp>
        <p:nvSpPr>
          <p:cNvPr id="163" name="TextBox 162">
            <a:extLst>
              <a:ext uri="{FF2B5EF4-FFF2-40B4-BE49-F238E27FC236}">
                <a16:creationId xmlns:a16="http://schemas.microsoft.com/office/drawing/2014/main" id="{10EB1C20-7DD6-460D-9D6A-182A4DDF0DC8}"/>
              </a:ext>
            </a:extLst>
          </p:cNvPr>
          <p:cNvSpPr txBox="1"/>
          <p:nvPr/>
        </p:nvSpPr>
        <p:spPr>
          <a:xfrm>
            <a:off x="6903746" y="6056963"/>
            <a:ext cx="159301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Staff </a:t>
            </a:r>
            <a:r>
              <a:rPr lang="en-GB" kern="0">
                <a:solidFill>
                  <a:srgbClr val="525252"/>
                </a:solidFill>
                <a:latin typeface="Arial" panose="020B0604020202020204" pitchFamily="34" charset="0"/>
                <a:cs typeface="Arial" panose="020B0604020202020204" pitchFamily="34" charset="0"/>
              </a:rPr>
              <a:t>deployment </a:t>
            </a: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flows </a:t>
            </a:r>
          </a:p>
        </p:txBody>
      </p:sp>
      <p:sp>
        <p:nvSpPr>
          <p:cNvPr id="164" name="Rectangle 163">
            <a:extLst>
              <a:ext uri="{FF2B5EF4-FFF2-40B4-BE49-F238E27FC236}">
                <a16:creationId xmlns:a16="http://schemas.microsoft.com/office/drawing/2014/main" id="{CCFB845B-25B8-4377-877E-A25E0384EED5}"/>
              </a:ext>
            </a:extLst>
          </p:cNvPr>
          <p:cNvSpPr/>
          <p:nvPr/>
        </p:nvSpPr>
        <p:spPr>
          <a:xfrm>
            <a:off x="6157876" y="5275294"/>
            <a:ext cx="769281" cy="266511"/>
          </a:xfrm>
          <a:prstGeom prst="rect">
            <a:avLst/>
          </a:prstGeom>
          <a:solidFill>
            <a:srgbClr val="003087"/>
          </a:solid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65" name="TextBox 164">
            <a:extLst>
              <a:ext uri="{FF2B5EF4-FFF2-40B4-BE49-F238E27FC236}">
                <a16:creationId xmlns:a16="http://schemas.microsoft.com/office/drawing/2014/main" id="{557709AE-BCE1-4CC3-9061-DE79F7919B2E}"/>
              </a:ext>
            </a:extLst>
          </p:cNvPr>
          <p:cNvSpPr txBox="1"/>
          <p:nvPr/>
        </p:nvSpPr>
        <p:spPr>
          <a:xfrm>
            <a:off x="6223994" y="5285438"/>
            <a:ext cx="703163" cy="246221"/>
          </a:xfrm>
          <a:prstGeom prst="rect">
            <a:avLst/>
          </a:prstGeom>
          <a:noFill/>
        </p:spPr>
        <p:txBody>
          <a:bodyPr wrap="square" rtlCol="0">
            <a:spAutoFit/>
          </a:bodyPr>
          <a:lstStyle>
            <a:defPPr>
              <a:defRPr lang="en-US"/>
            </a:defPPr>
            <a:lvl1pPr>
              <a:defRPr sz="700">
                <a:solidFill>
                  <a:schemeClr val="tx1">
                    <a:lumMod val="50000"/>
                    <a:lumOff val="50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Legend</a:t>
            </a:r>
          </a:p>
        </p:txBody>
      </p:sp>
      <p:cxnSp>
        <p:nvCxnSpPr>
          <p:cNvPr id="166" name="Straight Arrow Connector 165">
            <a:extLst>
              <a:ext uri="{FF2B5EF4-FFF2-40B4-BE49-F238E27FC236}">
                <a16:creationId xmlns:a16="http://schemas.microsoft.com/office/drawing/2014/main" id="{409D522B-18F7-4126-B25A-203BC256BFE9}"/>
              </a:ext>
            </a:extLst>
          </p:cNvPr>
          <p:cNvCxnSpPr/>
          <p:nvPr/>
        </p:nvCxnSpPr>
        <p:spPr bwMode="auto">
          <a:xfrm>
            <a:off x="6235331" y="5695448"/>
            <a:ext cx="624422" cy="3549"/>
          </a:xfrm>
          <a:prstGeom prst="straightConnector1">
            <a:avLst/>
          </a:prstGeom>
          <a:solidFill>
            <a:srgbClr val="FFFFFF"/>
          </a:solidFill>
          <a:ln w="25400" cap="flat" cmpd="sng" algn="ctr">
            <a:solidFill>
              <a:srgbClr val="B3E2F5"/>
            </a:solidFill>
            <a:prstDash val="solid"/>
            <a:round/>
            <a:headEnd type="none" w="med" len="med"/>
            <a:tailEnd type="triangle"/>
          </a:ln>
          <a:effectLst/>
        </p:spPr>
      </p:cxnSp>
      <p:sp>
        <p:nvSpPr>
          <p:cNvPr id="167" name="TextBox 166">
            <a:extLst>
              <a:ext uri="{FF2B5EF4-FFF2-40B4-BE49-F238E27FC236}">
                <a16:creationId xmlns:a16="http://schemas.microsoft.com/office/drawing/2014/main" id="{0B3019E3-331E-4E75-9717-9AF601928C97}"/>
              </a:ext>
            </a:extLst>
          </p:cNvPr>
          <p:cNvSpPr txBox="1"/>
          <p:nvPr/>
        </p:nvSpPr>
        <p:spPr>
          <a:xfrm>
            <a:off x="6859237" y="5591598"/>
            <a:ext cx="159301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Individual not yet able to fulfil a shift </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sp>
        <p:nvSpPr>
          <p:cNvPr id="172" name="Oval 171">
            <a:extLst>
              <a:ext uri="{FF2B5EF4-FFF2-40B4-BE49-F238E27FC236}">
                <a16:creationId xmlns:a16="http://schemas.microsoft.com/office/drawing/2014/main" id="{DE285FAF-1EF7-44FC-A63B-98B37B904B44}"/>
              </a:ext>
            </a:extLst>
          </p:cNvPr>
          <p:cNvSpPr/>
          <p:nvPr/>
        </p:nvSpPr>
        <p:spPr>
          <a:xfrm>
            <a:off x="4860135" y="1632121"/>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1</a:t>
            </a:r>
          </a:p>
        </p:txBody>
      </p:sp>
      <p:sp>
        <p:nvSpPr>
          <p:cNvPr id="173" name="Oval 172">
            <a:extLst>
              <a:ext uri="{FF2B5EF4-FFF2-40B4-BE49-F238E27FC236}">
                <a16:creationId xmlns:a16="http://schemas.microsoft.com/office/drawing/2014/main" id="{4EFD3E14-4A98-4C3C-90C2-315A613C63FE}"/>
              </a:ext>
            </a:extLst>
          </p:cNvPr>
          <p:cNvSpPr/>
          <p:nvPr/>
        </p:nvSpPr>
        <p:spPr>
          <a:xfrm>
            <a:off x="5121259" y="1632136"/>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2</a:t>
            </a:r>
          </a:p>
        </p:txBody>
      </p:sp>
      <p:sp>
        <p:nvSpPr>
          <p:cNvPr id="174" name="Oval 173">
            <a:extLst>
              <a:ext uri="{FF2B5EF4-FFF2-40B4-BE49-F238E27FC236}">
                <a16:creationId xmlns:a16="http://schemas.microsoft.com/office/drawing/2014/main" id="{E1CBB38C-3163-4C9B-8194-C58280E97E74}"/>
              </a:ext>
            </a:extLst>
          </p:cNvPr>
          <p:cNvSpPr/>
          <p:nvPr/>
        </p:nvSpPr>
        <p:spPr>
          <a:xfrm>
            <a:off x="5385058" y="1624646"/>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4</a:t>
            </a:r>
          </a:p>
        </p:txBody>
      </p:sp>
      <p:sp>
        <p:nvSpPr>
          <p:cNvPr id="175" name="Oval 174">
            <a:extLst>
              <a:ext uri="{FF2B5EF4-FFF2-40B4-BE49-F238E27FC236}">
                <a16:creationId xmlns:a16="http://schemas.microsoft.com/office/drawing/2014/main" id="{488D3DA8-8F8B-4102-89D9-ED0BA723852E}"/>
              </a:ext>
            </a:extLst>
          </p:cNvPr>
          <p:cNvSpPr/>
          <p:nvPr/>
        </p:nvSpPr>
        <p:spPr>
          <a:xfrm>
            <a:off x="5656690" y="1614591"/>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5</a:t>
            </a:r>
          </a:p>
        </p:txBody>
      </p:sp>
      <p:sp>
        <p:nvSpPr>
          <p:cNvPr id="176" name="Oval 175">
            <a:extLst>
              <a:ext uri="{FF2B5EF4-FFF2-40B4-BE49-F238E27FC236}">
                <a16:creationId xmlns:a16="http://schemas.microsoft.com/office/drawing/2014/main" id="{4B6F06E4-5FDD-4992-BE48-A3E5DDB3C33D}"/>
              </a:ext>
            </a:extLst>
          </p:cNvPr>
          <p:cNvSpPr/>
          <p:nvPr/>
        </p:nvSpPr>
        <p:spPr>
          <a:xfrm>
            <a:off x="8576430" y="2105302"/>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3</a:t>
            </a:r>
          </a:p>
        </p:txBody>
      </p:sp>
      <p:sp>
        <p:nvSpPr>
          <p:cNvPr id="177" name="Rectangle 176">
            <a:extLst>
              <a:ext uri="{FF2B5EF4-FFF2-40B4-BE49-F238E27FC236}">
                <a16:creationId xmlns:a16="http://schemas.microsoft.com/office/drawing/2014/main" id="{B2EFF6DA-5BCB-46AE-92B0-790930A76E72}"/>
              </a:ext>
            </a:extLst>
          </p:cNvPr>
          <p:cNvSpPr/>
          <p:nvPr/>
        </p:nvSpPr>
        <p:spPr>
          <a:xfrm>
            <a:off x="5036536" y="5581846"/>
            <a:ext cx="946104" cy="751596"/>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500" b="1" i="1">
              <a:solidFill>
                <a:schemeClr val="tx1"/>
              </a:solidFill>
              <a:latin typeface="Arial" panose="020B0604020202020204" pitchFamily="34" charset="0"/>
              <a:cs typeface="Arial" panose="020B0604020202020204" pitchFamily="34" charset="0"/>
            </a:endParaRPr>
          </a:p>
          <a:p>
            <a:r>
              <a:rPr lang="en-GB" sz="1200" b="1" i="1">
                <a:solidFill>
                  <a:schemeClr val="tx1"/>
                </a:solidFill>
                <a:latin typeface="Arial" panose="020B0604020202020204" pitchFamily="34" charset="0"/>
                <a:cs typeface="Arial" panose="020B0604020202020204" pitchFamily="34" charset="0"/>
              </a:rPr>
              <a:t>Roles: </a:t>
            </a:r>
          </a:p>
          <a:p>
            <a:endParaRPr lang="en-GB" sz="500" b="1" i="1">
              <a:solidFill>
                <a:schemeClr val="tx1"/>
              </a:solidFill>
              <a:latin typeface="Arial" panose="020B0604020202020204" pitchFamily="34" charset="0"/>
              <a:cs typeface="Arial" panose="020B0604020202020204" pitchFamily="34" charset="0"/>
            </a:endParaRPr>
          </a:p>
          <a:p>
            <a:r>
              <a:rPr lang="en-GB" sz="1200">
                <a:solidFill>
                  <a:schemeClr val="tx1"/>
                </a:solidFill>
                <a:latin typeface="Arial" panose="020B0604020202020204" pitchFamily="34" charset="0"/>
                <a:cs typeface="Arial" panose="020B0604020202020204" pitchFamily="34" charset="0"/>
              </a:rPr>
              <a:t>-Marshal</a:t>
            </a:r>
          </a:p>
        </p:txBody>
      </p:sp>
      <p:sp>
        <p:nvSpPr>
          <p:cNvPr id="169" name="Title 8">
            <a:extLst>
              <a:ext uri="{FF2B5EF4-FFF2-40B4-BE49-F238E27FC236}">
                <a16:creationId xmlns:a16="http://schemas.microsoft.com/office/drawing/2014/main" id="{CD3554E0-1703-40FF-A7C0-7861C555651D}"/>
              </a:ext>
            </a:extLst>
          </p:cNvPr>
          <p:cNvSpPr txBox="1">
            <a:spLocks/>
          </p:cNvSpPr>
          <p:nvPr/>
        </p:nvSpPr>
        <p:spPr>
          <a:xfrm>
            <a:off x="2467996" y="205709"/>
            <a:ext cx="7344356" cy="483057"/>
          </a:xfrm>
          <a:prstGeom prst="rect">
            <a:avLst/>
          </a:prstGeom>
        </p:spPr>
        <p:txBody>
          <a:bodyPr/>
          <a:lstStyle>
            <a:lvl1pPr algn="l" defTabSz="914454"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400" dirty="0"/>
              <a:t>NHS Volunteer Responders</a:t>
            </a:r>
          </a:p>
        </p:txBody>
      </p:sp>
      <p:cxnSp>
        <p:nvCxnSpPr>
          <p:cNvPr id="185" name="Straight Arrow Connector 184">
            <a:extLst>
              <a:ext uri="{FF2B5EF4-FFF2-40B4-BE49-F238E27FC236}">
                <a16:creationId xmlns:a16="http://schemas.microsoft.com/office/drawing/2014/main" id="{D28AD28F-A28A-4FE2-B0F8-AF2E7963868E}"/>
              </a:ext>
            </a:extLst>
          </p:cNvPr>
          <p:cNvCxnSpPr/>
          <p:nvPr/>
        </p:nvCxnSpPr>
        <p:spPr bwMode="auto">
          <a:xfrm>
            <a:off x="6234815" y="5909584"/>
            <a:ext cx="624422" cy="3549"/>
          </a:xfrm>
          <a:prstGeom prst="straightConnector1">
            <a:avLst/>
          </a:prstGeom>
          <a:solidFill>
            <a:srgbClr val="FFFFFF"/>
          </a:solidFill>
          <a:ln w="25400" cap="flat" cmpd="sng" algn="ctr">
            <a:solidFill>
              <a:srgbClr val="EECBD5"/>
            </a:solidFill>
            <a:prstDash val="solid"/>
            <a:round/>
            <a:headEnd type="none" w="med" len="med"/>
            <a:tailEnd type="triangle" w="med" len="med"/>
          </a:ln>
          <a:effectLst/>
        </p:spPr>
      </p:cxnSp>
      <p:sp>
        <p:nvSpPr>
          <p:cNvPr id="186" name="TextBox 185">
            <a:extLst>
              <a:ext uri="{FF2B5EF4-FFF2-40B4-BE49-F238E27FC236}">
                <a16:creationId xmlns:a16="http://schemas.microsoft.com/office/drawing/2014/main" id="{514821C1-4A43-4805-967B-C648EA98FBAD}"/>
              </a:ext>
            </a:extLst>
          </p:cNvPr>
          <p:cNvSpPr txBox="1"/>
          <p:nvPr/>
        </p:nvSpPr>
        <p:spPr>
          <a:xfrm>
            <a:off x="6884087" y="5809557"/>
            <a:ext cx="1775991"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Demand signal sent via </a:t>
            </a:r>
            <a:r>
              <a:rPr lang="en-GB" kern="0" err="1">
                <a:solidFill>
                  <a:srgbClr val="525252"/>
                </a:solidFill>
                <a:latin typeface="Arial" panose="020B0604020202020204" pitchFamily="34" charset="0"/>
                <a:cs typeface="Arial" panose="020B0604020202020204" pitchFamily="34" charset="0"/>
              </a:rPr>
              <a:t>GoodSAM</a:t>
            </a:r>
            <a:r>
              <a:rPr lang="en-GB" kern="0">
                <a:solidFill>
                  <a:srgbClr val="525252"/>
                </a:solidFill>
                <a:latin typeface="Arial" panose="020B0604020202020204" pitchFamily="34" charset="0"/>
                <a:cs typeface="Arial" panose="020B0604020202020204" pitchFamily="34" charset="0"/>
              </a:rPr>
              <a:t> app</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cxnSp>
        <p:nvCxnSpPr>
          <p:cNvPr id="178" name="Connector: Elbow 43">
            <a:extLst>
              <a:ext uri="{FF2B5EF4-FFF2-40B4-BE49-F238E27FC236}">
                <a16:creationId xmlns:a16="http://schemas.microsoft.com/office/drawing/2014/main" id="{B27888A3-5149-42A8-BFD7-1D73D5ABB891}"/>
              </a:ext>
            </a:extLst>
          </p:cNvPr>
          <p:cNvCxnSpPr>
            <a:cxnSpLocks/>
            <a:stCxn id="67" idx="0"/>
          </p:cNvCxnSpPr>
          <p:nvPr/>
        </p:nvCxnSpPr>
        <p:spPr bwMode="auto">
          <a:xfrm rot="5400000" flipH="1" flipV="1">
            <a:off x="9355900" y="1079073"/>
            <a:ext cx="1183221" cy="1219472"/>
          </a:xfrm>
          <a:prstGeom prst="bentConnector2">
            <a:avLst/>
          </a:prstGeom>
          <a:solidFill>
            <a:schemeClr val="bg1"/>
          </a:solidFill>
          <a:ln w="25400" cap="flat" cmpd="sng" algn="ctr">
            <a:solidFill>
              <a:srgbClr val="7DBFFF"/>
            </a:solidFill>
            <a:prstDash val="solid"/>
            <a:round/>
            <a:headEnd type="none" w="med" len="med"/>
            <a:tailEnd type="triangle"/>
          </a:ln>
          <a:effectLst/>
        </p:spPr>
      </p:cxnSp>
      <p:cxnSp>
        <p:nvCxnSpPr>
          <p:cNvPr id="180" name="Connector: Elbow 43">
            <a:extLst>
              <a:ext uri="{FF2B5EF4-FFF2-40B4-BE49-F238E27FC236}">
                <a16:creationId xmlns:a16="http://schemas.microsoft.com/office/drawing/2014/main" id="{BA21AA06-0A10-4469-AE15-D4A8DB6A5D67}"/>
              </a:ext>
            </a:extLst>
          </p:cNvPr>
          <p:cNvCxnSpPr>
            <a:cxnSpLocks/>
            <a:stCxn id="67" idx="2"/>
            <a:endCxn id="70" idx="1"/>
          </p:cNvCxnSpPr>
          <p:nvPr/>
        </p:nvCxnSpPr>
        <p:spPr bwMode="auto">
          <a:xfrm rot="16200000" flipH="1">
            <a:off x="9482839" y="4300602"/>
            <a:ext cx="796651" cy="1086780"/>
          </a:xfrm>
          <a:prstGeom prst="bentConnector2">
            <a:avLst/>
          </a:prstGeom>
          <a:solidFill>
            <a:schemeClr val="bg1"/>
          </a:solidFill>
          <a:ln w="25400" cap="flat" cmpd="sng" algn="ctr">
            <a:solidFill>
              <a:srgbClr val="7DBFFF"/>
            </a:solidFill>
            <a:prstDash val="solid"/>
            <a:round/>
            <a:headEnd type="none" w="med" len="med"/>
            <a:tailEnd type="triangle"/>
          </a:ln>
          <a:effectLst/>
        </p:spPr>
      </p:cxnSp>
      <p:cxnSp>
        <p:nvCxnSpPr>
          <p:cNvPr id="188" name="Straight Arrow Connector 187">
            <a:extLst>
              <a:ext uri="{FF2B5EF4-FFF2-40B4-BE49-F238E27FC236}">
                <a16:creationId xmlns:a16="http://schemas.microsoft.com/office/drawing/2014/main" id="{0208F94A-FB66-4338-853D-819389815B77}"/>
              </a:ext>
            </a:extLst>
          </p:cNvPr>
          <p:cNvCxnSpPr>
            <a:cxnSpLocks/>
          </p:cNvCxnSpPr>
          <p:nvPr/>
        </p:nvCxnSpPr>
        <p:spPr bwMode="auto">
          <a:xfrm>
            <a:off x="6460045" y="3491163"/>
            <a:ext cx="2116385" cy="0"/>
          </a:xfrm>
          <a:prstGeom prst="straightConnector1">
            <a:avLst/>
          </a:prstGeom>
          <a:solidFill>
            <a:srgbClr val="FFFFFF"/>
          </a:solidFill>
          <a:ln w="25400" cap="flat" cmpd="sng" algn="ctr">
            <a:solidFill>
              <a:srgbClr val="7DBFFF"/>
            </a:solidFill>
            <a:prstDash val="solid"/>
            <a:round/>
            <a:headEnd type="none" w="med" len="med"/>
            <a:tailEnd type="triangle"/>
          </a:ln>
          <a:effectLst/>
        </p:spPr>
      </p:cxnSp>
      <p:cxnSp>
        <p:nvCxnSpPr>
          <p:cNvPr id="189" name="Straight Arrow Connector 188">
            <a:extLst>
              <a:ext uri="{FF2B5EF4-FFF2-40B4-BE49-F238E27FC236}">
                <a16:creationId xmlns:a16="http://schemas.microsoft.com/office/drawing/2014/main" id="{827A2966-8D32-49B6-99F2-3486A4FDFCE5}"/>
              </a:ext>
            </a:extLst>
          </p:cNvPr>
          <p:cNvCxnSpPr>
            <a:cxnSpLocks/>
          </p:cNvCxnSpPr>
          <p:nvPr/>
        </p:nvCxnSpPr>
        <p:spPr bwMode="auto">
          <a:xfrm flipH="1">
            <a:off x="6429710" y="3341406"/>
            <a:ext cx="2144837" cy="1"/>
          </a:xfrm>
          <a:prstGeom prst="straightConnector1">
            <a:avLst/>
          </a:prstGeom>
          <a:solidFill>
            <a:srgbClr val="FFFFFF"/>
          </a:solidFill>
          <a:ln w="25400" cap="flat" cmpd="sng" algn="ctr">
            <a:solidFill>
              <a:srgbClr val="EECBD5"/>
            </a:solidFill>
            <a:prstDash val="solid"/>
            <a:round/>
            <a:headEnd type="none" w="med" len="med"/>
            <a:tailEnd type="triangle"/>
          </a:ln>
          <a:effectLst/>
        </p:spPr>
      </p:cxnSp>
      <p:pic>
        <p:nvPicPr>
          <p:cNvPr id="2" name="Picture 1">
            <a:extLst>
              <a:ext uri="{FF2B5EF4-FFF2-40B4-BE49-F238E27FC236}">
                <a16:creationId xmlns:a16="http://schemas.microsoft.com/office/drawing/2014/main" id="{8D7ED217-C77C-4449-8056-3A297624788D}"/>
              </a:ext>
            </a:extLst>
          </p:cNvPr>
          <p:cNvPicPr>
            <a:picLocks noChangeAspect="1"/>
          </p:cNvPicPr>
          <p:nvPr/>
        </p:nvPicPr>
        <p:blipFill>
          <a:blip r:embed="rId15"/>
          <a:stretch>
            <a:fillRect/>
          </a:stretch>
        </p:blipFill>
        <p:spPr>
          <a:xfrm>
            <a:off x="5018519" y="2404811"/>
            <a:ext cx="1288003" cy="509162"/>
          </a:xfrm>
          <a:prstGeom prst="rect">
            <a:avLst/>
          </a:prstGeom>
        </p:spPr>
      </p:pic>
      <p:pic>
        <p:nvPicPr>
          <p:cNvPr id="3" name="Picture 2">
            <a:extLst>
              <a:ext uri="{FF2B5EF4-FFF2-40B4-BE49-F238E27FC236}">
                <a16:creationId xmlns:a16="http://schemas.microsoft.com/office/drawing/2014/main" id="{57371C43-8672-431E-AFAD-C10B7ABDF483}"/>
              </a:ext>
            </a:extLst>
          </p:cNvPr>
          <p:cNvPicPr>
            <a:picLocks noChangeAspect="1"/>
          </p:cNvPicPr>
          <p:nvPr/>
        </p:nvPicPr>
        <p:blipFill>
          <a:blip r:embed="rId15"/>
          <a:stretch>
            <a:fillRect/>
          </a:stretch>
        </p:blipFill>
        <p:spPr>
          <a:xfrm>
            <a:off x="155359" y="214015"/>
            <a:ext cx="2262433" cy="894365"/>
          </a:xfrm>
          <a:prstGeom prst="rect">
            <a:avLst/>
          </a:prstGeom>
        </p:spPr>
      </p:pic>
      <p:sp>
        <p:nvSpPr>
          <p:cNvPr id="4" name="Rectangle 3">
            <a:extLst>
              <a:ext uri="{FF2B5EF4-FFF2-40B4-BE49-F238E27FC236}">
                <a16:creationId xmlns:a16="http://schemas.microsoft.com/office/drawing/2014/main" id="{EA157A5F-7114-48B2-8854-71BE6CC465E9}"/>
              </a:ext>
            </a:extLst>
          </p:cNvPr>
          <p:cNvSpPr/>
          <p:nvPr/>
        </p:nvSpPr>
        <p:spPr>
          <a:xfrm>
            <a:off x="2492260" y="700323"/>
            <a:ext cx="3613361" cy="338554"/>
          </a:xfrm>
          <a:prstGeom prst="rect">
            <a:avLst/>
          </a:prstGeom>
        </p:spPr>
        <p:txBody>
          <a:bodyPr wrap="none">
            <a:spAutoFit/>
          </a:bodyPr>
          <a:lstStyle/>
          <a:p>
            <a:pPr>
              <a:lnSpc>
                <a:spcPct val="100000"/>
              </a:lnSpc>
            </a:pPr>
            <a:r>
              <a:rPr lang="en-GB" sz="1600" dirty="0">
                <a:solidFill>
                  <a:srgbClr val="164F9F"/>
                </a:solidFill>
              </a:rPr>
              <a:t>Delivered by Royal Voluntary Service </a:t>
            </a:r>
          </a:p>
        </p:txBody>
      </p:sp>
    </p:spTree>
    <p:extLst>
      <p:ext uri="{BB962C8B-B14F-4D97-AF65-F5344CB8AC3E}">
        <p14:creationId xmlns:p14="http://schemas.microsoft.com/office/powerpoint/2010/main" val="89272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72" grpId="0" animBg="1"/>
      <p:bldP spid="173" grpId="0" animBg="1"/>
      <p:bldP spid="174" grpId="0" animBg="1"/>
      <p:bldP spid="175" grpId="0" animBg="1"/>
      <p:bldP spid="1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13907E-C1D2-4215-A7FE-71A78099EAE7}"/>
              </a:ext>
            </a:extLst>
          </p:cNvPr>
          <p:cNvSpPr>
            <a:spLocks noGrp="1"/>
          </p:cNvSpPr>
          <p:nvPr>
            <p:ph type="title"/>
          </p:nvPr>
        </p:nvSpPr>
        <p:spPr/>
        <p:txBody>
          <a:bodyPr/>
          <a:lstStyle/>
          <a:p>
            <a:r>
              <a:rPr lang="en-GB" dirty="0"/>
              <a:t>About this pack </a:t>
            </a:r>
          </a:p>
        </p:txBody>
      </p:sp>
      <p:sp>
        <p:nvSpPr>
          <p:cNvPr id="4" name="Content Placeholder 1">
            <a:extLst>
              <a:ext uri="{FF2B5EF4-FFF2-40B4-BE49-F238E27FC236}">
                <a16:creationId xmlns:a16="http://schemas.microsoft.com/office/drawing/2014/main" id="{74ED459F-A9EA-428C-85CB-F182C2F7DBEB}"/>
              </a:ext>
            </a:extLst>
          </p:cNvPr>
          <p:cNvSpPr>
            <a:spLocks noGrp="1"/>
          </p:cNvSpPr>
          <p:nvPr>
            <p:ph sz="quarter" idx="10"/>
          </p:nvPr>
        </p:nvSpPr>
        <p:spPr>
          <a:xfrm>
            <a:off x="288000" y="899648"/>
            <a:ext cx="11556692" cy="5670351"/>
          </a:xfrm>
        </p:spPr>
        <p:txBody>
          <a:bodyPr>
            <a:normAutofit/>
          </a:bodyPr>
          <a:lstStyle/>
          <a:p>
            <a:pPr marL="0" indent="0">
              <a:buNone/>
            </a:pPr>
            <a:r>
              <a:rPr lang="en-GB" sz="1600" dirty="0">
                <a:solidFill>
                  <a:schemeClr val="tx1"/>
                </a:solidFill>
              </a:rPr>
              <a:t>This pack has been developed to support providers to prepare for the workforce and training mobilisation of the COVID-19 vaccination programme. It contains information on: </a:t>
            </a:r>
          </a:p>
          <a:p>
            <a:pPr marL="0" indent="0">
              <a:buNone/>
            </a:pPr>
            <a:endParaRPr lang="en-GB" sz="1400" dirty="0">
              <a:solidFill>
                <a:schemeClr val="tx1"/>
              </a:solidFill>
            </a:endParaRPr>
          </a:p>
          <a:p>
            <a:r>
              <a:rPr lang="en-GB" sz="1600" b="1" dirty="0">
                <a:solidFill>
                  <a:schemeClr val="tx1"/>
                </a:solidFill>
              </a:rPr>
              <a:t>Workforce delivery models: </a:t>
            </a:r>
            <a:r>
              <a:rPr lang="en-GB" sz="1600" dirty="0">
                <a:solidFill>
                  <a:schemeClr val="tx1"/>
                </a:solidFill>
              </a:rPr>
              <a:t>Staffing models to support local recruitment and guidance on the employment credentials that will need to be in place for each of the staff groups.   </a:t>
            </a:r>
          </a:p>
          <a:p>
            <a:pPr marL="0" indent="0">
              <a:buNone/>
            </a:pPr>
            <a:endParaRPr lang="en-GB" sz="1600" dirty="0">
              <a:solidFill>
                <a:schemeClr val="tx1"/>
              </a:solidFill>
            </a:endParaRPr>
          </a:p>
          <a:p>
            <a:r>
              <a:rPr lang="en-GB" sz="1600" b="1" dirty="0">
                <a:solidFill>
                  <a:schemeClr val="tx1"/>
                </a:solidFill>
              </a:rPr>
              <a:t>National supply: </a:t>
            </a:r>
            <a:r>
              <a:rPr lang="en-GB" sz="1600" dirty="0">
                <a:solidFill>
                  <a:schemeClr val="tx1"/>
                </a:solidFill>
              </a:rPr>
              <a:t>The mechanisms to draw down from the nationally procured contracts with lead providers as this is how local trusts will access new supply routes. An update on the NHS Professionals (NHSP) processes will be published shortly.     </a:t>
            </a:r>
          </a:p>
          <a:p>
            <a:endParaRPr lang="en-GB" sz="1600" b="1" dirty="0">
              <a:solidFill>
                <a:schemeClr val="tx1"/>
              </a:solidFill>
            </a:endParaRPr>
          </a:p>
          <a:p>
            <a:r>
              <a:rPr lang="en-GB" sz="1600" b="1" dirty="0">
                <a:solidFill>
                  <a:schemeClr val="tx1"/>
                </a:solidFill>
              </a:rPr>
              <a:t>Mobilisation: </a:t>
            </a:r>
            <a:r>
              <a:rPr lang="en-GB" sz="1600" dirty="0">
                <a:solidFill>
                  <a:schemeClr val="tx1"/>
                </a:solidFill>
              </a:rPr>
              <a:t>The frameworks for lead providers, an outline of the interface with local providers and regional workforce bureaus, to support workforce optimisation. There is also an outline of how rostering will work to support the deployment of the nationally recruited workforce.   </a:t>
            </a:r>
          </a:p>
          <a:p>
            <a:endParaRPr lang="en-GB" sz="1600" b="1" dirty="0">
              <a:solidFill>
                <a:schemeClr val="tx1"/>
              </a:solidFill>
            </a:endParaRPr>
          </a:p>
          <a:p>
            <a:r>
              <a:rPr lang="en-GB" sz="1600" b="1" dirty="0">
                <a:solidFill>
                  <a:schemeClr val="tx1"/>
                </a:solidFill>
              </a:rPr>
              <a:t>Training: </a:t>
            </a:r>
            <a:r>
              <a:rPr lang="en-GB" sz="1600" dirty="0">
                <a:solidFill>
                  <a:schemeClr val="tx1"/>
                </a:solidFill>
              </a:rPr>
              <a:t>Details of the training journeys for both registered and non-registered staff, including training requirements and modes of delivery. </a:t>
            </a:r>
          </a:p>
          <a:p>
            <a:pPr marL="0" indent="0">
              <a:buNone/>
            </a:pPr>
            <a:endParaRPr lang="en-GB" sz="1600" b="1" dirty="0"/>
          </a:p>
          <a:p>
            <a:pPr>
              <a:buFont typeface="+mj-lt"/>
              <a:buAutoNum type="arabicPeriod"/>
            </a:pPr>
            <a:endParaRPr lang="en-GB" sz="1600" dirty="0"/>
          </a:p>
        </p:txBody>
      </p:sp>
    </p:spTree>
    <p:extLst>
      <p:ext uri="{BB962C8B-B14F-4D97-AF65-F5344CB8AC3E}">
        <p14:creationId xmlns:p14="http://schemas.microsoft.com/office/powerpoint/2010/main" val="35279220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0E5767-C670-4E8B-8A70-98695255E6D4}"/>
              </a:ext>
            </a:extLst>
          </p:cNvPr>
          <p:cNvPicPr>
            <a:picLocks noChangeAspect="1"/>
          </p:cNvPicPr>
          <p:nvPr/>
        </p:nvPicPr>
        <p:blipFill>
          <a:blip r:embed="rId6"/>
          <a:stretch>
            <a:fillRect/>
          </a:stretch>
        </p:blipFill>
        <p:spPr>
          <a:xfrm>
            <a:off x="143373" y="341002"/>
            <a:ext cx="1113806" cy="409623"/>
          </a:xfrm>
          <a:prstGeom prst="rect">
            <a:avLst/>
          </a:prstGeom>
        </p:spPr>
      </p:pic>
      <p:sp>
        <p:nvSpPr>
          <p:cNvPr id="15" name="TextBox 14">
            <a:extLst>
              <a:ext uri="{FF2B5EF4-FFF2-40B4-BE49-F238E27FC236}">
                <a16:creationId xmlns:a16="http://schemas.microsoft.com/office/drawing/2014/main" id="{5C6A132A-747E-47DB-8BE5-2A00B8AD8438}"/>
              </a:ext>
            </a:extLst>
          </p:cNvPr>
          <p:cNvSpPr txBox="1"/>
          <p:nvPr/>
        </p:nvSpPr>
        <p:spPr>
          <a:xfrm>
            <a:off x="2573345" y="3804795"/>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Local Recruitment</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16" name="TextBox 15">
            <a:extLst>
              <a:ext uri="{FF2B5EF4-FFF2-40B4-BE49-F238E27FC236}">
                <a16:creationId xmlns:a16="http://schemas.microsoft.com/office/drawing/2014/main" id="{C788FB9D-7C3B-41E8-94E1-B858F419306B}"/>
              </a:ext>
            </a:extLst>
          </p:cNvPr>
          <p:cNvSpPr txBox="1"/>
          <p:nvPr/>
        </p:nvSpPr>
        <p:spPr>
          <a:xfrm>
            <a:off x="2573345" y="2221745"/>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dirty="0">
                <a:ln>
                  <a:noFill/>
                </a:ln>
                <a:solidFill>
                  <a:srgbClr val="525252"/>
                </a:solidFill>
                <a:effectLst/>
                <a:uLnTx/>
                <a:uFillTx/>
                <a:latin typeface="Arial"/>
                <a:ea typeface="+mn-ea"/>
                <a:cs typeface="Arial"/>
              </a:rPr>
              <a:t>Existing </a:t>
            </a:r>
            <a:r>
              <a:rPr lang="en-GB" sz="1000" b="1" dirty="0">
                <a:solidFill>
                  <a:srgbClr val="525252"/>
                </a:solidFill>
                <a:latin typeface="Arial"/>
                <a:cs typeface="Arial"/>
              </a:rPr>
              <a:t>Volunteers</a:t>
            </a:r>
            <a:endParaRPr kumimoji="0" lang="en-GB" sz="1000" b="1" i="0" u="none" strike="noStrike" kern="1200" cap="none" spc="0" normalizeH="0" baseline="30000" noProof="0" dirty="0">
              <a:ln>
                <a:noFill/>
              </a:ln>
              <a:solidFill>
                <a:srgbClr val="525252"/>
              </a:solidFill>
              <a:effectLst/>
              <a:uLnTx/>
              <a:uFillTx/>
              <a:latin typeface="Arial"/>
              <a:ea typeface="+mn-ea"/>
              <a:cs typeface="Arial"/>
            </a:endParaRPr>
          </a:p>
        </p:txBody>
      </p:sp>
      <p:pic>
        <p:nvPicPr>
          <p:cNvPr id="17" name="Graphic 16" descr="Man and woman">
            <a:extLst>
              <a:ext uri="{FF2B5EF4-FFF2-40B4-BE49-F238E27FC236}">
                <a16:creationId xmlns:a16="http://schemas.microsoft.com/office/drawing/2014/main" id="{406D4B6F-6CB5-4709-B0CF-325FDFF2D5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79426" y="3937821"/>
            <a:ext cx="740397" cy="740397"/>
          </a:xfrm>
          <a:prstGeom prst="rect">
            <a:avLst/>
          </a:prstGeom>
        </p:spPr>
      </p:pic>
      <p:pic>
        <p:nvPicPr>
          <p:cNvPr id="18" name="Graphic 17" descr="Group of people">
            <a:extLst>
              <a:ext uri="{FF2B5EF4-FFF2-40B4-BE49-F238E27FC236}">
                <a16:creationId xmlns:a16="http://schemas.microsoft.com/office/drawing/2014/main" id="{5696D47D-F862-4031-A537-808DA61A1E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05323" y="2384425"/>
            <a:ext cx="740397" cy="743471"/>
          </a:xfrm>
          <a:prstGeom prst="rect">
            <a:avLst/>
          </a:prstGeom>
        </p:spPr>
      </p:pic>
      <p:sp>
        <p:nvSpPr>
          <p:cNvPr id="19" name="TextBox 18">
            <a:extLst>
              <a:ext uri="{FF2B5EF4-FFF2-40B4-BE49-F238E27FC236}">
                <a16:creationId xmlns:a16="http://schemas.microsoft.com/office/drawing/2014/main" id="{FC0E35DF-9019-4B5A-B28C-1FA59257E005}"/>
              </a:ext>
            </a:extLst>
          </p:cNvPr>
          <p:cNvSpPr txBox="1"/>
          <p:nvPr/>
        </p:nvSpPr>
        <p:spPr>
          <a:xfrm>
            <a:off x="8821095" y="2505421"/>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Lead Employer</a:t>
            </a:r>
            <a:endParaRPr kumimoji="0" lang="en-GB" sz="1000" b="1" i="0" u="none" strike="noStrike" kern="0" cap="none" spc="0" normalizeH="0" baseline="30000" noProof="0">
              <a:ln>
                <a:noFill/>
              </a:ln>
              <a:solidFill>
                <a:srgbClr val="525252"/>
              </a:solidFill>
              <a:effectLst/>
              <a:uLnTx/>
              <a:uFillTx/>
              <a:latin typeface="Arial"/>
              <a:cs typeface="Arial"/>
            </a:endParaRPr>
          </a:p>
        </p:txBody>
      </p:sp>
      <p:grpSp>
        <p:nvGrpSpPr>
          <p:cNvPr id="20" name="Group 19">
            <a:extLst>
              <a:ext uri="{FF2B5EF4-FFF2-40B4-BE49-F238E27FC236}">
                <a16:creationId xmlns:a16="http://schemas.microsoft.com/office/drawing/2014/main" id="{56AFE8E8-17F6-4983-BD5C-BD52E5D48F5A}"/>
              </a:ext>
            </a:extLst>
          </p:cNvPr>
          <p:cNvGrpSpPr/>
          <p:nvPr/>
        </p:nvGrpSpPr>
        <p:grpSpPr>
          <a:xfrm>
            <a:off x="9188958" y="2795731"/>
            <a:ext cx="462720" cy="611932"/>
            <a:chOff x="10034080" y="3165420"/>
            <a:chExt cx="552543" cy="744239"/>
          </a:xfrm>
          <a:solidFill>
            <a:srgbClr val="FFFFFF"/>
          </a:solidFill>
        </p:grpSpPr>
        <p:grpSp>
          <p:nvGrpSpPr>
            <p:cNvPr id="21" name="CustomIcon">
              <a:extLst>
                <a:ext uri="{FF2B5EF4-FFF2-40B4-BE49-F238E27FC236}">
                  <a16:creationId xmlns:a16="http://schemas.microsoft.com/office/drawing/2014/main" id="{767F743F-9D67-473C-958C-3A483BE47B2B}"/>
                </a:ext>
              </a:extLst>
            </p:cNvPr>
            <p:cNvGrpSpPr/>
            <p:nvPr/>
          </p:nvGrpSpPr>
          <p:grpSpPr>
            <a:xfrm>
              <a:off x="10038418" y="3385607"/>
              <a:ext cx="530960" cy="524052"/>
              <a:chOff x="-531446" y="3229247"/>
              <a:chExt cx="530960" cy="524052"/>
            </a:xfrm>
            <a:grpFill/>
          </p:grpSpPr>
          <p:grpSp>
            <p:nvGrpSpPr>
              <p:cNvPr id="24" name="CustomIcon">
                <a:extLst>
                  <a:ext uri="{FF2B5EF4-FFF2-40B4-BE49-F238E27FC236}">
                    <a16:creationId xmlns:a16="http://schemas.microsoft.com/office/drawing/2014/main" id="{BFEB5116-CBC1-4D73-8FDA-96A3C401747F}"/>
                  </a:ext>
                </a:extLst>
              </p:cNvPr>
              <p:cNvGrpSpPr/>
              <p:nvPr/>
            </p:nvGrpSpPr>
            <p:grpSpPr>
              <a:xfrm>
                <a:off x="-496048" y="3353569"/>
                <a:ext cx="473114" cy="353973"/>
                <a:chOff x="-496048" y="3353569"/>
                <a:chExt cx="473114" cy="353973"/>
              </a:xfrm>
              <a:grpFill/>
            </p:grpSpPr>
            <p:sp>
              <p:nvSpPr>
                <p:cNvPr id="43" name="Freeform: Shape 42">
                  <a:extLst>
                    <a:ext uri="{FF2B5EF4-FFF2-40B4-BE49-F238E27FC236}">
                      <a16:creationId xmlns:a16="http://schemas.microsoft.com/office/drawing/2014/main" id="{3C87530F-BC17-4CCB-BF5D-DD912AF47C51}"/>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4" name="Freeform: Shape 43">
                  <a:extLst>
                    <a:ext uri="{FF2B5EF4-FFF2-40B4-BE49-F238E27FC236}">
                      <a16:creationId xmlns:a16="http://schemas.microsoft.com/office/drawing/2014/main" id="{20D5A285-F779-4DBA-8C23-4CF061A9994D}"/>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25" name="Freeform: Shape 24">
                <a:extLst>
                  <a:ext uri="{FF2B5EF4-FFF2-40B4-BE49-F238E27FC236}">
                    <a16:creationId xmlns:a16="http://schemas.microsoft.com/office/drawing/2014/main" id="{0FC134AD-11AD-4BA5-8666-9D08F8297BA1}"/>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6" name="Freeform: Shape 25">
                <a:extLst>
                  <a:ext uri="{FF2B5EF4-FFF2-40B4-BE49-F238E27FC236}">
                    <a16:creationId xmlns:a16="http://schemas.microsoft.com/office/drawing/2014/main" id="{59B356E8-0A71-438C-8192-13A3F5E58E1E}"/>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7" name="Freeform: Shape 26">
                <a:extLst>
                  <a:ext uri="{FF2B5EF4-FFF2-40B4-BE49-F238E27FC236}">
                    <a16:creationId xmlns:a16="http://schemas.microsoft.com/office/drawing/2014/main" id="{519FFE87-DBE4-4730-A8DA-CCC8656E0366}"/>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8" name="Freeform: Shape 27">
                <a:extLst>
                  <a:ext uri="{FF2B5EF4-FFF2-40B4-BE49-F238E27FC236}">
                    <a16:creationId xmlns:a16="http://schemas.microsoft.com/office/drawing/2014/main" id="{AF3856A6-6744-45CC-9E2F-41B6F12536C4}"/>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9" name="Freeform: Shape 28">
                <a:extLst>
                  <a:ext uri="{FF2B5EF4-FFF2-40B4-BE49-F238E27FC236}">
                    <a16:creationId xmlns:a16="http://schemas.microsoft.com/office/drawing/2014/main" id="{911B4DA4-E885-4374-900F-4008AC078D8F}"/>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0" name="Freeform: Shape 29">
                <a:extLst>
                  <a:ext uri="{FF2B5EF4-FFF2-40B4-BE49-F238E27FC236}">
                    <a16:creationId xmlns:a16="http://schemas.microsoft.com/office/drawing/2014/main" id="{05D7F59C-7745-4A01-A098-6DFD4F39E332}"/>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1" name="Freeform: Shape 30">
                <a:extLst>
                  <a:ext uri="{FF2B5EF4-FFF2-40B4-BE49-F238E27FC236}">
                    <a16:creationId xmlns:a16="http://schemas.microsoft.com/office/drawing/2014/main" id="{A0B37965-FD65-4513-9200-D946FAA78A3A}"/>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2" name="Freeform: Shape 31">
                <a:extLst>
                  <a:ext uri="{FF2B5EF4-FFF2-40B4-BE49-F238E27FC236}">
                    <a16:creationId xmlns:a16="http://schemas.microsoft.com/office/drawing/2014/main" id="{E7856AB3-70D3-4DC0-BCD9-7AD81C7C056F}"/>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3" name="Freeform: Shape 32">
                <a:extLst>
                  <a:ext uri="{FF2B5EF4-FFF2-40B4-BE49-F238E27FC236}">
                    <a16:creationId xmlns:a16="http://schemas.microsoft.com/office/drawing/2014/main" id="{7CF76A74-2A65-46B8-885E-631CE21D6700}"/>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4" name="Freeform: Shape 33">
                <a:extLst>
                  <a:ext uri="{FF2B5EF4-FFF2-40B4-BE49-F238E27FC236}">
                    <a16:creationId xmlns:a16="http://schemas.microsoft.com/office/drawing/2014/main" id="{74E4532B-C8CE-44A6-BE6E-B7326B12F24B}"/>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5" name="Freeform: Shape 34">
                <a:extLst>
                  <a:ext uri="{FF2B5EF4-FFF2-40B4-BE49-F238E27FC236}">
                    <a16:creationId xmlns:a16="http://schemas.microsoft.com/office/drawing/2014/main" id="{B54952B6-4F4C-47EC-9F05-0A9EA7DF529F}"/>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6" name="Freeform: Shape 35">
                <a:extLst>
                  <a:ext uri="{FF2B5EF4-FFF2-40B4-BE49-F238E27FC236}">
                    <a16:creationId xmlns:a16="http://schemas.microsoft.com/office/drawing/2014/main" id="{A5D5F855-35C7-413A-9EAD-A4D072920DED}"/>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7" name="Freeform: Shape 36">
                <a:extLst>
                  <a:ext uri="{FF2B5EF4-FFF2-40B4-BE49-F238E27FC236}">
                    <a16:creationId xmlns:a16="http://schemas.microsoft.com/office/drawing/2014/main" id="{2B5B3F95-BF3B-4E47-B63F-D150226B1071}"/>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8" name="Freeform: Shape 37">
                <a:extLst>
                  <a:ext uri="{FF2B5EF4-FFF2-40B4-BE49-F238E27FC236}">
                    <a16:creationId xmlns:a16="http://schemas.microsoft.com/office/drawing/2014/main" id="{153D9D37-D3FA-4630-A690-3F5AF59CA447}"/>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9" name="Freeform: Shape 38">
                <a:extLst>
                  <a:ext uri="{FF2B5EF4-FFF2-40B4-BE49-F238E27FC236}">
                    <a16:creationId xmlns:a16="http://schemas.microsoft.com/office/drawing/2014/main" id="{84668679-28F4-4317-8B48-B9CDDCC6413E}"/>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0" name="Freeform: Shape 39">
                <a:extLst>
                  <a:ext uri="{FF2B5EF4-FFF2-40B4-BE49-F238E27FC236}">
                    <a16:creationId xmlns:a16="http://schemas.microsoft.com/office/drawing/2014/main" id="{9EF4FBB3-3292-4966-9284-1A3DF3C499CF}"/>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1" name="Freeform: Shape 40">
                <a:extLst>
                  <a:ext uri="{FF2B5EF4-FFF2-40B4-BE49-F238E27FC236}">
                    <a16:creationId xmlns:a16="http://schemas.microsoft.com/office/drawing/2014/main" id="{AC7606CC-9586-48ED-9B71-7D1ED73B8B99}"/>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2" name="Freeform: Shape 41">
                <a:extLst>
                  <a:ext uri="{FF2B5EF4-FFF2-40B4-BE49-F238E27FC236}">
                    <a16:creationId xmlns:a16="http://schemas.microsoft.com/office/drawing/2014/main" id="{CAC5CCF1-83C9-458D-94BF-B0E0F40F3C8D}"/>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22" name="Rectangle 21">
              <a:extLst>
                <a:ext uri="{FF2B5EF4-FFF2-40B4-BE49-F238E27FC236}">
                  <a16:creationId xmlns:a16="http://schemas.microsoft.com/office/drawing/2014/main" id="{0D507ACF-8F24-4BD3-A2F8-EE54050E0E08}"/>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prstClr val="white"/>
                </a:solidFill>
                <a:effectLst/>
                <a:uLnTx/>
                <a:uFillTx/>
                <a:latin typeface="Arial"/>
                <a:ea typeface="+mn-ea"/>
                <a:cs typeface="Arial"/>
              </a:endParaRPr>
            </a:p>
          </p:txBody>
        </p:sp>
        <p:pic>
          <p:nvPicPr>
            <p:cNvPr id="23" name="CustomIcon">
              <a:extLst>
                <a:ext uri="{FF2B5EF4-FFF2-40B4-BE49-F238E27FC236}">
                  <a16:creationId xmlns:a16="http://schemas.microsoft.com/office/drawing/2014/main" id="{BD1F1B13-54A8-4825-8960-320977712947}"/>
                </a:ext>
              </a:extLst>
            </p:cNvPr>
            <p:cNvPicPr>
              <a:picLocks noChangeAspect="1"/>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10034080" y="3165420"/>
              <a:ext cx="552543" cy="552545"/>
            </a:xfrm>
            <a:prstGeom prst="rect">
              <a:avLst/>
            </a:prstGeom>
          </p:spPr>
        </p:pic>
      </p:grpSp>
      <p:grpSp>
        <p:nvGrpSpPr>
          <p:cNvPr id="45" name="Group 44">
            <a:extLst>
              <a:ext uri="{FF2B5EF4-FFF2-40B4-BE49-F238E27FC236}">
                <a16:creationId xmlns:a16="http://schemas.microsoft.com/office/drawing/2014/main" id="{123D615F-5A8A-463A-A475-02D236B82E6B}"/>
              </a:ext>
            </a:extLst>
          </p:cNvPr>
          <p:cNvGrpSpPr/>
          <p:nvPr/>
        </p:nvGrpSpPr>
        <p:grpSpPr>
          <a:xfrm>
            <a:off x="8783648" y="2795732"/>
            <a:ext cx="1221318" cy="807179"/>
            <a:chOff x="8151136" y="508527"/>
            <a:chExt cx="1221318" cy="807180"/>
          </a:xfrm>
          <a:solidFill>
            <a:srgbClr val="FFFFFF"/>
          </a:solidFill>
        </p:grpSpPr>
        <p:grpSp>
          <p:nvGrpSpPr>
            <p:cNvPr id="46" name="Group 45">
              <a:extLst>
                <a:ext uri="{FF2B5EF4-FFF2-40B4-BE49-F238E27FC236}">
                  <a16:creationId xmlns:a16="http://schemas.microsoft.com/office/drawing/2014/main" id="{A627CB66-0007-4D06-9C1A-BE5DF92D4A15}"/>
                </a:ext>
              </a:extLst>
            </p:cNvPr>
            <p:cNvGrpSpPr/>
            <p:nvPr/>
          </p:nvGrpSpPr>
          <p:grpSpPr>
            <a:xfrm>
              <a:off x="8502609" y="508527"/>
              <a:ext cx="462720" cy="611932"/>
              <a:chOff x="10034080" y="3165420"/>
              <a:chExt cx="552543" cy="744239"/>
            </a:xfrm>
            <a:grpFill/>
          </p:grpSpPr>
          <p:grpSp>
            <p:nvGrpSpPr>
              <p:cNvPr id="48" name="CustomIcon">
                <a:extLst>
                  <a:ext uri="{FF2B5EF4-FFF2-40B4-BE49-F238E27FC236}">
                    <a16:creationId xmlns:a16="http://schemas.microsoft.com/office/drawing/2014/main" id="{F6240BE7-E8A8-4070-878F-959D41DAB14E}"/>
                  </a:ext>
                </a:extLst>
              </p:cNvPr>
              <p:cNvGrpSpPr/>
              <p:nvPr/>
            </p:nvGrpSpPr>
            <p:grpSpPr>
              <a:xfrm>
                <a:off x="10038418" y="3385607"/>
                <a:ext cx="530960" cy="524052"/>
                <a:chOff x="-531446" y="3229247"/>
                <a:chExt cx="530960" cy="524052"/>
              </a:xfrm>
              <a:grpFill/>
            </p:grpSpPr>
            <p:grpSp>
              <p:nvGrpSpPr>
                <p:cNvPr id="51" name="CustomIcon">
                  <a:extLst>
                    <a:ext uri="{FF2B5EF4-FFF2-40B4-BE49-F238E27FC236}">
                      <a16:creationId xmlns:a16="http://schemas.microsoft.com/office/drawing/2014/main" id="{ED26A602-EA63-4D34-A6F8-ECF29EB1B997}"/>
                    </a:ext>
                  </a:extLst>
                </p:cNvPr>
                <p:cNvGrpSpPr/>
                <p:nvPr/>
              </p:nvGrpSpPr>
              <p:grpSpPr>
                <a:xfrm>
                  <a:off x="-496048" y="3353569"/>
                  <a:ext cx="473114" cy="353973"/>
                  <a:chOff x="-496048" y="3353569"/>
                  <a:chExt cx="473114" cy="353973"/>
                </a:xfrm>
                <a:grpFill/>
              </p:grpSpPr>
              <p:sp>
                <p:nvSpPr>
                  <p:cNvPr id="70" name="Freeform: Shape 69">
                    <a:extLst>
                      <a:ext uri="{FF2B5EF4-FFF2-40B4-BE49-F238E27FC236}">
                        <a16:creationId xmlns:a16="http://schemas.microsoft.com/office/drawing/2014/main" id="{DB13B46F-48A7-4F24-BE65-F20ED676AEA5}"/>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71" name="Freeform: Shape 70">
                    <a:extLst>
                      <a:ext uri="{FF2B5EF4-FFF2-40B4-BE49-F238E27FC236}">
                        <a16:creationId xmlns:a16="http://schemas.microsoft.com/office/drawing/2014/main" id="{EED21B97-34DE-4B90-A9A3-4DDAC146F6BF}"/>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52" name="Freeform: Shape 51">
                  <a:extLst>
                    <a:ext uri="{FF2B5EF4-FFF2-40B4-BE49-F238E27FC236}">
                      <a16:creationId xmlns:a16="http://schemas.microsoft.com/office/drawing/2014/main" id="{3C628D4E-E410-475F-AB1A-4C7BD7C6EF44}"/>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3" name="Freeform: Shape 52">
                  <a:extLst>
                    <a:ext uri="{FF2B5EF4-FFF2-40B4-BE49-F238E27FC236}">
                      <a16:creationId xmlns:a16="http://schemas.microsoft.com/office/drawing/2014/main" id="{E96DB65B-606B-4B10-9801-6C27FB411EE8}"/>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4" name="Freeform: Shape 53">
                  <a:extLst>
                    <a:ext uri="{FF2B5EF4-FFF2-40B4-BE49-F238E27FC236}">
                      <a16:creationId xmlns:a16="http://schemas.microsoft.com/office/drawing/2014/main" id="{6120D026-0851-4B4C-875B-2395D2E29372}"/>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5" name="Freeform: Shape 54">
                  <a:extLst>
                    <a:ext uri="{FF2B5EF4-FFF2-40B4-BE49-F238E27FC236}">
                      <a16:creationId xmlns:a16="http://schemas.microsoft.com/office/drawing/2014/main" id="{58779CBC-DEAE-4037-A384-E29B9EB6B7BE}"/>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6" name="Freeform: Shape 55">
                  <a:extLst>
                    <a:ext uri="{FF2B5EF4-FFF2-40B4-BE49-F238E27FC236}">
                      <a16:creationId xmlns:a16="http://schemas.microsoft.com/office/drawing/2014/main" id="{AA528888-5ACC-4A9F-AF8C-E9FFDF33A218}"/>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7" name="Freeform: Shape 56">
                  <a:extLst>
                    <a:ext uri="{FF2B5EF4-FFF2-40B4-BE49-F238E27FC236}">
                      <a16:creationId xmlns:a16="http://schemas.microsoft.com/office/drawing/2014/main" id="{0D4CB561-E03E-4C12-A766-236DD1984176}"/>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8" name="Freeform: Shape 57">
                  <a:extLst>
                    <a:ext uri="{FF2B5EF4-FFF2-40B4-BE49-F238E27FC236}">
                      <a16:creationId xmlns:a16="http://schemas.microsoft.com/office/drawing/2014/main" id="{91EB477F-8736-47E3-9032-7B90493544A3}"/>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9" name="Freeform: Shape 58">
                  <a:extLst>
                    <a:ext uri="{FF2B5EF4-FFF2-40B4-BE49-F238E27FC236}">
                      <a16:creationId xmlns:a16="http://schemas.microsoft.com/office/drawing/2014/main" id="{105BD586-2CB4-471C-A3D0-2434AC677C5B}"/>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0" name="Freeform: Shape 59">
                  <a:extLst>
                    <a:ext uri="{FF2B5EF4-FFF2-40B4-BE49-F238E27FC236}">
                      <a16:creationId xmlns:a16="http://schemas.microsoft.com/office/drawing/2014/main" id="{13C69839-52C3-4525-BBFB-248AB3908D75}"/>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1" name="Freeform: Shape 60">
                  <a:extLst>
                    <a:ext uri="{FF2B5EF4-FFF2-40B4-BE49-F238E27FC236}">
                      <a16:creationId xmlns:a16="http://schemas.microsoft.com/office/drawing/2014/main" id="{1436E6A9-E00B-4383-9B89-8AC99D94B22B}"/>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2" name="Freeform: Shape 61">
                  <a:extLst>
                    <a:ext uri="{FF2B5EF4-FFF2-40B4-BE49-F238E27FC236}">
                      <a16:creationId xmlns:a16="http://schemas.microsoft.com/office/drawing/2014/main" id="{FF2BEF3C-7E07-442A-BEAF-283EF9209A96}"/>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3" name="Freeform: Shape 62">
                  <a:extLst>
                    <a:ext uri="{FF2B5EF4-FFF2-40B4-BE49-F238E27FC236}">
                      <a16:creationId xmlns:a16="http://schemas.microsoft.com/office/drawing/2014/main" id="{D64DCC19-8860-4DD8-97D7-39CFE13C78F9}"/>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4" name="Freeform: Shape 63">
                  <a:extLst>
                    <a:ext uri="{FF2B5EF4-FFF2-40B4-BE49-F238E27FC236}">
                      <a16:creationId xmlns:a16="http://schemas.microsoft.com/office/drawing/2014/main" id="{56D6671A-34C7-4AE2-98E8-9C0F451AD7EE}"/>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5" name="Freeform: Shape 64">
                  <a:extLst>
                    <a:ext uri="{FF2B5EF4-FFF2-40B4-BE49-F238E27FC236}">
                      <a16:creationId xmlns:a16="http://schemas.microsoft.com/office/drawing/2014/main" id="{1756E7B6-7A7A-496F-9622-7249FD20E6C4}"/>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6" name="Freeform: Shape 65">
                  <a:extLst>
                    <a:ext uri="{FF2B5EF4-FFF2-40B4-BE49-F238E27FC236}">
                      <a16:creationId xmlns:a16="http://schemas.microsoft.com/office/drawing/2014/main" id="{4178412C-D5C3-4600-970C-6F7B30931E9D}"/>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7" name="Freeform: Shape 66">
                  <a:extLst>
                    <a:ext uri="{FF2B5EF4-FFF2-40B4-BE49-F238E27FC236}">
                      <a16:creationId xmlns:a16="http://schemas.microsoft.com/office/drawing/2014/main" id="{DE198A5A-3F8D-42D3-978D-94AC3D9FAA5A}"/>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8" name="Freeform: Shape 67">
                  <a:extLst>
                    <a:ext uri="{FF2B5EF4-FFF2-40B4-BE49-F238E27FC236}">
                      <a16:creationId xmlns:a16="http://schemas.microsoft.com/office/drawing/2014/main" id="{E7658803-CC4B-403A-B4E8-4FE16148A885}"/>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9" name="Freeform: Shape 68">
                  <a:extLst>
                    <a:ext uri="{FF2B5EF4-FFF2-40B4-BE49-F238E27FC236}">
                      <a16:creationId xmlns:a16="http://schemas.microsoft.com/office/drawing/2014/main" id="{1ACB955B-6DC9-49FB-8D2D-115E94396F94}"/>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49" name="Rectangle 48">
                <a:extLst>
                  <a:ext uri="{FF2B5EF4-FFF2-40B4-BE49-F238E27FC236}">
                    <a16:creationId xmlns:a16="http://schemas.microsoft.com/office/drawing/2014/main" id="{2057FA44-E2C3-46BD-B799-665E9A90ADB5}"/>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50" name="CustomIcon">
                <a:extLst>
                  <a:ext uri="{FF2B5EF4-FFF2-40B4-BE49-F238E27FC236}">
                    <a16:creationId xmlns:a16="http://schemas.microsoft.com/office/drawing/2014/main" id="{883C2889-9E95-451A-9768-CDE2892B87AA}"/>
                  </a:ext>
                </a:extLst>
              </p:cNvPr>
              <p:cNvPicPr>
                <a:picLocks noChangeAspect="1"/>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10034080" y="3165420"/>
                <a:ext cx="552543" cy="552545"/>
              </a:xfrm>
              <a:prstGeom prst="rect">
                <a:avLst/>
              </a:prstGeom>
            </p:spPr>
          </p:pic>
        </p:grpSp>
        <p:sp>
          <p:nvSpPr>
            <p:cNvPr id="47" name="TextBox 46">
              <a:extLst>
                <a:ext uri="{FF2B5EF4-FFF2-40B4-BE49-F238E27FC236}">
                  <a16:creationId xmlns:a16="http://schemas.microsoft.com/office/drawing/2014/main" id="{92371C51-E7D3-4007-9309-E759069FF2CA}"/>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panose="020B0604020202020204" pitchFamily="34" charset="0"/>
                </a:rPr>
                <a:t>NHS trusts</a:t>
              </a: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a:ln>
                  <a:noFill/>
                </a:ln>
                <a:solidFill>
                  <a:srgbClr val="525252"/>
                </a:solidFill>
                <a:effectLst/>
                <a:uLnTx/>
                <a:uFillTx/>
                <a:latin typeface="Arial"/>
                <a:cs typeface="Arial"/>
              </a:endParaRPr>
            </a:p>
          </p:txBody>
        </p:sp>
      </p:grpSp>
      <p:grpSp>
        <p:nvGrpSpPr>
          <p:cNvPr id="72" name="Group 71">
            <a:extLst>
              <a:ext uri="{FF2B5EF4-FFF2-40B4-BE49-F238E27FC236}">
                <a16:creationId xmlns:a16="http://schemas.microsoft.com/office/drawing/2014/main" id="{A3AE20E1-7657-4214-95C5-98121AD14E2C}"/>
              </a:ext>
            </a:extLst>
          </p:cNvPr>
          <p:cNvGrpSpPr/>
          <p:nvPr/>
        </p:nvGrpSpPr>
        <p:grpSpPr>
          <a:xfrm>
            <a:off x="9097164" y="3641673"/>
            <a:ext cx="484790" cy="432590"/>
            <a:chOff x="2564707" y="838867"/>
            <a:chExt cx="761894" cy="624974"/>
          </a:xfrm>
        </p:grpSpPr>
        <p:pic>
          <p:nvPicPr>
            <p:cNvPr id="73" name="Picture 72">
              <a:extLst>
                <a:ext uri="{FF2B5EF4-FFF2-40B4-BE49-F238E27FC236}">
                  <a16:creationId xmlns:a16="http://schemas.microsoft.com/office/drawing/2014/main" id="{01785E41-9623-42C6-8CD9-5BB09E28880F}"/>
                </a:ext>
              </a:extLst>
            </p:cNvPr>
            <p:cNvPicPr>
              <a:picLocks noChangeAspect="1"/>
            </p:cNvPicPr>
            <p:nvPr/>
          </p:nvPicPr>
          <p:blipFill rotWithShape="1">
            <a:blip r:embed="rId13" cstate="print">
              <a:duotone>
                <a:srgbClr val="005EB8">
                  <a:shade val="45000"/>
                  <a:satMod val="135000"/>
                </a:srgbClr>
                <a:prstClr val="white"/>
              </a:duotone>
              <a:extLst>
                <a:ext uri="{28A0092B-C50C-407E-A947-70E740481C1C}">
                  <a14:useLocalDpi xmlns:a14="http://schemas.microsoft.com/office/drawing/2010/main" val="0"/>
                </a:ext>
              </a:extLst>
            </a:blip>
            <a:srcRect b="17971"/>
            <a:stretch/>
          </p:blipFill>
          <p:spPr>
            <a:xfrm>
              <a:off x="2564707" y="838867"/>
              <a:ext cx="761894" cy="624974"/>
            </a:xfrm>
            <a:prstGeom prst="rect">
              <a:avLst/>
            </a:prstGeom>
          </p:spPr>
        </p:pic>
        <p:sp>
          <p:nvSpPr>
            <p:cNvPr id="74" name="TextBox 73">
              <a:extLst>
                <a:ext uri="{FF2B5EF4-FFF2-40B4-BE49-F238E27FC236}">
                  <a16:creationId xmlns:a16="http://schemas.microsoft.com/office/drawing/2014/main" id="{BE9FC3B6-E413-4633-A87A-7078A8F3A9FA}"/>
                </a:ext>
              </a:extLst>
            </p:cNvPr>
            <p:cNvSpPr txBox="1"/>
            <p:nvPr/>
          </p:nvSpPr>
          <p:spPr>
            <a:xfrm>
              <a:off x="2734765" y="938357"/>
              <a:ext cx="380233" cy="444654"/>
            </a:xfrm>
            <a:prstGeom prst="rect">
              <a:avLst/>
            </a:prstGeom>
            <a:noFill/>
          </p:spPr>
          <p:txBody>
            <a:bodyPr wrap="square" rtlCol="0">
              <a:spAutoFit/>
            </a:body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000000"/>
                  </a:solidFill>
                  <a:effectLst/>
                  <a:uLnTx/>
                  <a:uFillTx/>
                </a:rPr>
                <a:t>+</a:t>
              </a:r>
              <a:endParaRPr kumimoji="0" lang="en-GB" sz="1000" b="1" i="0" u="none" strike="noStrike" kern="0" cap="none" spc="0" normalizeH="0" baseline="0" noProof="0">
                <a:ln>
                  <a:noFill/>
                </a:ln>
                <a:solidFill>
                  <a:srgbClr val="000000"/>
                </a:solidFill>
                <a:effectLst/>
                <a:uLnTx/>
                <a:uFillTx/>
              </a:endParaRPr>
            </a:p>
          </p:txBody>
        </p:sp>
      </p:grpSp>
      <p:sp>
        <p:nvSpPr>
          <p:cNvPr id="75" name="TextBox 74">
            <a:extLst>
              <a:ext uri="{FF2B5EF4-FFF2-40B4-BE49-F238E27FC236}">
                <a16:creationId xmlns:a16="http://schemas.microsoft.com/office/drawing/2014/main" id="{80D28D4D-DCFD-4F10-9738-4F9F28AF06BC}"/>
              </a:ext>
            </a:extLst>
          </p:cNvPr>
          <p:cNvSpPr txBox="1"/>
          <p:nvPr/>
        </p:nvSpPr>
        <p:spPr>
          <a:xfrm>
            <a:off x="8760619" y="4100323"/>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PCNs</a:t>
            </a:r>
            <a:endParaRPr kumimoji="0" lang="en-GB" sz="1000" b="1" i="0" u="none" strike="noStrike" kern="0" cap="none" spc="0" normalizeH="0" baseline="30000" noProof="0">
              <a:ln>
                <a:noFill/>
              </a:ln>
              <a:solidFill>
                <a:srgbClr val="525252"/>
              </a:solidFill>
              <a:effectLst/>
              <a:uLnTx/>
              <a:uFillTx/>
              <a:latin typeface="Arial"/>
              <a:cs typeface="Arial"/>
            </a:endParaRPr>
          </a:p>
        </p:txBody>
      </p:sp>
      <p:sp>
        <p:nvSpPr>
          <p:cNvPr id="76" name="Rectangle 75">
            <a:extLst>
              <a:ext uri="{FF2B5EF4-FFF2-40B4-BE49-F238E27FC236}">
                <a16:creationId xmlns:a16="http://schemas.microsoft.com/office/drawing/2014/main" id="{A6A82DB3-3A5B-4A40-9CC9-C90E035D299C}"/>
              </a:ext>
            </a:extLst>
          </p:cNvPr>
          <p:cNvSpPr/>
          <p:nvPr/>
        </p:nvSpPr>
        <p:spPr>
          <a:xfrm>
            <a:off x="8629432" y="2317763"/>
            <a:ext cx="1472615" cy="2165248"/>
          </a:xfrm>
          <a:prstGeom prst="rect">
            <a:avLst/>
          </a:prstGeom>
          <a:noFill/>
          <a:ln w="28575" cap="flat" cmpd="sng" algn="ctr">
            <a:solidFill>
              <a:srgbClr val="000000"/>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7" name="Freeform 73">
            <a:extLst>
              <a:ext uri="{FF2B5EF4-FFF2-40B4-BE49-F238E27FC236}">
                <a16:creationId xmlns:a16="http://schemas.microsoft.com/office/drawing/2014/main" id="{4E720EC9-0FFD-4289-BC23-7CA1926E0699}"/>
              </a:ext>
            </a:extLst>
          </p:cNvPr>
          <p:cNvSpPr>
            <a:spLocks noEditPoints="1"/>
          </p:cNvSpPr>
          <p:nvPr/>
        </p:nvSpPr>
        <p:spPr bwMode="auto">
          <a:xfrm>
            <a:off x="11006914" y="4640309"/>
            <a:ext cx="372808" cy="437759"/>
          </a:xfrm>
          <a:custGeom>
            <a:avLst/>
            <a:gdLst>
              <a:gd name="T0" fmla="*/ 324 w 567"/>
              <a:gd name="T1" fmla="*/ 143 h 573"/>
              <a:gd name="T2" fmla="*/ 287 w 567"/>
              <a:gd name="T3" fmla="*/ 135 h 573"/>
              <a:gd name="T4" fmla="*/ 324 w 567"/>
              <a:gd name="T5" fmla="*/ 143 h 573"/>
              <a:gd name="T6" fmla="*/ 266 w 567"/>
              <a:gd name="T7" fmla="*/ 435 h 573"/>
              <a:gd name="T8" fmla="*/ 266 w 567"/>
              <a:gd name="T9" fmla="*/ 456 h 573"/>
              <a:gd name="T10" fmla="*/ 456 w 567"/>
              <a:gd name="T11" fmla="*/ 35 h 573"/>
              <a:gd name="T12" fmla="*/ 362 w 567"/>
              <a:gd name="T13" fmla="*/ 0 h 573"/>
              <a:gd name="T14" fmla="*/ 205 w 567"/>
              <a:gd name="T15" fmla="*/ 119 h 573"/>
              <a:gd name="T16" fmla="*/ 0 w 567"/>
              <a:gd name="T17" fmla="*/ 133 h 573"/>
              <a:gd name="T18" fmla="*/ 0 w 567"/>
              <a:gd name="T19" fmla="*/ 440 h 573"/>
              <a:gd name="T20" fmla="*/ 205 w 567"/>
              <a:gd name="T21" fmla="*/ 455 h 573"/>
              <a:gd name="T22" fmla="*/ 362 w 567"/>
              <a:gd name="T23" fmla="*/ 573 h 573"/>
              <a:gd name="T24" fmla="*/ 456 w 567"/>
              <a:gd name="T25" fmla="*/ 539 h 573"/>
              <a:gd name="T26" fmla="*/ 394 w 567"/>
              <a:gd name="T27" fmla="*/ 287 h 573"/>
              <a:gd name="T28" fmla="*/ 293 w 567"/>
              <a:gd name="T29" fmla="*/ 280 h 573"/>
              <a:gd name="T30" fmla="*/ 294 w 567"/>
              <a:gd name="T31" fmla="*/ 280 h 573"/>
              <a:gd name="T32" fmla="*/ 296 w 567"/>
              <a:gd name="T33" fmla="*/ 408 h 573"/>
              <a:gd name="T34" fmla="*/ 287 w 567"/>
              <a:gd name="T35" fmla="*/ 476 h 573"/>
              <a:gd name="T36" fmla="*/ 302 w 567"/>
              <a:gd name="T37" fmla="*/ 501 h 573"/>
              <a:gd name="T38" fmla="*/ 287 w 567"/>
              <a:gd name="T39" fmla="*/ 537 h 573"/>
              <a:gd name="T40" fmla="*/ 266 w 567"/>
              <a:gd name="T41" fmla="*/ 500 h 573"/>
              <a:gd name="T42" fmla="*/ 231 w 567"/>
              <a:gd name="T43" fmla="*/ 445 h 573"/>
              <a:gd name="T44" fmla="*/ 266 w 567"/>
              <a:gd name="T45" fmla="*/ 302 h 573"/>
              <a:gd name="T46" fmla="*/ 219 w 567"/>
              <a:gd name="T47" fmla="*/ 245 h 573"/>
              <a:gd name="T48" fmla="*/ 266 w 567"/>
              <a:gd name="T49" fmla="*/ 139 h 573"/>
              <a:gd name="T50" fmla="*/ 266 w 567"/>
              <a:gd name="T51" fmla="*/ 74 h 573"/>
              <a:gd name="T52" fmla="*/ 355 w 567"/>
              <a:gd name="T53" fmla="*/ 142 h 573"/>
              <a:gd name="T54" fmla="*/ 287 w 567"/>
              <a:gd name="T55" fmla="*/ 212 h 573"/>
              <a:gd name="T56" fmla="*/ 293 w 567"/>
              <a:gd name="T57" fmla="*/ 280 h 573"/>
              <a:gd name="T58" fmla="*/ 312 w 567"/>
              <a:gd name="T59" fmla="*/ 343 h 573"/>
              <a:gd name="T60" fmla="*/ 287 w 567"/>
              <a:gd name="T61" fmla="*/ 312 h 573"/>
              <a:gd name="T62" fmla="*/ 251 w 567"/>
              <a:gd name="T63" fmla="*/ 246 h 573"/>
              <a:gd name="T64" fmla="*/ 266 w 567"/>
              <a:gd name="T65" fmla="*/ 226 h 573"/>
              <a:gd name="T66" fmla="*/ 250 w 567"/>
              <a:gd name="T67" fmla="*/ 91 h 573"/>
              <a:gd name="T68" fmla="*/ 250 w 567"/>
              <a:gd name="T69" fmla="*/ 104 h 573"/>
              <a:gd name="T70" fmla="*/ 250 w 567"/>
              <a:gd name="T71" fmla="*/ 9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7" h="573">
                <a:moveTo>
                  <a:pt x="324" y="143"/>
                </a:moveTo>
                <a:cubicBezTo>
                  <a:pt x="324" y="143"/>
                  <a:pt x="324" y="143"/>
                  <a:pt x="324" y="143"/>
                </a:cubicBezTo>
                <a:cubicBezTo>
                  <a:pt x="324" y="137"/>
                  <a:pt x="318" y="130"/>
                  <a:pt x="308" y="123"/>
                </a:cubicBezTo>
                <a:cubicBezTo>
                  <a:pt x="303" y="128"/>
                  <a:pt x="296" y="133"/>
                  <a:pt x="287" y="135"/>
                </a:cubicBezTo>
                <a:cubicBezTo>
                  <a:pt x="287" y="177"/>
                  <a:pt x="287" y="177"/>
                  <a:pt x="287" y="177"/>
                </a:cubicBezTo>
                <a:cubicBezTo>
                  <a:pt x="310" y="165"/>
                  <a:pt x="324" y="153"/>
                  <a:pt x="324" y="143"/>
                </a:cubicBezTo>
                <a:close/>
                <a:moveTo>
                  <a:pt x="266" y="456"/>
                </a:moveTo>
                <a:cubicBezTo>
                  <a:pt x="266" y="435"/>
                  <a:pt x="266" y="435"/>
                  <a:pt x="266" y="435"/>
                </a:cubicBezTo>
                <a:cubicBezTo>
                  <a:pt x="263" y="439"/>
                  <a:pt x="262" y="443"/>
                  <a:pt x="262" y="446"/>
                </a:cubicBezTo>
                <a:cubicBezTo>
                  <a:pt x="263" y="449"/>
                  <a:pt x="264" y="452"/>
                  <a:pt x="266" y="456"/>
                </a:cubicBezTo>
                <a:close/>
                <a:moveTo>
                  <a:pt x="567" y="133"/>
                </a:moveTo>
                <a:cubicBezTo>
                  <a:pt x="456" y="35"/>
                  <a:pt x="456" y="35"/>
                  <a:pt x="456" y="35"/>
                </a:cubicBezTo>
                <a:cubicBezTo>
                  <a:pt x="362" y="119"/>
                  <a:pt x="362" y="119"/>
                  <a:pt x="362" y="119"/>
                </a:cubicBezTo>
                <a:cubicBezTo>
                  <a:pt x="362" y="0"/>
                  <a:pt x="362" y="0"/>
                  <a:pt x="362" y="0"/>
                </a:cubicBezTo>
                <a:cubicBezTo>
                  <a:pt x="205" y="0"/>
                  <a:pt x="205" y="0"/>
                  <a:pt x="205" y="0"/>
                </a:cubicBezTo>
                <a:cubicBezTo>
                  <a:pt x="205" y="119"/>
                  <a:pt x="205" y="119"/>
                  <a:pt x="205" y="119"/>
                </a:cubicBezTo>
                <a:cubicBezTo>
                  <a:pt x="111" y="35"/>
                  <a:pt x="111" y="35"/>
                  <a:pt x="111" y="35"/>
                </a:cubicBezTo>
                <a:cubicBezTo>
                  <a:pt x="0" y="133"/>
                  <a:pt x="0" y="133"/>
                  <a:pt x="0" y="133"/>
                </a:cubicBezTo>
                <a:cubicBezTo>
                  <a:pt x="173" y="287"/>
                  <a:pt x="173" y="287"/>
                  <a:pt x="173" y="287"/>
                </a:cubicBezTo>
                <a:cubicBezTo>
                  <a:pt x="0" y="440"/>
                  <a:pt x="0" y="440"/>
                  <a:pt x="0" y="440"/>
                </a:cubicBezTo>
                <a:cubicBezTo>
                  <a:pt x="111" y="539"/>
                  <a:pt x="111" y="539"/>
                  <a:pt x="111" y="539"/>
                </a:cubicBezTo>
                <a:cubicBezTo>
                  <a:pt x="205" y="455"/>
                  <a:pt x="205" y="455"/>
                  <a:pt x="205" y="455"/>
                </a:cubicBezTo>
                <a:cubicBezTo>
                  <a:pt x="205" y="573"/>
                  <a:pt x="205" y="573"/>
                  <a:pt x="205" y="573"/>
                </a:cubicBezTo>
                <a:cubicBezTo>
                  <a:pt x="362" y="573"/>
                  <a:pt x="362" y="573"/>
                  <a:pt x="362" y="573"/>
                </a:cubicBezTo>
                <a:cubicBezTo>
                  <a:pt x="362" y="455"/>
                  <a:pt x="362" y="455"/>
                  <a:pt x="362" y="455"/>
                </a:cubicBezTo>
                <a:cubicBezTo>
                  <a:pt x="456" y="539"/>
                  <a:pt x="456" y="539"/>
                  <a:pt x="456" y="539"/>
                </a:cubicBezTo>
                <a:cubicBezTo>
                  <a:pt x="567" y="440"/>
                  <a:pt x="567" y="440"/>
                  <a:pt x="567" y="440"/>
                </a:cubicBezTo>
                <a:cubicBezTo>
                  <a:pt x="394" y="287"/>
                  <a:pt x="394" y="287"/>
                  <a:pt x="394" y="287"/>
                </a:cubicBezTo>
                <a:lnTo>
                  <a:pt x="567" y="133"/>
                </a:lnTo>
                <a:close/>
                <a:moveTo>
                  <a:pt x="293" y="280"/>
                </a:moveTo>
                <a:cubicBezTo>
                  <a:pt x="294" y="280"/>
                  <a:pt x="294" y="280"/>
                  <a:pt x="294" y="280"/>
                </a:cubicBezTo>
                <a:cubicBezTo>
                  <a:pt x="294" y="280"/>
                  <a:pt x="294" y="280"/>
                  <a:pt x="294" y="280"/>
                </a:cubicBezTo>
                <a:cubicBezTo>
                  <a:pt x="296" y="281"/>
                  <a:pt x="342" y="303"/>
                  <a:pt x="344" y="341"/>
                </a:cubicBezTo>
                <a:cubicBezTo>
                  <a:pt x="345" y="365"/>
                  <a:pt x="329" y="387"/>
                  <a:pt x="296" y="408"/>
                </a:cubicBezTo>
                <a:cubicBezTo>
                  <a:pt x="293" y="410"/>
                  <a:pt x="290" y="411"/>
                  <a:pt x="287" y="413"/>
                </a:cubicBezTo>
                <a:cubicBezTo>
                  <a:pt x="287" y="476"/>
                  <a:pt x="287" y="476"/>
                  <a:pt x="287" y="476"/>
                </a:cubicBezTo>
                <a:cubicBezTo>
                  <a:pt x="290" y="478"/>
                  <a:pt x="292" y="479"/>
                  <a:pt x="294" y="480"/>
                </a:cubicBezTo>
                <a:cubicBezTo>
                  <a:pt x="302" y="484"/>
                  <a:pt x="305" y="493"/>
                  <a:pt x="302" y="501"/>
                </a:cubicBezTo>
                <a:cubicBezTo>
                  <a:pt x="299" y="507"/>
                  <a:pt x="293" y="510"/>
                  <a:pt x="287" y="510"/>
                </a:cubicBezTo>
                <a:cubicBezTo>
                  <a:pt x="287" y="537"/>
                  <a:pt x="287" y="537"/>
                  <a:pt x="287" y="537"/>
                </a:cubicBezTo>
                <a:cubicBezTo>
                  <a:pt x="266" y="537"/>
                  <a:pt x="266" y="537"/>
                  <a:pt x="266" y="537"/>
                </a:cubicBezTo>
                <a:cubicBezTo>
                  <a:pt x="266" y="500"/>
                  <a:pt x="266" y="500"/>
                  <a:pt x="266" y="500"/>
                </a:cubicBezTo>
                <a:cubicBezTo>
                  <a:pt x="251" y="490"/>
                  <a:pt x="232" y="472"/>
                  <a:pt x="231" y="448"/>
                </a:cubicBezTo>
                <a:cubicBezTo>
                  <a:pt x="231" y="445"/>
                  <a:pt x="231" y="445"/>
                  <a:pt x="231" y="445"/>
                </a:cubicBezTo>
                <a:cubicBezTo>
                  <a:pt x="231" y="426"/>
                  <a:pt x="243" y="407"/>
                  <a:pt x="266" y="390"/>
                </a:cubicBezTo>
                <a:cubicBezTo>
                  <a:pt x="266" y="302"/>
                  <a:pt x="266" y="302"/>
                  <a:pt x="266" y="302"/>
                </a:cubicBezTo>
                <a:cubicBezTo>
                  <a:pt x="247" y="292"/>
                  <a:pt x="221" y="274"/>
                  <a:pt x="219" y="247"/>
                </a:cubicBezTo>
                <a:cubicBezTo>
                  <a:pt x="219" y="245"/>
                  <a:pt x="219" y="245"/>
                  <a:pt x="219" y="245"/>
                </a:cubicBezTo>
                <a:cubicBezTo>
                  <a:pt x="219" y="224"/>
                  <a:pt x="235" y="206"/>
                  <a:pt x="266" y="188"/>
                </a:cubicBezTo>
                <a:cubicBezTo>
                  <a:pt x="266" y="139"/>
                  <a:pt x="266" y="139"/>
                  <a:pt x="266" y="139"/>
                </a:cubicBezTo>
                <a:cubicBezTo>
                  <a:pt x="238" y="139"/>
                  <a:pt x="216" y="125"/>
                  <a:pt x="216" y="106"/>
                </a:cubicBezTo>
                <a:cubicBezTo>
                  <a:pt x="216" y="88"/>
                  <a:pt x="238" y="74"/>
                  <a:pt x="266" y="74"/>
                </a:cubicBezTo>
                <a:cubicBezTo>
                  <a:pt x="277" y="74"/>
                  <a:pt x="287" y="77"/>
                  <a:pt x="295" y="81"/>
                </a:cubicBezTo>
                <a:cubicBezTo>
                  <a:pt x="309" y="86"/>
                  <a:pt x="354" y="107"/>
                  <a:pt x="355" y="142"/>
                </a:cubicBezTo>
                <a:cubicBezTo>
                  <a:pt x="356" y="166"/>
                  <a:pt x="336" y="188"/>
                  <a:pt x="294" y="209"/>
                </a:cubicBezTo>
                <a:cubicBezTo>
                  <a:pt x="292" y="210"/>
                  <a:pt x="290" y="211"/>
                  <a:pt x="287" y="212"/>
                </a:cubicBezTo>
                <a:cubicBezTo>
                  <a:pt x="287" y="277"/>
                  <a:pt x="287" y="277"/>
                  <a:pt x="287" y="277"/>
                </a:cubicBezTo>
                <a:cubicBezTo>
                  <a:pt x="289" y="278"/>
                  <a:pt x="291" y="279"/>
                  <a:pt x="293" y="280"/>
                </a:cubicBezTo>
                <a:close/>
                <a:moveTo>
                  <a:pt x="287" y="376"/>
                </a:moveTo>
                <a:cubicBezTo>
                  <a:pt x="303" y="364"/>
                  <a:pt x="312" y="353"/>
                  <a:pt x="312" y="343"/>
                </a:cubicBezTo>
                <a:cubicBezTo>
                  <a:pt x="312" y="343"/>
                  <a:pt x="312" y="343"/>
                  <a:pt x="312" y="343"/>
                </a:cubicBezTo>
                <a:cubicBezTo>
                  <a:pt x="312" y="331"/>
                  <a:pt x="298" y="319"/>
                  <a:pt x="287" y="312"/>
                </a:cubicBezTo>
                <a:lnTo>
                  <a:pt x="287" y="376"/>
                </a:lnTo>
                <a:close/>
                <a:moveTo>
                  <a:pt x="251" y="246"/>
                </a:moveTo>
                <a:cubicBezTo>
                  <a:pt x="251" y="252"/>
                  <a:pt x="257" y="259"/>
                  <a:pt x="266" y="265"/>
                </a:cubicBezTo>
                <a:cubicBezTo>
                  <a:pt x="266" y="226"/>
                  <a:pt x="266" y="226"/>
                  <a:pt x="266" y="226"/>
                </a:cubicBezTo>
                <a:cubicBezTo>
                  <a:pt x="256" y="233"/>
                  <a:pt x="251" y="240"/>
                  <a:pt x="251" y="246"/>
                </a:cubicBezTo>
                <a:close/>
                <a:moveTo>
                  <a:pt x="250" y="91"/>
                </a:moveTo>
                <a:cubicBezTo>
                  <a:pt x="245" y="91"/>
                  <a:pt x="240" y="94"/>
                  <a:pt x="240" y="97"/>
                </a:cubicBezTo>
                <a:cubicBezTo>
                  <a:pt x="240" y="101"/>
                  <a:pt x="245" y="104"/>
                  <a:pt x="250" y="104"/>
                </a:cubicBezTo>
                <a:cubicBezTo>
                  <a:pt x="255" y="104"/>
                  <a:pt x="259" y="101"/>
                  <a:pt x="259" y="97"/>
                </a:cubicBezTo>
                <a:cubicBezTo>
                  <a:pt x="259" y="94"/>
                  <a:pt x="255" y="91"/>
                  <a:pt x="250" y="91"/>
                </a:cubicBezTo>
                <a:close/>
              </a:path>
            </a:pathLst>
          </a:custGeom>
          <a:solidFill>
            <a:srgbClr val="005EB8"/>
          </a:solidFill>
          <a:ln>
            <a:noFill/>
          </a:ln>
        </p:spPr>
        <p:txBody>
          <a:bodyPr/>
          <a:lstStyle/>
          <a:p>
            <a:pPr marL="0" marR="0" lvl="0" indent="0" defTabSz="914454" eaLnBrk="1" fontAlgn="auto" latinLnBrk="0" hangingPunct="1">
              <a:lnSpc>
                <a:spcPct val="100000"/>
              </a:lnSpc>
              <a:spcBef>
                <a:spcPts val="0"/>
              </a:spcBef>
              <a:spcAft>
                <a:spcPts val="0"/>
              </a:spcAft>
              <a:buClrTx/>
              <a:buSzTx/>
              <a:buFontTx/>
              <a:buNone/>
              <a:tabLst/>
              <a:defRPr/>
            </a:pPr>
            <a:endParaRPr kumimoji="0" lang="en-US" sz="801" b="0" i="0" u="none" strike="noStrike" kern="0" cap="none" spc="0" normalizeH="0" baseline="0" noProof="0">
              <a:ln>
                <a:noFill/>
              </a:ln>
              <a:solidFill>
                <a:srgbClr val="000000"/>
              </a:solidFill>
              <a:effectLst/>
              <a:uLnTx/>
              <a:uFillTx/>
              <a:latin typeface="Arial" charset="0"/>
              <a:cs typeface="Arial" charset="0"/>
            </a:endParaRPr>
          </a:p>
        </p:txBody>
      </p:sp>
      <p:sp>
        <p:nvSpPr>
          <p:cNvPr id="78" name="Freeform 37">
            <a:extLst>
              <a:ext uri="{FF2B5EF4-FFF2-40B4-BE49-F238E27FC236}">
                <a16:creationId xmlns:a16="http://schemas.microsoft.com/office/drawing/2014/main" id="{52E03AEC-C039-4690-84C1-088F448C250E}"/>
              </a:ext>
            </a:extLst>
          </p:cNvPr>
          <p:cNvSpPr>
            <a:spLocks noEditPoints="1"/>
          </p:cNvSpPr>
          <p:nvPr/>
        </p:nvSpPr>
        <p:spPr bwMode="auto">
          <a:xfrm>
            <a:off x="10883032" y="3722388"/>
            <a:ext cx="585111" cy="341618"/>
          </a:xfrm>
          <a:custGeom>
            <a:avLst/>
            <a:gdLst>
              <a:gd name="T0" fmla="*/ 47 w 198"/>
              <a:gd name="T1" fmla="*/ 58 h 127"/>
              <a:gd name="T2" fmla="*/ 21 w 198"/>
              <a:gd name="T3" fmla="*/ 58 h 127"/>
              <a:gd name="T4" fmla="*/ 21 w 198"/>
              <a:gd name="T5" fmla="*/ 34 h 127"/>
              <a:gd name="T6" fmla="*/ 47 w 198"/>
              <a:gd name="T7" fmla="*/ 34 h 127"/>
              <a:gd name="T8" fmla="*/ 47 w 198"/>
              <a:gd name="T9" fmla="*/ 58 h 127"/>
              <a:gd name="T10" fmla="*/ 91 w 198"/>
              <a:gd name="T11" fmla="*/ 58 h 127"/>
              <a:gd name="T12" fmla="*/ 65 w 198"/>
              <a:gd name="T13" fmla="*/ 58 h 127"/>
              <a:gd name="T14" fmla="*/ 65 w 198"/>
              <a:gd name="T15" fmla="*/ 34 h 127"/>
              <a:gd name="T16" fmla="*/ 91 w 198"/>
              <a:gd name="T17" fmla="*/ 34 h 127"/>
              <a:gd name="T18" fmla="*/ 91 w 198"/>
              <a:gd name="T19" fmla="*/ 58 h 127"/>
              <a:gd name="T20" fmla="*/ 47 w 198"/>
              <a:gd name="T21" fmla="*/ 101 h 127"/>
              <a:gd name="T22" fmla="*/ 21 w 198"/>
              <a:gd name="T23" fmla="*/ 101 h 127"/>
              <a:gd name="T24" fmla="*/ 21 w 198"/>
              <a:gd name="T25" fmla="*/ 77 h 127"/>
              <a:gd name="T26" fmla="*/ 47 w 198"/>
              <a:gd name="T27" fmla="*/ 77 h 127"/>
              <a:gd name="T28" fmla="*/ 47 w 198"/>
              <a:gd name="T29" fmla="*/ 101 h 127"/>
              <a:gd name="T30" fmla="*/ 91 w 198"/>
              <a:gd name="T31" fmla="*/ 101 h 127"/>
              <a:gd name="T32" fmla="*/ 65 w 198"/>
              <a:gd name="T33" fmla="*/ 101 h 127"/>
              <a:gd name="T34" fmla="*/ 65 w 198"/>
              <a:gd name="T35" fmla="*/ 77 h 127"/>
              <a:gd name="T36" fmla="*/ 91 w 198"/>
              <a:gd name="T37" fmla="*/ 77 h 127"/>
              <a:gd name="T38" fmla="*/ 91 w 198"/>
              <a:gd name="T39" fmla="*/ 101 h 127"/>
              <a:gd name="T40" fmla="*/ 134 w 198"/>
              <a:gd name="T41" fmla="*/ 58 h 127"/>
              <a:gd name="T42" fmla="*/ 108 w 198"/>
              <a:gd name="T43" fmla="*/ 58 h 127"/>
              <a:gd name="T44" fmla="*/ 108 w 198"/>
              <a:gd name="T45" fmla="*/ 34 h 127"/>
              <a:gd name="T46" fmla="*/ 134 w 198"/>
              <a:gd name="T47" fmla="*/ 34 h 127"/>
              <a:gd name="T48" fmla="*/ 134 w 198"/>
              <a:gd name="T49" fmla="*/ 58 h 127"/>
              <a:gd name="T50" fmla="*/ 178 w 198"/>
              <a:gd name="T51" fmla="*/ 58 h 127"/>
              <a:gd name="T52" fmla="*/ 152 w 198"/>
              <a:gd name="T53" fmla="*/ 58 h 127"/>
              <a:gd name="T54" fmla="*/ 152 w 198"/>
              <a:gd name="T55" fmla="*/ 34 h 127"/>
              <a:gd name="T56" fmla="*/ 178 w 198"/>
              <a:gd name="T57" fmla="*/ 34 h 127"/>
              <a:gd name="T58" fmla="*/ 178 w 198"/>
              <a:gd name="T59" fmla="*/ 58 h 127"/>
              <a:gd name="T60" fmla="*/ 115 w 198"/>
              <a:gd name="T61" fmla="*/ 127 h 127"/>
              <a:gd name="T62" fmla="*/ 171 w 198"/>
              <a:gd name="T63" fmla="*/ 127 h 127"/>
              <a:gd name="T64" fmla="*/ 171 w 198"/>
              <a:gd name="T65" fmla="*/ 84 h 127"/>
              <a:gd name="T66" fmla="*/ 115 w 198"/>
              <a:gd name="T67" fmla="*/ 84 h 127"/>
              <a:gd name="T68" fmla="*/ 115 w 198"/>
              <a:gd name="T69" fmla="*/ 127 h 127"/>
              <a:gd name="T70" fmla="*/ 184 w 198"/>
              <a:gd name="T71" fmla="*/ 0 h 127"/>
              <a:gd name="T72" fmla="*/ 14 w 198"/>
              <a:gd name="T73" fmla="*/ 0 h 127"/>
              <a:gd name="T74" fmla="*/ 0 w 198"/>
              <a:gd name="T75" fmla="*/ 14 h 127"/>
              <a:gd name="T76" fmla="*/ 0 w 198"/>
              <a:gd name="T77" fmla="*/ 113 h 127"/>
              <a:gd name="T78" fmla="*/ 14 w 198"/>
              <a:gd name="T79" fmla="*/ 127 h 127"/>
              <a:gd name="T80" fmla="*/ 108 w 198"/>
              <a:gd name="T81" fmla="*/ 127 h 127"/>
              <a:gd name="T82" fmla="*/ 108 w 198"/>
              <a:gd name="T83" fmla="*/ 77 h 127"/>
              <a:gd name="T84" fmla="*/ 178 w 198"/>
              <a:gd name="T85" fmla="*/ 77 h 127"/>
              <a:gd name="T86" fmla="*/ 178 w 198"/>
              <a:gd name="T87" fmla="*/ 127 h 127"/>
              <a:gd name="T88" fmla="*/ 184 w 198"/>
              <a:gd name="T89" fmla="*/ 127 h 127"/>
              <a:gd name="T90" fmla="*/ 198 w 198"/>
              <a:gd name="T91" fmla="*/ 113 h 127"/>
              <a:gd name="T92" fmla="*/ 198 w 198"/>
              <a:gd name="T93" fmla="*/ 14 h 127"/>
              <a:gd name="T94" fmla="*/ 184 w 198"/>
              <a:gd name="T9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 h="127">
                <a:moveTo>
                  <a:pt x="47" y="58"/>
                </a:moveTo>
                <a:cubicBezTo>
                  <a:pt x="21" y="58"/>
                  <a:pt x="21" y="58"/>
                  <a:pt x="21" y="58"/>
                </a:cubicBezTo>
                <a:cubicBezTo>
                  <a:pt x="21" y="34"/>
                  <a:pt x="21" y="34"/>
                  <a:pt x="21" y="34"/>
                </a:cubicBezTo>
                <a:cubicBezTo>
                  <a:pt x="47" y="34"/>
                  <a:pt x="47" y="34"/>
                  <a:pt x="47" y="34"/>
                </a:cubicBezTo>
                <a:lnTo>
                  <a:pt x="47" y="58"/>
                </a:lnTo>
                <a:close/>
                <a:moveTo>
                  <a:pt x="91" y="58"/>
                </a:moveTo>
                <a:cubicBezTo>
                  <a:pt x="65" y="58"/>
                  <a:pt x="65" y="58"/>
                  <a:pt x="65" y="58"/>
                </a:cubicBezTo>
                <a:cubicBezTo>
                  <a:pt x="65" y="34"/>
                  <a:pt x="65" y="34"/>
                  <a:pt x="65" y="34"/>
                </a:cubicBezTo>
                <a:cubicBezTo>
                  <a:pt x="91" y="34"/>
                  <a:pt x="91" y="34"/>
                  <a:pt x="91" y="34"/>
                </a:cubicBezTo>
                <a:lnTo>
                  <a:pt x="91" y="58"/>
                </a:lnTo>
                <a:close/>
                <a:moveTo>
                  <a:pt x="47" y="101"/>
                </a:moveTo>
                <a:cubicBezTo>
                  <a:pt x="21" y="101"/>
                  <a:pt x="21" y="101"/>
                  <a:pt x="21" y="101"/>
                </a:cubicBezTo>
                <a:cubicBezTo>
                  <a:pt x="21" y="77"/>
                  <a:pt x="21" y="77"/>
                  <a:pt x="21" y="77"/>
                </a:cubicBezTo>
                <a:cubicBezTo>
                  <a:pt x="47" y="77"/>
                  <a:pt x="47" y="77"/>
                  <a:pt x="47" y="77"/>
                </a:cubicBezTo>
                <a:lnTo>
                  <a:pt x="47" y="101"/>
                </a:lnTo>
                <a:close/>
                <a:moveTo>
                  <a:pt x="91" y="101"/>
                </a:moveTo>
                <a:cubicBezTo>
                  <a:pt x="65" y="101"/>
                  <a:pt x="65" y="101"/>
                  <a:pt x="65" y="101"/>
                </a:cubicBezTo>
                <a:cubicBezTo>
                  <a:pt x="65" y="77"/>
                  <a:pt x="65" y="77"/>
                  <a:pt x="65" y="77"/>
                </a:cubicBezTo>
                <a:cubicBezTo>
                  <a:pt x="91" y="77"/>
                  <a:pt x="91" y="77"/>
                  <a:pt x="91" y="77"/>
                </a:cubicBezTo>
                <a:lnTo>
                  <a:pt x="91" y="101"/>
                </a:lnTo>
                <a:close/>
                <a:moveTo>
                  <a:pt x="134" y="58"/>
                </a:moveTo>
                <a:cubicBezTo>
                  <a:pt x="108" y="58"/>
                  <a:pt x="108" y="58"/>
                  <a:pt x="108" y="58"/>
                </a:cubicBezTo>
                <a:cubicBezTo>
                  <a:pt x="108" y="34"/>
                  <a:pt x="108" y="34"/>
                  <a:pt x="108" y="34"/>
                </a:cubicBezTo>
                <a:cubicBezTo>
                  <a:pt x="134" y="34"/>
                  <a:pt x="134" y="34"/>
                  <a:pt x="134" y="34"/>
                </a:cubicBezTo>
                <a:lnTo>
                  <a:pt x="134" y="58"/>
                </a:lnTo>
                <a:close/>
                <a:moveTo>
                  <a:pt x="178" y="58"/>
                </a:moveTo>
                <a:cubicBezTo>
                  <a:pt x="152" y="58"/>
                  <a:pt x="152" y="58"/>
                  <a:pt x="152" y="58"/>
                </a:cubicBezTo>
                <a:cubicBezTo>
                  <a:pt x="152" y="34"/>
                  <a:pt x="152" y="34"/>
                  <a:pt x="152" y="34"/>
                </a:cubicBezTo>
                <a:cubicBezTo>
                  <a:pt x="178" y="34"/>
                  <a:pt x="178" y="34"/>
                  <a:pt x="178" y="34"/>
                </a:cubicBezTo>
                <a:lnTo>
                  <a:pt x="178" y="58"/>
                </a:lnTo>
                <a:close/>
                <a:moveTo>
                  <a:pt x="115" y="127"/>
                </a:moveTo>
                <a:cubicBezTo>
                  <a:pt x="127" y="127"/>
                  <a:pt x="171" y="127"/>
                  <a:pt x="171" y="127"/>
                </a:cubicBezTo>
                <a:cubicBezTo>
                  <a:pt x="171" y="84"/>
                  <a:pt x="171" y="84"/>
                  <a:pt x="171" y="84"/>
                </a:cubicBezTo>
                <a:cubicBezTo>
                  <a:pt x="159" y="84"/>
                  <a:pt x="115" y="84"/>
                  <a:pt x="115" y="84"/>
                </a:cubicBezTo>
                <a:lnTo>
                  <a:pt x="115" y="127"/>
                </a:lnTo>
                <a:close/>
                <a:moveTo>
                  <a:pt x="184" y="0"/>
                </a:moveTo>
                <a:cubicBezTo>
                  <a:pt x="14" y="0"/>
                  <a:pt x="14" y="0"/>
                  <a:pt x="14" y="0"/>
                </a:cubicBezTo>
                <a:cubicBezTo>
                  <a:pt x="7" y="0"/>
                  <a:pt x="0" y="6"/>
                  <a:pt x="0" y="14"/>
                </a:cubicBezTo>
                <a:cubicBezTo>
                  <a:pt x="0" y="113"/>
                  <a:pt x="0" y="113"/>
                  <a:pt x="0" y="113"/>
                </a:cubicBezTo>
                <a:cubicBezTo>
                  <a:pt x="0" y="121"/>
                  <a:pt x="7" y="127"/>
                  <a:pt x="14" y="127"/>
                </a:cubicBezTo>
                <a:cubicBezTo>
                  <a:pt x="108" y="127"/>
                  <a:pt x="108" y="127"/>
                  <a:pt x="108" y="127"/>
                </a:cubicBezTo>
                <a:cubicBezTo>
                  <a:pt x="108" y="77"/>
                  <a:pt x="108" y="77"/>
                  <a:pt x="108" y="77"/>
                </a:cubicBezTo>
                <a:cubicBezTo>
                  <a:pt x="178" y="77"/>
                  <a:pt x="178" y="77"/>
                  <a:pt x="178" y="77"/>
                </a:cubicBezTo>
                <a:cubicBezTo>
                  <a:pt x="178" y="127"/>
                  <a:pt x="178" y="127"/>
                  <a:pt x="178" y="127"/>
                </a:cubicBezTo>
                <a:cubicBezTo>
                  <a:pt x="184" y="127"/>
                  <a:pt x="184" y="127"/>
                  <a:pt x="184" y="127"/>
                </a:cubicBezTo>
                <a:cubicBezTo>
                  <a:pt x="192" y="127"/>
                  <a:pt x="198" y="121"/>
                  <a:pt x="198" y="113"/>
                </a:cubicBezTo>
                <a:cubicBezTo>
                  <a:pt x="198" y="14"/>
                  <a:pt x="198" y="14"/>
                  <a:pt x="198" y="14"/>
                </a:cubicBezTo>
                <a:cubicBezTo>
                  <a:pt x="198" y="6"/>
                  <a:pt x="192" y="0"/>
                  <a:pt x="184" y="0"/>
                </a:cubicBezTo>
                <a:close/>
              </a:path>
            </a:pathLst>
          </a:custGeom>
          <a:solidFill>
            <a:srgbClr val="41B6E6"/>
          </a:solidFill>
          <a:ln>
            <a:noFill/>
          </a:ln>
        </p:spPr>
        <p:txBody>
          <a:bodyPr/>
          <a:lstStyle/>
          <a:p>
            <a:pPr marL="0" marR="0" lvl="0" indent="0" defTabSz="914454" eaLnBrk="1" fontAlgn="auto" latinLnBrk="0" hangingPunct="1">
              <a:lnSpc>
                <a:spcPct val="100000"/>
              </a:lnSpc>
              <a:spcBef>
                <a:spcPts val="0"/>
              </a:spcBef>
              <a:spcAft>
                <a:spcPts val="0"/>
              </a:spcAft>
              <a:buClrTx/>
              <a:buSzTx/>
              <a:buFontTx/>
              <a:buNone/>
              <a:tabLst/>
              <a:defRPr/>
            </a:pPr>
            <a:endParaRPr kumimoji="0" lang="en-US" sz="801" b="0" i="0" u="none" strike="noStrike" kern="0" cap="none" spc="0" normalizeH="0" baseline="0" noProof="0">
              <a:ln>
                <a:noFill/>
              </a:ln>
              <a:solidFill>
                <a:srgbClr val="000000"/>
              </a:solidFill>
              <a:effectLst/>
              <a:uLnTx/>
              <a:uFillTx/>
              <a:latin typeface="Arial" charset="0"/>
              <a:cs typeface="Arial" charset="0"/>
            </a:endParaRPr>
          </a:p>
        </p:txBody>
      </p:sp>
      <p:sp>
        <p:nvSpPr>
          <p:cNvPr id="79" name="Rectangle 78">
            <a:extLst>
              <a:ext uri="{FF2B5EF4-FFF2-40B4-BE49-F238E27FC236}">
                <a16:creationId xmlns:a16="http://schemas.microsoft.com/office/drawing/2014/main" id="{F268076C-42A3-429D-979E-4F0F740F7792}"/>
              </a:ext>
            </a:extLst>
          </p:cNvPr>
          <p:cNvSpPr/>
          <p:nvPr/>
        </p:nvSpPr>
        <p:spPr>
          <a:xfrm>
            <a:off x="10457013" y="3544224"/>
            <a:ext cx="1472615" cy="1968580"/>
          </a:xfrm>
          <a:prstGeom prst="rect">
            <a:avLst/>
          </a:prstGeom>
          <a:noFill/>
          <a:ln w="28575" cap="flat" cmpd="sng" algn="ctr">
            <a:solidFill>
              <a:srgbClr val="000000"/>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102E3E34-EC78-4767-A9C3-4A8C6EAFDEDA}"/>
              </a:ext>
            </a:extLst>
          </p:cNvPr>
          <p:cNvSpPr txBox="1"/>
          <p:nvPr/>
        </p:nvSpPr>
        <p:spPr>
          <a:xfrm>
            <a:off x="10559782" y="4127587"/>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844123" fontAlgn="base">
              <a:spcBef>
                <a:spcPts val="277"/>
              </a:spcBef>
              <a:spcAft>
                <a:spcPts val="277"/>
              </a:spcAft>
              <a:defRPr/>
            </a:pPr>
            <a:r>
              <a:rPr lang="en-GB" sz="1000" b="1" dirty="0">
                <a:solidFill>
                  <a:srgbClr val="525252"/>
                </a:solidFill>
                <a:latin typeface="Arial"/>
                <a:cs typeface="Arial"/>
              </a:rPr>
              <a:t>Local Vaccination Centres</a:t>
            </a:r>
            <a:endParaRPr lang="en-GB" sz="1000" b="1" dirty="0">
              <a:solidFill>
                <a:srgbClr val="525252"/>
              </a:solidFill>
              <a:latin typeface="Arial"/>
            </a:endParaRPr>
          </a:p>
        </p:txBody>
      </p:sp>
      <p:sp>
        <p:nvSpPr>
          <p:cNvPr id="81" name="TextBox 80">
            <a:extLst>
              <a:ext uri="{FF2B5EF4-FFF2-40B4-BE49-F238E27FC236}">
                <a16:creationId xmlns:a16="http://schemas.microsoft.com/office/drawing/2014/main" id="{89D0404A-02BA-4C37-8262-76D9F6A1A59F}"/>
              </a:ext>
            </a:extLst>
          </p:cNvPr>
          <p:cNvSpPr txBox="1"/>
          <p:nvPr/>
        </p:nvSpPr>
        <p:spPr>
          <a:xfrm>
            <a:off x="10589706" y="5116418"/>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Char char="​"/>
              <a:tabLst/>
              <a:defRPr/>
            </a:pPr>
            <a:r>
              <a:rPr kumimoji="0" lang="en-GB" sz="1000" b="1" i="0" u="none" strike="noStrike" kern="0" cap="none" spc="0" normalizeH="0" baseline="0" noProof="0">
                <a:ln>
                  <a:noFill/>
                </a:ln>
                <a:solidFill>
                  <a:srgbClr val="525252"/>
                </a:solidFill>
                <a:effectLst/>
                <a:uLnTx/>
                <a:uFillTx/>
                <a:latin typeface="Arial"/>
                <a:cs typeface="Arial"/>
              </a:rPr>
              <a:t>Community Pharmacies </a:t>
            </a:r>
            <a:endParaRPr kumimoji="0" lang="en-GB" sz="1000" b="1" i="0" u="none" strike="noStrike" kern="0" cap="none" spc="0" normalizeH="0" baseline="0" noProof="0">
              <a:ln>
                <a:noFill/>
              </a:ln>
              <a:solidFill>
                <a:srgbClr val="525252"/>
              </a:solidFill>
              <a:effectLst/>
              <a:uLnTx/>
              <a:uFillTx/>
              <a:latin typeface="Arial"/>
              <a:cs typeface="Arial" panose="020B0604020202020204" pitchFamily="34" charset="0"/>
            </a:endParaRPr>
          </a:p>
        </p:txBody>
      </p:sp>
      <p:grpSp>
        <p:nvGrpSpPr>
          <p:cNvPr id="82" name="Group 81">
            <a:extLst>
              <a:ext uri="{FF2B5EF4-FFF2-40B4-BE49-F238E27FC236}">
                <a16:creationId xmlns:a16="http://schemas.microsoft.com/office/drawing/2014/main" id="{41E1A437-C70F-490B-BD70-E423E7EDD5AF}"/>
              </a:ext>
            </a:extLst>
          </p:cNvPr>
          <p:cNvGrpSpPr/>
          <p:nvPr/>
        </p:nvGrpSpPr>
        <p:grpSpPr>
          <a:xfrm>
            <a:off x="10843486" y="846507"/>
            <a:ext cx="462720" cy="611932"/>
            <a:chOff x="10034080" y="3165420"/>
            <a:chExt cx="552543" cy="744239"/>
          </a:xfrm>
          <a:solidFill>
            <a:srgbClr val="FFFFFF"/>
          </a:solidFill>
        </p:grpSpPr>
        <p:grpSp>
          <p:nvGrpSpPr>
            <p:cNvPr id="83" name="CustomIcon">
              <a:extLst>
                <a:ext uri="{FF2B5EF4-FFF2-40B4-BE49-F238E27FC236}">
                  <a16:creationId xmlns:a16="http://schemas.microsoft.com/office/drawing/2014/main" id="{94693858-E49C-4DC5-90C6-1039A6CFA909}"/>
                </a:ext>
              </a:extLst>
            </p:cNvPr>
            <p:cNvGrpSpPr/>
            <p:nvPr/>
          </p:nvGrpSpPr>
          <p:grpSpPr>
            <a:xfrm>
              <a:off x="10038418" y="3385607"/>
              <a:ext cx="530960" cy="524052"/>
              <a:chOff x="-531446" y="3229247"/>
              <a:chExt cx="530960" cy="524052"/>
            </a:xfrm>
            <a:grpFill/>
          </p:grpSpPr>
          <p:grpSp>
            <p:nvGrpSpPr>
              <p:cNvPr id="86" name="CustomIcon">
                <a:extLst>
                  <a:ext uri="{FF2B5EF4-FFF2-40B4-BE49-F238E27FC236}">
                    <a16:creationId xmlns:a16="http://schemas.microsoft.com/office/drawing/2014/main" id="{A6B787C7-81FF-44A6-9ED7-962C38E86FFA}"/>
                  </a:ext>
                </a:extLst>
              </p:cNvPr>
              <p:cNvGrpSpPr/>
              <p:nvPr/>
            </p:nvGrpSpPr>
            <p:grpSpPr>
              <a:xfrm>
                <a:off x="-496048" y="3353569"/>
                <a:ext cx="473114" cy="353973"/>
                <a:chOff x="-496048" y="3353569"/>
                <a:chExt cx="473114" cy="353973"/>
              </a:xfrm>
              <a:grpFill/>
            </p:grpSpPr>
            <p:sp>
              <p:nvSpPr>
                <p:cNvPr id="105" name="Freeform: Shape 104">
                  <a:extLst>
                    <a:ext uri="{FF2B5EF4-FFF2-40B4-BE49-F238E27FC236}">
                      <a16:creationId xmlns:a16="http://schemas.microsoft.com/office/drawing/2014/main" id="{5276DD2B-6FFF-4930-91B5-27B6CE656F64}"/>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06" name="Freeform: Shape 105">
                  <a:extLst>
                    <a:ext uri="{FF2B5EF4-FFF2-40B4-BE49-F238E27FC236}">
                      <a16:creationId xmlns:a16="http://schemas.microsoft.com/office/drawing/2014/main" id="{C10F8E7B-668D-43DF-8001-D69745750184}"/>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87" name="Freeform: Shape 86">
                <a:extLst>
                  <a:ext uri="{FF2B5EF4-FFF2-40B4-BE49-F238E27FC236}">
                    <a16:creationId xmlns:a16="http://schemas.microsoft.com/office/drawing/2014/main" id="{A7D3913A-8FD9-4C99-8ED8-D3214CBD0B32}"/>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88" name="Freeform: Shape 87">
                <a:extLst>
                  <a:ext uri="{FF2B5EF4-FFF2-40B4-BE49-F238E27FC236}">
                    <a16:creationId xmlns:a16="http://schemas.microsoft.com/office/drawing/2014/main" id="{D34142D1-A2CE-4229-AFB7-251905BC767C}"/>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89" name="Freeform: Shape 88">
                <a:extLst>
                  <a:ext uri="{FF2B5EF4-FFF2-40B4-BE49-F238E27FC236}">
                    <a16:creationId xmlns:a16="http://schemas.microsoft.com/office/drawing/2014/main" id="{D6CDB679-62CC-4869-B283-EF7701B330A5}"/>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0" name="Freeform: Shape 89">
                <a:extLst>
                  <a:ext uri="{FF2B5EF4-FFF2-40B4-BE49-F238E27FC236}">
                    <a16:creationId xmlns:a16="http://schemas.microsoft.com/office/drawing/2014/main" id="{7C3D538B-4F48-4E35-B834-23ABD306588B}"/>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1" name="Freeform: Shape 90">
                <a:extLst>
                  <a:ext uri="{FF2B5EF4-FFF2-40B4-BE49-F238E27FC236}">
                    <a16:creationId xmlns:a16="http://schemas.microsoft.com/office/drawing/2014/main" id="{CDBCD9EE-EDBC-44F9-BB23-3525D64D8C87}"/>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2" name="Freeform: Shape 91">
                <a:extLst>
                  <a:ext uri="{FF2B5EF4-FFF2-40B4-BE49-F238E27FC236}">
                    <a16:creationId xmlns:a16="http://schemas.microsoft.com/office/drawing/2014/main" id="{18E93D31-755E-4CA7-A3A0-EC58A8975F29}"/>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3" name="Freeform: Shape 92">
                <a:extLst>
                  <a:ext uri="{FF2B5EF4-FFF2-40B4-BE49-F238E27FC236}">
                    <a16:creationId xmlns:a16="http://schemas.microsoft.com/office/drawing/2014/main" id="{295B427C-903D-4F9F-B0E2-4859E3F82955}"/>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4" name="Freeform: Shape 93">
                <a:extLst>
                  <a:ext uri="{FF2B5EF4-FFF2-40B4-BE49-F238E27FC236}">
                    <a16:creationId xmlns:a16="http://schemas.microsoft.com/office/drawing/2014/main" id="{E386DCA3-B602-450E-ADBE-219E3D85F77E}"/>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5" name="Freeform: Shape 94">
                <a:extLst>
                  <a:ext uri="{FF2B5EF4-FFF2-40B4-BE49-F238E27FC236}">
                    <a16:creationId xmlns:a16="http://schemas.microsoft.com/office/drawing/2014/main" id="{C9FDDD88-E4EF-435A-B578-39DDF0B9C0F4}"/>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6" name="Freeform: Shape 95">
                <a:extLst>
                  <a:ext uri="{FF2B5EF4-FFF2-40B4-BE49-F238E27FC236}">
                    <a16:creationId xmlns:a16="http://schemas.microsoft.com/office/drawing/2014/main" id="{7A2B426A-2ACE-41F5-82A8-DC9CF3DDE3DF}"/>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7" name="Freeform: Shape 96">
                <a:extLst>
                  <a:ext uri="{FF2B5EF4-FFF2-40B4-BE49-F238E27FC236}">
                    <a16:creationId xmlns:a16="http://schemas.microsoft.com/office/drawing/2014/main" id="{CEEE0604-25E3-4A18-AA12-6D34C452B147}"/>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8" name="Freeform: Shape 97">
                <a:extLst>
                  <a:ext uri="{FF2B5EF4-FFF2-40B4-BE49-F238E27FC236}">
                    <a16:creationId xmlns:a16="http://schemas.microsoft.com/office/drawing/2014/main" id="{50806BEE-ABCE-4D18-9219-7EE49AB6E62E}"/>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9" name="Freeform: Shape 98">
                <a:extLst>
                  <a:ext uri="{FF2B5EF4-FFF2-40B4-BE49-F238E27FC236}">
                    <a16:creationId xmlns:a16="http://schemas.microsoft.com/office/drawing/2014/main" id="{116362D4-FDA6-42B4-8E53-4005C9EB5CB5}"/>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00" name="Freeform: Shape 99">
                <a:extLst>
                  <a:ext uri="{FF2B5EF4-FFF2-40B4-BE49-F238E27FC236}">
                    <a16:creationId xmlns:a16="http://schemas.microsoft.com/office/drawing/2014/main" id="{436D1EDC-6B57-4F8F-9ABC-0D9DE480894B}"/>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01" name="Freeform: Shape 100">
                <a:extLst>
                  <a:ext uri="{FF2B5EF4-FFF2-40B4-BE49-F238E27FC236}">
                    <a16:creationId xmlns:a16="http://schemas.microsoft.com/office/drawing/2014/main" id="{EDEE6228-1912-425E-A165-FCABF6E0B81D}"/>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02" name="Freeform: Shape 101">
                <a:extLst>
                  <a:ext uri="{FF2B5EF4-FFF2-40B4-BE49-F238E27FC236}">
                    <a16:creationId xmlns:a16="http://schemas.microsoft.com/office/drawing/2014/main" id="{0E9340C3-520A-4E21-8F60-0788A1C8358F}"/>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03" name="Freeform: Shape 102">
                <a:extLst>
                  <a:ext uri="{FF2B5EF4-FFF2-40B4-BE49-F238E27FC236}">
                    <a16:creationId xmlns:a16="http://schemas.microsoft.com/office/drawing/2014/main" id="{6EDC07A3-7B85-48BD-B175-6347BBD34954}"/>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04" name="Freeform: Shape 103">
                <a:extLst>
                  <a:ext uri="{FF2B5EF4-FFF2-40B4-BE49-F238E27FC236}">
                    <a16:creationId xmlns:a16="http://schemas.microsoft.com/office/drawing/2014/main" id="{C86F1BD9-ACB7-425B-A05D-E3C8F1245C0F}"/>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84" name="Rectangle 83">
              <a:extLst>
                <a:ext uri="{FF2B5EF4-FFF2-40B4-BE49-F238E27FC236}">
                  <a16:creationId xmlns:a16="http://schemas.microsoft.com/office/drawing/2014/main" id="{EFEFD23E-EE25-451A-9ABE-9597A3CE6DCE}"/>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prstClr val="white"/>
                </a:solidFill>
                <a:effectLst/>
                <a:uLnTx/>
                <a:uFillTx/>
                <a:latin typeface="Arial"/>
                <a:ea typeface="+mn-ea"/>
                <a:cs typeface="Arial"/>
              </a:endParaRPr>
            </a:p>
          </p:txBody>
        </p:sp>
        <p:pic>
          <p:nvPicPr>
            <p:cNvPr id="85" name="CustomIcon">
              <a:extLst>
                <a:ext uri="{FF2B5EF4-FFF2-40B4-BE49-F238E27FC236}">
                  <a16:creationId xmlns:a16="http://schemas.microsoft.com/office/drawing/2014/main" id="{E02790F2-7771-4801-984E-11470B97D1CC}"/>
                </a:ext>
              </a:extLst>
            </p:cNvPr>
            <p:cNvPicPr>
              <a:picLocks noChangeAspect="1"/>
            </p:cNvPicPr>
            <p:nvPr>
              <p:custDataLst>
                <p:tags r:id="rId2"/>
              </p:custDataLst>
            </p:nvPr>
          </p:nvPicPr>
          <p:blipFill>
            <a:blip r:embed="rId11">
              <a:extLst>
                <a:ext uri="{96DAC541-7B7A-43D3-8B79-37D633B846F1}">
                  <asvg:svgBlip xmlns:asvg="http://schemas.microsoft.com/office/drawing/2016/SVG/main" r:embed="rId12"/>
                </a:ext>
              </a:extLst>
            </a:blip>
            <a:stretch>
              <a:fillRect/>
            </a:stretch>
          </p:blipFill>
          <p:spPr>
            <a:xfrm>
              <a:off x="10034080" y="3165420"/>
              <a:ext cx="552543" cy="552545"/>
            </a:xfrm>
            <a:prstGeom prst="rect">
              <a:avLst/>
            </a:prstGeom>
          </p:spPr>
        </p:pic>
      </p:grpSp>
      <p:pic>
        <p:nvPicPr>
          <p:cNvPr id="107" name="Picture 106">
            <a:extLst>
              <a:ext uri="{FF2B5EF4-FFF2-40B4-BE49-F238E27FC236}">
                <a16:creationId xmlns:a16="http://schemas.microsoft.com/office/drawing/2014/main" id="{D77F74B3-BCFF-4FC9-96A6-9F346F0E050D}"/>
              </a:ext>
            </a:extLst>
          </p:cNvPr>
          <p:cNvPicPr>
            <a:picLocks noChangeAspect="1"/>
          </p:cNvPicPr>
          <p:nvPr/>
        </p:nvPicPr>
        <p:blipFill rotWithShape="1">
          <a:blip r:embed="rId14">
            <a:duotone>
              <a:srgbClr val="005EB8">
                <a:shade val="45000"/>
                <a:satMod val="135000"/>
              </a:srgbClr>
              <a:prstClr val="white"/>
            </a:duotone>
          </a:blip>
          <a:srcRect l="8000" t="17815" r="6500" b="26250"/>
          <a:stretch/>
        </p:blipFill>
        <p:spPr>
          <a:xfrm>
            <a:off x="10700033" y="1835640"/>
            <a:ext cx="691151" cy="488327"/>
          </a:xfrm>
          <a:prstGeom prst="rect">
            <a:avLst/>
          </a:prstGeom>
        </p:spPr>
      </p:pic>
      <p:grpSp>
        <p:nvGrpSpPr>
          <p:cNvPr id="108" name="Group 107">
            <a:extLst>
              <a:ext uri="{FF2B5EF4-FFF2-40B4-BE49-F238E27FC236}">
                <a16:creationId xmlns:a16="http://schemas.microsoft.com/office/drawing/2014/main" id="{BFEC71E1-6F1B-4B21-8084-4E80CAFFF4BC}"/>
              </a:ext>
            </a:extLst>
          </p:cNvPr>
          <p:cNvGrpSpPr/>
          <p:nvPr/>
        </p:nvGrpSpPr>
        <p:grpSpPr>
          <a:xfrm>
            <a:off x="10438176" y="846508"/>
            <a:ext cx="1221318" cy="807179"/>
            <a:chOff x="8151136" y="508527"/>
            <a:chExt cx="1221318" cy="807180"/>
          </a:xfrm>
          <a:solidFill>
            <a:srgbClr val="FFFFFF"/>
          </a:solidFill>
        </p:grpSpPr>
        <p:grpSp>
          <p:nvGrpSpPr>
            <p:cNvPr id="109" name="Group 108">
              <a:extLst>
                <a:ext uri="{FF2B5EF4-FFF2-40B4-BE49-F238E27FC236}">
                  <a16:creationId xmlns:a16="http://schemas.microsoft.com/office/drawing/2014/main" id="{508BC1B7-BA92-45B1-9B97-14DCDE6E1539}"/>
                </a:ext>
              </a:extLst>
            </p:cNvPr>
            <p:cNvGrpSpPr/>
            <p:nvPr/>
          </p:nvGrpSpPr>
          <p:grpSpPr>
            <a:xfrm>
              <a:off x="8502609" y="508527"/>
              <a:ext cx="462720" cy="611932"/>
              <a:chOff x="10034080" y="3165420"/>
              <a:chExt cx="552543" cy="744239"/>
            </a:xfrm>
            <a:grpFill/>
          </p:grpSpPr>
          <p:grpSp>
            <p:nvGrpSpPr>
              <p:cNvPr id="111" name="CustomIcon">
                <a:extLst>
                  <a:ext uri="{FF2B5EF4-FFF2-40B4-BE49-F238E27FC236}">
                    <a16:creationId xmlns:a16="http://schemas.microsoft.com/office/drawing/2014/main" id="{2E29635D-91E4-4368-AB8C-2EB4187494D5}"/>
                  </a:ext>
                </a:extLst>
              </p:cNvPr>
              <p:cNvGrpSpPr/>
              <p:nvPr/>
            </p:nvGrpSpPr>
            <p:grpSpPr>
              <a:xfrm>
                <a:off x="10038418" y="3385607"/>
                <a:ext cx="530960" cy="524052"/>
                <a:chOff x="-531446" y="3229247"/>
                <a:chExt cx="530960" cy="524052"/>
              </a:xfrm>
              <a:grpFill/>
            </p:grpSpPr>
            <p:grpSp>
              <p:nvGrpSpPr>
                <p:cNvPr id="114" name="CustomIcon">
                  <a:extLst>
                    <a:ext uri="{FF2B5EF4-FFF2-40B4-BE49-F238E27FC236}">
                      <a16:creationId xmlns:a16="http://schemas.microsoft.com/office/drawing/2014/main" id="{7954F46B-B300-4922-B4CF-A644588D497D}"/>
                    </a:ext>
                  </a:extLst>
                </p:cNvPr>
                <p:cNvGrpSpPr/>
                <p:nvPr/>
              </p:nvGrpSpPr>
              <p:grpSpPr>
                <a:xfrm>
                  <a:off x="-496048" y="3353569"/>
                  <a:ext cx="473114" cy="353973"/>
                  <a:chOff x="-496048" y="3353569"/>
                  <a:chExt cx="473114" cy="353973"/>
                </a:xfrm>
                <a:grpFill/>
              </p:grpSpPr>
              <p:sp>
                <p:nvSpPr>
                  <p:cNvPr id="133" name="Freeform: Shape 118">
                    <a:extLst>
                      <a:ext uri="{FF2B5EF4-FFF2-40B4-BE49-F238E27FC236}">
                        <a16:creationId xmlns:a16="http://schemas.microsoft.com/office/drawing/2014/main" id="{32D13824-095D-4F33-8FB1-7D03A3769598}"/>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34" name="Freeform: Shape 119">
                    <a:extLst>
                      <a:ext uri="{FF2B5EF4-FFF2-40B4-BE49-F238E27FC236}">
                        <a16:creationId xmlns:a16="http://schemas.microsoft.com/office/drawing/2014/main" id="{696804E6-5304-4AB4-AF45-1FBFA2073368}"/>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115" name="Freeform: Shape 100">
                  <a:extLst>
                    <a:ext uri="{FF2B5EF4-FFF2-40B4-BE49-F238E27FC236}">
                      <a16:creationId xmlns:a16="http://schemas.microsoft.com/office/drawing/2014/main" id="{B6F28434-1EEB-47DE-902F-D93FFFAF1115}"/>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16" name="Freeform: Shape 101">
                  <a:extLst>
                    <a:ext uri="{FF2B5EF4-FFF2-40B4-BE49-F238E27FC236}">
                      <a16:creationId xmlns:a16="http://schemas.microsoft.com/office/drawing/2014/main" id="{CEDCEA59-7CE7-4B8E-B5FE-B34E576607C2}"/>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17" name="Freeform: Shape 102">
                  <a:extLst>
                    <a:ext uri="{FF2B5EF4-FFF2-40B4-BE49-F238E27FC236}">
                      <a16:creationId xmlns:a16="http://schemas.microsoft.com/office/drawing/2014/main" id="{F863720F-13E6-47FF-B625-2B0BE101534E}"/>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18" name="Freeform: Shape 103">
                  <a:extLst>
                    <a:ext uri="{FF2B5EF4-FFF2-40B4-BE49-F238E27FC236}">
                      <a16:creationId xmlns:a16="http://schemas.microsoft.com/office/drawing/2014/main" id="{0F0AD80D-BC86-4F5E-95D7-612F69E34A6E}"/>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19" name="Freeform: Shape 104">
                  <a:extLst>
                    <a:ext uri="{FF2B5EF4-FFF2-40B4-BE49-F238E27FC236}">
                      <a16:creationId xmlns:a16="http://schemas.microsoft.com/office/drawing/2014/main" id="{F8CAC789-87D8-407D-A042-291401AAE68A}"/>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0" name="Freeform: Shape 105">
                  <a:extLst>
                    <a:ext uri="{FF2B5EF4-FFF2-40B4-BE49-F238E27FC236}">
                      <a16:creationId xmlns:a16="http://schemas.microsoft.com/office/drawing/2014/main" id="{77B4AF2A-B5A3-4E9B-99B8-74D5E927C118}"/>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1" name="Freeform: Shape 106">
                  <a:extLst>
                    <a:ext uri="{FF2B5EF4-FFF2-40B4-BE49-F238E27FC236}">
                      <a16:creationId xmlns:a16="http://schemas.microsoft.com/office/drawing/2014/main" id="{CC19E3C7-6620-4B6E-B47E-8FB08D8DF701}"/>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2" name="Freeform: Shape 107">
                  <a:extLst>
                    <a:ext uri="{FF2B5EF4-FFF2-40B4-BE49-F238E27FC236}">
                      <a16:creationId xmlns:a16="http://schemas.microsoft.com/office/drawing/2014/main" id="{95F12343-F04F-403D-A0E2-9D1E57904631}"/>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3" name="Freeform: Shape 108">
                  <a:extLst>
                    <a:ext uri="{FF2B5EF4-FFF2-40B4-BE49-F238E27FC236}">
                      <a16:creationId xmlns:a16="http://schemas.microsoft.com/office/drawing/2014/main" id="{6ABBD166-567A-43A5-BC21-71302E9F6280}"/>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4" name="Freeform: Shape 109">
                  <a:extLst>
                    <a:ext uri="{FF2B5EF4-FFF2-40B4-BE49-F238E27FC236}">
                      <a16:creationId xmlns:a16="http://schemas.microsoft.com/office/drawing/2014/main" id="{AD268B35-9810-48B5-A31E-4B42BCCB6CF5}"/>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5" name="Freeform: Shape 110">
                  <a:extLst>
                    <a:ext uri="{FF2B5EF4-FFF2-40B4-BE49-F238E27FC236}">
                      <a16:creationId xmlns:a16="http://schemas.microsoft.com/office/drawing/2014/main" id="{C805D32E-2CE9-41BC-A73B-BD817CE99239}"/>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6" name="Freeform: Shape 111">
                  <a:extLst>
                    <a:ext uri="{FF2B5EF4-FFF2-40B4-BE49-F238E27FC236}">
                      <a16:creationId xmlns:a16="http://schemas.microsoft.com/office/drawing/2014/main" id="{7E2105ED-7A62-4934-A761-195BD670FCB0}"/>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7" name="Freeform: Shape 112">
                  <a:extLst>
                    <a:ext uri="{FF2B5EF4-FFF2-40B4-BE49-F238E27FC236}">
                      <a16:creationId xmlns:a16="http://schemas.microsoft.com/office/drawing/2014/main" id="{FEBFB8CF-86EA-419D-9C3A-BC3665EEA5AE}"/>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8" name="Freeform: Shape 113">
                  <a:extLst>
                    <a:ext uri="{FF2B5EF4-FFF2-40B4-BE49-F238E27FC236}">
                      <a16:creationId xmlns:a16="http://schemas.microsoft.com/office/drawing/2014/main" id="{B2BE62F9-1DA7-4868-AAF8-A092EA33B86E}"/>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9" name="Freeform: Shape 114">
                  <a:extLst>
                    <a:ext uri="{FF2B5EF4-FFF2-40B4-BE49-F238E27FC236}">
                      <a16:creationId xmlns:a16="http://schemas.microsoft.com/office/drawing/2014/main" id="{816CD131-4014-4A22-AF83-26764F706272}"/>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30" name="Freeform: Shape 115">
                  <a:extLst>
                    <a:ext uri="{FF2B5EF4-FFF2-40B4-BE49-F238E27FC236}">
                      <a16:creationId xmlns:a16="http://schemas.microsoft.com/office/drawing/2014/main" id="{07CA199E-A3DB-4301-B17D-35BC8F8EF6FF}"/>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31" name="Freeform: Shape 116">
                  <a:extLst>
                    <a:ext uri="{FF2B5EF4-FFF2-40B4-BE49-F238E27FC236}">
                      <a16:creationId xmlns:a16="http://schemas.microsoft.com/office/drawing/2014/main" id="{DAE43C6B-4AD9-491F-B075-FAA526ED6A1E}"/>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32" name="Freeform: Shape 117">
                  <a:extLst>
                    <a:ext uri="{FF2B5EF4-FFF2-40B4-BE49-F238E27FC236}">
                      <a16:creationId xmlns:a16="http://schemas.microsoft.com/office/drawing/2014/main" id="{4282B9F4-6D99-43EC-BC8C-AAD623561993}"/>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112" name="Rectangle 111">
                <a:extLst>
                  <a:ext uri="{FF2B5EF4-FFF2-40B4-BE49-F238E27FC236}">
                    <a16:creationId xmlns:a16="http://schemas.microsoft.com/office/drawing/2014/main" id="{7000D903-F6B4-469D-A456-338289F645FA}"/>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113" name="CustomIcon">
                <a:extLst>
                  <a:ext uri="{FF2B5EF4-FFF2-40B4-BE49-F238E27FC236}">
                    <a16:creationId xmlns:a16="http://schemas.microsoft.com/office/drawing/2014/main" id="{67A36E6A-C0C0-473E-9224-2876BBAA920B}"/>
                  </a:ext>
                </a:extLst>
              </p:cNvPr>
              <p:cNvPicPr>
                <a:picLocks noChangeAspect="1"/>
              </p:cNvPicPr>
              <p:nvPr>
                <p:custDataLst>
                  <p:tags r:id="rId1"/>
                </p:custDataLst>
              </p:nvPr>
            </p:nvPicPr>
            <p:blipFill>
              <a:blip r:embed="rId11">
                <a:extLst>
                  <a:ext uri="{96DAC541-7B7A-43D3-8B79-37D633B846F1}">
                    <asvg:svgBlip xmlns:asvg="http://schemas.microsoft.com/office/drawing/2016/SVG/main" r:embed="rId12"/>
                  </a:ext>
                </a:extLst>
              </a:blip>
              <a:stretch>
                <a:fillRect/>
              </a:stretch>
            </p:blipFill>
            <p:spPr>
              <a:xfrm>
                <a:off x="10034080" y="3165420"/>
                <a:ext cx="552543" cy="552545"/>
              </a:xfrm>
              <a:prstGeom prst="rect">
                <a:avLst/>
              </a:prstGeom>
            </p:spPr>
          </p:pic>
        </p:grpSp>
        <p:sp>
          <p:nvSpPr>
            <p:cNvPr id="110" name="TextBox 109">
              <a:extLst>
                <a:ext uri="{FF2B5EF4-FFF2-40B4-BE49-F238E27FC236}">
                  <a16:creationId xmlns:a16="http://schemas.microsoft.com/office/drawing/2014/main" id="{8EEDFB7A-B17A-48FE-8294-F566EF0B929B}"/>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rPr>
                <a:t>Hospital Hubs</a:t>
              </a: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dirty="0">
                <a:ln>
                  <a:noFill/>
                </a:ln>
                <a:solidFill>
                  <a:srgbClr val="525252"/>
                </a:solidFill>
                <a:effectLst/>
                <a:uLnTx/>
                <a:uFillTx/>
                <a:latin typeface="Arial"/>
                <a:cs typeface="Arial"/>
              </a:endParaRPr>
            </a:p>
          </p:txBody>
        </p:sp>
      </p:grpSp>
      <p:sp>
        <p:nvSpPr>
          <p:cNvPr id="135" name="TextBox 134">
            <a:extLst>
              <a:ext uri="{FF2B5EF4-FFF2-40B4-BE49-F238E27FC236}">
                <a16:creationId xmlns:a16="http://schemas.microsoft.com/office/drawing/2014/main" id="{0593C20C-6745-4C6B-BB88-2CB3DCD51D13}"/>
              </a:ext>
            </a:extLst>
          </p:cNvPr>
          <p:cNvSpPr txBox="1"/>
          <p:nvPr/>
        </p:nvSpPr>
        <p:spPr>
          <a:xfrm>
            <a:off x="10263344" y="2405092"/>
            <a:ext cx="1481331"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a:rPr>
              <a:t>Vaccination Centres</a:t>
            </a:r>
            <a:endPar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endParaRPr>
          </a:p>
        </p:txBody>
      </p:sp>
      <p:cxnSp>
        <p:nvCxnSpPr>
          <p:cNvPr id="138" name="Connector: Elbow 43">
            <a:extLst>
              <a:ext uri="{FF2B5EF4-FFF2-40B4-BE49-F238E27FC236}">
                <a16:creationId xmlns:a16="http://schemas.microsoft.com/office/drawing/2014/main" id="{D09BEFF6-998B-4475-9F74-EC8A323057B1}"/>
              </a:ext>
            </a:extLst>
          </p:cNvPr>
          <p:cNvCxnSpPr>
            <a:cxnSpLocks/>
            <a:endCxn id="135" idx="3"/>
          </p:cNvCxnSpPr>
          <p:nvPr/>
        </p:nvCxnSpPr>
        <p:spPr bwMode="auto">
          <a:xfrm rot="16200000" flipH="1">
            <a:off x="10895280" y="1632641"/>
            <a:ext cx="1323844" cy="374945"/>
          </a:xfrm>
          <a:prstGeom prst="bentConnector4">
            <a:avLst>
              <a:gd name="adj1" fmla="val -166"/>
              <a:gd name="adj2" fmla="val 160969"/>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cxnSp>
        <p:nvCxnSpPr>
          <p:cNvPr id="140" name="Connector: Elbow 43">
            <a:extLst>
              <a:ext uri="{FF2B5EF4-FFF2-40B4-BE49-F238E27FC236}">
                <a16:creationId xmlns:a16="http://schemas.microsoft.com/office/drawing/2014/main" id="{161C711E-BC50-4A1D-9B0E-BCC006B9BD10}"/>
              </a:ext>
            </a:extLst>
          </p:cNvPr>
          <p:cNvCxnSpPr>
            <a:cxnSpLocks/>
            <a:stCxn id="76" idx="0"/>
          </p:cNvCxnSpPr>
          <p:nvPr/>
        </p:nvCxnSpPr>
        <p:spPr bwMode="auto">
          <a:xfrm rot="5400000" flipH="1" flipV="1">
            <a:off x="9457771" y="1107720"/>
            <a:ext cx="1118013" cy="1302075"/>
          </a:xfrm>
          <a:prstGeom prst="bentConnector2">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cxnSp>
        <p:nvCxnSpPr>
          <p:cNvPr id="141" name="Connector: Elbow 43">
            <a:extLst>
              <a:ext uri="{FF2B5EF4-FFF2-40B4-BE49-F238E27FC236}">
                <a16:creationId xmlns:a16="http://schemas.microsoft.com/office/drawing/2014/main" id="{2670620C-7B38-46FC-8F12-D81EEE99963D}"/>
              </a:ext>
            </a:extLst>
          </p:cNvPr>
          <p:cNvCxnSpPr>
            <a:cxnSpLocks/>
            <a:stCxn id="76" idx="2"/>
          </p:cNvCxnSpPr>
          <p:nvPr/>
        </p:nvCxnSpPr>
        <p:spPr bwMode="auto">
          <a:xfrm rot="16200000" flipH="1">
            <a:off x="9670418" y="4178333"/>
            <a:ext cx="463082" cy="1072438"/>
          </a:xfrm>
          <a:prstGeom prst="bentConnector2">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sp>
        <p:nvSpPr>
          <p:cNvPr id="142" name="Rectangle 141">
            <a:extLst>
              <a:ext uri="{FF2B5EF4-FFF2-40B4-BE49-F238E27FC236}">
                <a16:creationId xmlns:a16="http://schemas.microsoft.com/office/drawing/2014/main" id="{807348F1-9CD5-4AD3-9A83-0EC6DD61C001}"/>
              </a:ext>
            </a:extLst>
          </p:cNvPr>
          <p:cNvSpPr/>
          <p:nvPr/>
        </p:nvSpPr>
        <p:spPr>
          <a:xfrm>
            <a:off x="5212083" y="2091592"/>
            <a:ext cx="1472615" cy="3007609"/>
          </a:xfrm>
          <a:prstGeom prst="rect">
            <a:avLst/>
          </a:prstGeom>
          <a:noFill/>
          <a:ln w="28575" cap="flat" cmpd="sng" algn="ctr">
            <a:solidFill>
              <a:srgbClr val="000000"/>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43" name="TextBox 142">
            <a:extLst>
              <a:ext uri="{FF2B5EF4-FFF2-40B4-BE49-F238E27FC236}">
                <a16:creationId xmlns:a16="http://schemas.microsoft.com/office/drawing/2014/main" id="{B707BA29-8482-476A-A2F2-9B2D043D883C}"/>
              </a:ext>
            </a:extLst>
          </p:cNvPr>
          <p:cNvSpPr txBox="1"/>
          <p:nvPr/>
        </p:nvSpPr>
        <p:spPr>
          <a:xfrm>
            <a:off x="5332821" y="2237454"/>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St John Ambulance </a:t>
            </a:r>
            <a:endParaRPr kumimoji="0" lang="en-GB" sz="1000" b="1" i="0" u="none" strike="noStrike" kern="0" cap="none" spc="0" normalizeH="0" baseline="30000" noProof="0">
              <a:ln>
                <a:noFill/>
              </a:ln>
              <a:solidFill>
                <a:srgbClr val="525252"/>
              </a:solidFill>
              <a:effectLst/>
              <a:uLnTx/>
              <a:uFillTx/>
              <a:latin typeface="Arial"/>
              <a:cs typeface="Arial"/>
            </a:endParaRPr>
          </a:p>
        </p:txBody>
      </p:sp>
      <p:sp>
        <p:nvSpPr>
          <p:cNvPr id="144" name="TextBox 143">
            <a:extLst>
              <a:ext uri="{FF2B5EF4-FFF2-40B4-BE49-F238E27FC236}">
                <a16:creationId xmlns:a16="http://schemas.microsoft.com/office/drawing/2014/main" id="{9C95D70B-BF71-418B-96BC-5B365BE36D2A}"/>
              </a:ext>
            </a:extLst>
          </p:cNvPr>
          <p:cNvSpPr txBox="1"/>
          <p:nvPr/>
        </p:nvSpPr>
        <p:spPr>
          <a:xfrm>
            <a:off x="5323081" y="3579414"/>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i="1" u="none" strike="noStrike" kern="0" cap="none" spc="0" normalizeH="0" baseline="0" noProof="0">
                <a:ln>
                  <a:noFill/>
                </a:ln>
                <a:solidFill>
                  <a:srgbClr val="525252"/>
                </a:solidFill>
                <a:effectLst/>
                <a:uLnTx/>
                <a:uFillTx/>
                <a:latin typeface="Arial"/>
                <a:cs typeface="Arial"/>
              </a:rPr>
              <a:t>Employment Checks</a:t>
            </a:r>
            <a:endParaRPr kumimoji="0" lang="en-GB" sz="1000" i="1" u="none" strike="noStrike" kern="0" cap="none" spc="0" normalizeH="0" baseline="30000" noProof="0">
              <a:ln>
                <a:noFill/>
              </a:ln>
              <a:solidFill>
                <a:srgbClr val="525252"/>
              </a:solidFill>
              <a:effectLst/>
              <a:uLnTx/>
              <a:uFillTx/>
              <a:latin typeface="Arial"/>
              <a:cs typeface="Arial"/>
            </a:endParaRPr>
          </a:p>
        </p:txBody>
      </p:sp>
      <p:sp>
        <p:nvSpPr>
          <p:cNvPr id="145" name="TextBox 144">
            <a:extLst>
              <a:ext uri="{FF2B5EF4-FFF2-40B4-BE49-F238E27FC236}">
                <a16:creationId xmlns:a16="http://schemas.microsoft.com/office/drawing/2014/main" id="{2471A1F8-1AD5-45CE-806F-BB7E741F2A21}"/>
              </a:ext>
            </a:extLst>
          </p:cNvPr>
          <p:cNvSpPr txBox="1"/>
          <p:nvPr/>
        </p:nvSpPr>
        <p:spPr>
          <a:xfrm>
            <a:off x="5323081" y="3946539"/>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i="1" u="none" strike="noStrike" kern="0" cap="none" spc="0" normalizeH="0" baseline="0" noProof="0">
                <a:ln>
                  <a:noFill/>
                </a:ln>
                <a:solidFill>
                  <a:srgbClr val="525252"/>
                </a:solidFill>
                <a:effectLst/>
                <a:uLnTx/>
                <a:uFillTx/>
                <a:latin typeface="Arial"/>
                <a:cs typeface="Arial"/>
              </a:rPr>
              <a:t>Required Training </a:t>
            </a:r>
            <a:endParaRPr kumimoji="0" lang="en-GB" sz="1000" i="1" u="none" strike="noStrike" kern="0" cap="none" spc="0" normalizeH="0" baseline="30000" noProof="0">
              <a:ln>
                <a:noFill/>
              </a:ln>
              <a:solidFill>
                <a:srgbClr val="525252"/>
              </a:solidFill>
              <a:effectLst/>
              <a:uLnTx/>
              <a:uFillTx/>
              <a:latin typeface="Arial"/>
              <a:cs typeface="Arial"/>
            </a:endParaRPr>
          </a:p>
        </p:txBody>
      </p:sp>
      <p:sp>
        <p:nvSpPr>
          <p:cNvPr id="146" name="TextBox 145">
            <a:extLst>
              <a:ext uri="{FF2B5EF4-FFF2-40B4-BE49-F238E27FC236}">
                <a16:creationId xmlns:a16="http://schemas.microsoft.com/office/drawing/2014/main" id="{583C0146-D3DA-400E-AEA2-F7DBC4826FE8}"/>
              </a:ext>
            </a:extLst>
          </p:cNvPr>
          <p:cNvSpPr txBox="1"/>
          <p:nvPr/>
        </p:nvSpPr>
        <p:spPr>
          <a:xfrm>
            <a:off x="5332821" y="4382927"/>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844123" fontAlgn="base">
              <a:spcBef>
                <a:spcPts val="277"/>
              </a:spcBef>
              <a:spcAft>
                <a:spcPts val="277"/>
              </a:spcAft>
              <a:buNone/>
              <a:defRPr/>
            </a:pPr>
            <a:r>
              <a:rPr lang="en-GB" sz="1000" i="1" kern="0">
                <a:solidFill>
                  <a:srgbClr val="525252"/>
                </a:solidFill>
                <a:latin typeface="Arial"/>
                <a:cs typeface="Arial"/>
              </a:rPr>
              <a:t>Volunteer Agreement </a:t>
            </a:r>
            <a:endParaRPr kumimoji="0" lang="en-GB" sz="1000" i="1" u="none" strike="noStrike" kern="0" cap="none" spc="0" normalizeH="0" baseline="30000" noProof="0">
              <a:ln>
                <a:noFill/>
              </a:ln>
              <a:solidFill>
                <a:srgbClr val="525252"/>
              </a:solidFill>
              <a:effectLst/>
              <a:uLnTx/>
              <a:uFillTx/>
              <a:latin typeface="Arial"/>
              <a:cs typeface="Arial"/>
            </a:endParaRPr>
          </a:p>
        </p:txBody>
      </p:sp>
      <p:sp>
        <p:nvSpPr>
          <p:cNvPr id="148" name="Pentagon 93">
            <a:extLst>
              <a:ext uri="{FF2B5EF4-FFF2-40B4-BE49-F238E27FC236}">
                <a16:creationId xmlns:a16="http://schemas.microsoft.com/office/drawing/2014/main" id="{72E861DF-5C51-4650-AF13-E570CFECE9CE}"/>
              </a:ext>
            </a:extLst>
          </p:cNvPr>
          <p:cNvSpPr/>
          <p:nvPr/>
        </p:nvSpPr>
        <p:spPr>
          <a:xfrm rot="5400000">
            <a:off x="196380" y="1427260"/>
            <a:ext cx="973580" cy="1055621"/>
          </a:xfrm>
          <a:prstGeom prst="homePlate">
            <a:avLst>
              <a:gd name="adj" fmla="val 26713"/>
            </a:avLst>
          </a:prstGeom>
          <a:solidFill>
            <a:srgbClr val="41B6E6">
              <a:lumMod val="40000"/>
              <a:lumOff val="60000"/>
            </a:srgbClr>
          </a:solidFill>
          <a:ln w="12700" cap="flat" cmpd="sng" algn="ctr">
            <a:solidFill>
              <a:srgbClr val="FFFFFF"/>
            </a:solidFill>
            <a:prstDash val="solid"/>
            <a:miter lim="800000"/>
          </a:ln>
          <a:effectLst/>
        </p:spPr>
        <p:txBody>
          <a:bodyPr vert="vert270" lIns="72000" tIns="29250" rIns="72000" bIns="292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Recruit</a:t>
            </a:r>
          </a:p>
        </p:txBody>
      </p:sp>
      <p:sp>
        <p:nvSpPr>
          <p:cNvPr id="149" name="Chevron 94">
            <a:extLst>
              <a:ext uri="{FF2B5EF4-FFF2-40B4-BE49-F238E27FC236}">
                <a16:creationId xmlns:a16="http://schemas.microsoft.com/office/drawing/2014/main" id="{5B1D00A2-9E96-411C-8F85-D344E9519CAB}"/>
              </a:ext>
            </a:extLst>
          </p:cNvPr>
          <p:cNvSpPr/>
          <p:nvPr/>
        </p:nvSpPr>
        <p:spPr>
          <a:xfrm rot="5400000">
            <a:off x="196380" y="2232770"/>
            <a:ext cx="973580" cy="1055621"/>
          </a:xfrm>
          <a:prstGeom prst="chevron">
            <a:avLst>
              <a:gd name="adj" fmla="val 26964"/>
            </a:avLst>
          </a:prstGeom>
          <a:solidFill>
            <a:srgbClr val="41B6E6">
              <a:lumMod val="40000"/>
              <a:lumOff val="60000"/>
            </a:srgbClr>
          </a:solidFill>
          <a:ln w="12700" cap="flat" cmpd="sng" algn="ctr">
            <a:solidFill>
              <a:srgbClr val="FFFFFF"/>
            </a:solidFill>
            <a:prstDash val="solid"/>
            <a:miter lim="800000"/>
          </a:ln>
          <a:effectLst/>
        </p:spPr>
        <p:txBody>
          <a:bodyPr vert="vert270" lIns="72000" tIns="29250" rIns="72000" bIns="292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Train</a:t>
            </a:r>
          </a:p>
        </p:txBody>
      </p:sp>
      <p:sp>
        <p:nvSpPr>
          <p:cNvPr id="150" name="Chevron 95">
            <a:extLst>
              <a:ext uri="{FF2B5EF4-FFF2-40B4-BE49-F238E27FC236}">
                <a16:creationId xmlns:a16="http://schemas.microsoft.com/office/drawing/2014/main" id="{FD02A6EC-AC5A-47F9-B446-886159781ADE}"/>
              </a:ext>
            </a:extLst>
          </p:cNvPr>
          <p:cNvSpPr/>
          <p:nvPr/>
        </p:nvSpPr>
        <p:spPr>
          <a:xfrm rot="5400000">
            <a:off x="196380" y="3038279"/>
            <a:ext cx="973580" cy="1055621"/>
          </a:xfrm>
          <a:prstGeom prst="chevron">
            <a:avLst>
              <a:gd name="adj" fmla="val 26964"/>
            </a:avLst>
          </a:prstGeom>
          <a:solidFill>
            <a:srgbClr val="41B6E6">
              <a:lumMod val="40000"/>
              <a:lumOff val="60000"/>
            </a:srgbClr>
          </a:solidFill>
          <a:ln w="12700" cap="flat" cmpd="sng" algn="ctr">
            <a:solidFill>
              <a:srgbClr val="FFFFFF"/>
            </a:solidFill>
            <a:prstDash val="solid"/>
            <a:miter lim="800000"/>
          </a:ln>
          <a:effectLst/>
        </p:spPr>
        <p:txBody>
          <a:bodyPr vert="vert270" lIns="72000" tIns="29250" rIns="72000" bIns="292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Roster</a:t>
            </a:r>
          </a:p>
        </p:txBody>
      </p:sp>
      <p:sp>
        <p:nvSpPr>
          <p:cNvPr id="151" name="Chevron 96">
            <a:extLst>
              <a:ext uri="{FF2B5EF4-FFF2-40B4-BE49-F238E27FC236}">
                <a16:creationId xmlns:a16="http://schemas.microsoft.com/office/drawing/2014/main" id="{F0E555AA-452F-4198-80EE-906596839F45}"/>
              </a:ext>
            </a:extLst>
          </p:cNvPr>
          <p:cNvSpPr/>
          <p:nvPr/>
        </p:nvSpPr>
        <p:spPr>
          <a:xfrm rot="5400000">
            <a:off x="196380" y="3843788"/>
            <a:ext cx="973580" cy="1055621"/>
          </a:xfrm>
          <a:prstGeom prst="chevron">
            <a:avLst>
              <a:gd name="adj" fmla="val 26964"/>
            </a:avLst>
          </a:prstGeom>
          <a:solidFill>
            <a:srgbClr val="41B6E6">
              <a:lumMod val="40000"/>
              <a:lumOff val="60000"/>
            </a:srgbClr>
          </a:solidFill>
          <a:ln w="12700" cap="flat" cmpd="sng" algn="ctr">
            <a:solidFill>
              <a:srgbClr val="FFFFFF"/>
            </a:solidFill>
            <a:prstDash val="solid"/>
            <a:miter lim="800000"/>
          </a:ln>
          <a:effectLst/>
        </p:spPr>
        <p:txBody>
          <a:bodyPr vert="vert270" lIns="72000" tIns="29250" rIns="72000" bIns="292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Deploy</a:t>
            </a:r>
          </a:p>
        </p:txBody>
      </p:sp>
      <p:sp>
        <p:nvSpPr>
          <p:cNvPr id="152" name="Chevron 97">
            <a:extLst>
              <a:ext uri="{FF2B5EF4-FFF2-40B4-BE49-F238E27FC236}">
                <a16:creationId xmlns:a16="http://schemas.microsoft.com/office/drawing/2014/main" id="{669258B7-6063-4CE2-A0EE-896BE5336855}"/>
              </a:ext>
            </a:extLst>
          </p:cNvPr>
          <p:cNvSpPr/>
          <p:nvPr/>
        </p:nvSpPr>
        <p:spPr>
          <a:xfrm rot="5400000">
            <a:off x="196380" y="4649298"/>
            <a:ext cx="973580" cy="1055621"/>
          </a:xfrm>
          <a:prstGeom prst="chevron">
            <a:avLst>
              <a:gd name="adj" fmla="val 26964"/>
            </a:avLst>
          </a:prstGeom>
          <a:solidFill>
            <a:srgbClr val="41B6E6">
              <a:lumMod val="40000"/>
              <a:lumOff val="60000"/>
            </a:srgbClr>
          </a:solidFill>
          <a:ln w="12700" cap="flat" cmpd="sng" algn="ctr">
            <a:solidFill>
              <a:srgbClr val="FFFFFF"/>
            </a:solidFill>
            <a:prstDash val="solid"/>
            <a:miter lim="800000"/>
          </a:ln>
          <a:effectLst/>
        </p:spPr>
        <p:txBody>
          <a:bodyPr vert="vert270" lIns="72000" tIns="0" r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800" b="1" kern="0" cap="small">
                <a:solidFill>
                  <a:prstClr val="black"/>
                </a:solidFill>
                <a:latin typeface="Arial" panose="020B0604020202020204" pitchFamily="34" charset="0"/>
                <a:cs typeface="Arial" panose="020B0604020202020204" pitchFamily="34" charset="0"/>
              </a:rPr>
              <a:t>END CONTRACT </a:t>
            </a:r>
            <a:endParaRPr kumimoji="0" lang="en-GB" sz="80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3" name="Oval 152">
            <a:extLst>
              <a:ext uri="{FF2B5EF4-FFF2-40B4-BE49-F238E27FC236}">
                <a16:creationId xmlns:a16="http://schemas.microsoft.com/office/drawing/2014/main" id="{CCFF253E-EB0D-488F-B2DE-8096CCD22584}"/>
              </a:ext>
            </a:extLst>
          </p:cNvPr>
          <p:cNvSpPr/>
          <p:nvPr/>
        </p:nvSpPr>
        <p:spPr>
          <a:xfrm>
            <a:off x="562464" y="1289244"/>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1</a:t>
            </a:r>
          </a:p>
        </p:txBody>
      </p:sp>
      <p:sp>
        <p:nvSpPr>
          <p:cNvPr id="154" name="Oval 153">
            <a:extLst>
              <a:ext uri="{FF2B5EF4-FFF2-40B4-BE49-F238E27FC236}">
                <a16:creationId xmlns:a16="http://schemas.microsoft.com/office/drawing/2014/main" id="{CEE40580-3195-45C4-AA60-739A0EA40F3E}"/>
              </a:ext>
            </a:extLst>
          </p:cNvPr>
          <p:cNvSpPr/>
          <p:nvPr/>
        </p:nvSpPr>
        <p:spPr>
          <a:xfrm>
            <a:off x="562464" y="2226319"/>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2</a:t>
            </a:r>
          </a:p>
        </p:txBody>
      </p:sp>
      <p:sp>
        <p:nvSpPr>
          <p:cNvPr id="155" name="Oval 154">
            <a:extLst>
              <a:ext uri="{FF2B5EF4-FFF2-40B4-BE49-F238E27FC236}">
                <a16:creationId xmlns:a16="http://schemas.microsoft.com/office/drawing/2014/main" id="{F5C9842B-DA4E-4B95-996A-E344867F2736}"/>
              </a:ext>
            </a:extLst>
          </p:cNvPr>
          <p:cNvSpPr/>
          <p:nvPr/>
        </p:nvSpPr>
        <p:spPr>
          <a:xfrm>
            <a:off x="562464" y="3052822"/>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3</a:t>
            </a:r>
          </a:p>
        </p:txBody>
      </p:sp>
      <p:sp>
        <p:nvSpPr>
          <p:cNvPr id="156" name="Oval 155">
            <a:extLst>
              <a:ext uri="{FF2B5EF4-FFF2-40B4-BE49-F238E27FC236}">
                <a16:creationId xmlns:a16="http://schemas.microsoft.com/office/drawing/2014/main" id="{7F00D451-4EFF-4252-B4E8-D2E3CE7CCAC4}"/>
              </a:ext>
            </a:extLst>
          </p:cNvPr>
          <p:cNvSpPr/>
          <p:nvPr/>
        </p:nvSpPr>
        <p:spPr>
          <a:xfrm>
            <a:off x="562464" y="3879324"/>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4</a:t>
            </a:r>
          </a:p>
        </p:txBody>
      </p:sp>
      <p:sp>
        <p:nvSpPr>
          <p:cNvPr id="157" name="Oval 156">
            <a:extLst>
              <a:ext uri="{FF2B5EF4-FFF2-40B4-BE49-F238E27FC236}">
                <a16:creationId xmlns:a16="http://schemas.microsoft.com/office/drawing/2014/main" id="{F2A77B9F-3B4D-4C90-96E4-33FD27A50B87}"/>
              </a:ext>
            </a:extLst>
          </p:cNvPr>
          <p:cNvSpPr/>
          <p:nvPr/>
        </p:nvSpPr>
        <p:spPr>
          <a:xfrm>
            <a:off x="562464" y="4705827"/>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5</a:t>
            </a:r>
          </a:p>
        </p:txBody>
      </p:sp>
      <p:pic>
        <p:nvPicPr>
          <p:cNvPr id="158" name="Picture 157">
            <a:extLst>
              <a:ext uri="{FF2B5EF4-FFF2-40B4-BE49-F238E27FC236}">
                <a16:creationId xmlns:a16="http://schemas.microsoft.com/office/drawing/2014/main" id="{7DDF7128-3C4F-4EC3-9964-31D41CF0AB14}"/>
              </a:ext>
            </a:extLst>
          </p:cNvPr>
          <p:cNvPicPr>
            <a:picLocks noChangeAspect="1"/>
          </p:cNvPicPr>
          <p:nvPr/>
        </p:nvPicPr>
        <p:blipFill>
          <a:blip r:embed="rId6"/>
          <a:stretch>
            <a:fillRect/>
          </a:stretch>
        </p:blipFill>
        <p:spPr>
          <a:xfrm>
            <a:off x="5423258" y="2551348"/>
            <a:ext cx="1113806" cy="409623"/>
          </a:xfrm>
          <a:prstGeom prst="rect">
            <a:avLst/>
          </a:prstGeom>
        </p:spPr>
      </p:pic>
      <p:cxnSp>
        <p:nvCxnSpPr>
          <p:cNvPr id="159" name="Connector: Elbow 43">
            <a:extLst>
              <a:ext uri="{FF2B5EF4-FFF2-40B4-BE49-F238E27FC236}">
                <a16:creationId xmlns:a16="http://schemas.microsoft.com/office/drawing/2014/main" id="{C3748323-F139-40AA-9A2B-4D18116AE3C5}"/>
              </a:ext>
            </a:extLst>
          </p:cNvPr>
          <p:cNvCxnSpPr>
            <a:cxnSpLocks/>
          </p:cNvCxnSpPr>
          <p:nvPr/>
        </p:nvCxnSpPr>
        <p:spPr bwMode="auto">
          <a:xfrm flipV="1">
            <a:off x="3660161" y="3429000"/>
            <a:ext cx="1512526" cy="896692"/>
          </a:xfrm>
          <a:prstGeom prst="bentConnector3">
            <a:avLst>
              <a:gd name="adj1" fmla="val 50000"/>
            </a:avLst>
          </a:prstGeom>
          <a:solidFill>
            <a:schemeClr val="bg1"/>
          </a:solidFill>
          <a:ln w="25400" cap="flat" cmpd="sng" algn="ctr">
            <a:solidFill>
              <a:srgbClr val="B3E2F5"/>
            </a:solidFill>
            <a:prstDash val="solid"/>
            <a:round/>
            <a:headEnd type="none" w="med" len="med"/>
            <a:tailEnd type="triangle"/>
          </a:ln>
          <a:effectLst/>
        </p:spPr>
      </p:cxnSp>
      <p:cxnSp>
        <p:nvCxnSpPr>
          <p:cNvPr id="160" name="Connector: Elbow 43">
            <a:extLst>
              <a:ext uri="{FF2B5EF4-FFF2-40B4-BE49-F238E27FC236}">
                <a16:creationId xmlns:a16="http://schemas.microsoft.com/office/drawing/2014/main" id="{91F94F26-D932-4C82-8364-592710AACD69}"/>
              </a:ext>
            </a:extLst>
          </p:cNvPr>
          <p:cNvCxnSpPr>
            <a:cxnSpLocks/>
          </p:cNvCxnSpPr>
          <p:nvPr/>
        </p:nvCxnSpPr>
        <p:spPr bwMode="auto">
          <a:xfrm>
            <a:off x="3651674" y="2791125"/>
            <a:ext cx="1527486" cy="637875"/>
          </a:xfrm>
          <a:prstGeom prst="bentConnector3">
            <a:avLst>
              <a:gd name="adj1" fmla="val 50000"/>
            </a:avLst>
          </a:prstGeom>
          <a:solidFill>
            <a:schemeClr val="bg1"/>
          </a:solidFill>
          <a:ln w="25400" cap="flat" cmpd="sng" algn="ctr">
            <a:solidFill>
              <a:srgbClr val="B3E2F5"/>
            </a:solidFill>
            <a:prstDash val="solid"/>
            <a:round/>
            <a:headEnd type="none" w="med" len="med"/>
            <a:tailEnd type="triangle"/>
          </a:ln>
          <a:effectLst/>
        </p:spPr>
      </p:cxnSp>
      <p:cxnSp>
        <p:nvCxnSpPr>
          <p:cNvPr id="164" name="Straight Arrow Connector 163">
            <a:extLst>
              <a:ext uri="{FF2B5EF4-FFF2-40B4-BE49-F238E27FC236}">
                <a16:creationId xmlns:a16="http://schemas.microsoft.com/office/drawing/2014/main" id="{47BD64D1-A0DC-4FF4-BB42-B0E1F0331ADC}"/>
              </a:ext>
            </a:extLst>
          </p:cNvPr>
          <p:cNvCxnSpPr>
            <a:cxnSpLocks/>
          </p:cNvCxnSpPr>
          <p:nvPr/>
        </p:nvCxnSpPr>
        <p:spPr bwMode="auto">
          <a:xfrm flipV="1">
            <a:off x="6750255" y="3600339"/>
            <a:ext cx="1864736" cy="5146"/>
          </a:xfrm>
          <a:prstGeom prst="straightConnector1">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cxnSp>
        <p:nvCxnSpPr>
          <p:cNvPr id="165" name="Straight Arrow Connector 164">
            <a:extLst>
              <a:ext uri="{FF2B5EF4-FFF2-40B4-BE49-F238E27FC236}">
                <a16:creationId xmlns:a16="http://schemas.microsoft.com/office/drawing/2014/main" id="{719607A6-321B-49AC-9652-86BBF8FA447C}"/>
              </a:ext>
            </a:extLst>
          </p:cNvPr>
          <p:cNvCxnSpPr>
            <a:cxnSpLocks/>
            <a:stCxn id="76" idx="1"/>
          </p:cNvCxnSpPr>
          <p:nvPr/>
        </p:nvCxnSpPr>
        <p:spPr bwMode="auto">
          <a:xfrm flipH="1">
            <a:off x="6750255" y="3400387"/>
            <a:ext cx="1879177" cy="0"/>
          </a:xfrm>
          <a:prstGeom prst="straightConnector1">
            <a:avLst/>
          </a:prstGeom>
          <a:solidFill>
            <a:schemeClr val="bg1"/>
          </a:solidFill>
          <a:ln w="25400" cap="flat" cmpd="sng" algn="ctr">
            <a:solidFill>
              <a:srgbClr val="FFC000"/>
            </a:solidFill>
            <a:prstDash val="solid"/>
            <a:round/>
            <a:headEnd type="none" w="med" len="med"/>
            <a:tailEnd type="triangle"/>
          </a:ln>
          <a:effectLst/>
        </p:spPr>
      </p:cxnSp>
      <p:sp>
        <p:nvSpPr>
          <p:cNvPr id="169" name="Rectangle 168">
            <a:extLst>
              <a:ext uri="{FF2B5EF4-FFF2-40B4-BE49-F238E27FC236}">
                <a16:creationId xmlns:a16="http://schemas.microsoft.com/office/drawing/2014/main" id="{07D290AC-28B4-4A6F-A143-59933E7F9700}"/>
              </a:ext>
            </a:extLst>
          </p:cNvPr>
          <p:cNvSpPr/>
          <p:nvPr/>
        </p:nvSpPr>
        <p:spPr>
          <a:xfrm>
            <a:off x="6213179" y="5494588"/>
            <a:ext cx="3841609" cy="797665"/>
          </a:xfrm>
          <a:prstGeom prst="rect">
            <a:avLst/>
          </a:prstGeom>
          <a:no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170" name="Straight Arrow Connector 169">
            <a:extLst>
              <a:ext uri="{FF2B5EF4-FFF2-40B4-BE49-F238E27FC236}">
                <a16:creationId xmlns:a16="http://schemas.microsoft.com/office/drawing/2014/main" id="{61C40117-6B02-4A8A-92C9-696FB0DB34F2}"/>
              </a:ext>
            </a:extLst>
          </p:cNvPr>
          <p:cNvCxnSpPr/>
          <p:nvPr/>
        </p:nvCxnSpPr>
        <p:spPr bwMode="auto">
          <a:xfrm>
            <a:off x="6279297" y="5668999"/>
            <a:ext cx="624422" cy="3549"/>
          </a:xfrm>
          <a:prstGeom prst="straightConnector1">
            <a:avLst/>
          </a:prstGeom>
          <a:solidFill>
            <a:srgbClr val="FFFFFF"/>
          </a:solidFill>
          <a:ln w="25400" cap="flat" cmpd="sng" algn="ctr">
            <a:solidFill>
              <a:srgbClr val="FFC000"/>
            </a:solidFill>
            <a:prstDash val="solid"/>
            <a:round/>
            <a:headEnd type="none" w="med" len="med"/>
            <a:tailEnd type="triangle" w="med" len="med"/>
          </a:ln>
          <a:effectLst/>
        </p:spPr>
      </p:cxnSp>
      <p:sp>
        <p:nvSpPr>
          <p:cNvPr id="171" name="TextBox 170">
            <a:extLst>
              <a:ext uri="{FF2B5EF4-FFF2-40B4-BE49-F238E27FC236}">
                <a16:creationId xmlns:a16="http://schemas.microsoft.com/office/drawing/2014/main" id="{7370B1A7-1791-4685-A090-75E7C243F589}"/>
              </a:ext>
            </a:extLst>
          </p:cNvPr>
          <p:cNvSpPr txBox="1"/>
          <p:nvPr/>
        </p:nvSpPr>
        <p:spPr>
          <a:xfrm>
            <a:off x="6959049" y="5568971"/>
            <a:ext cx="292365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Draw down from national contracts </a:t>
            </a:r>
          </a:p>
        </p:txBody>
      </p:sp>
      <p:cxnSp>
        <p:nvCxnSpPr>
          <p:cNvPr id="172" name="Straight Arrow Connector 171">
            <a:extLst>
              <a:ext uri="{FF2B5EF4-FFF2-40B4-BE49-F238E27FC236}">
                <a16:creationId xmlns:a16="http://schemas.microsoft.com/office/drawing/2014/main" id="{F74AA74D-C5FB-4CE5-970B-BC7B39818833}"/>
              </a:ext>
            </a:extLst>
          </p:cNvPr>
          <p:cNvCxnSpPr/>
          <p:nvPr/>
        </p:nvCxnSpPr>
        <p:spPr bwMode="auto">
          <a:xfrm>
            <a:off x="6279297" y="5916037"/>
            <a:ext cx="624422" cy="3549"/>
          </a:xfrm>
          <a:prstGeom prst="straightConnector1">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sp>
        <p:nvSpPr>
          <p:cNvPr id="173" name="TextBox 172">
            <a:extLst>
              <a:ext uri="{FF2B5EF4-FFF2-40B4-BE49-F238E27FC236}">
                <a16:creationId xmlns:a16="http://schemas.microsoft.com/office/drawing/2014/main" id="{8897B0FD-5E19-4D09-9F21-D3282F9B7C87}"/>
              </a:ext>
            </a:extLst>
          </p:cNvPr>
          <p:cNvSpPr txBox="1"/>
          <p:nvPr/>
        </p:nvSpPr>
        <p:spPr>
          <a:xfrm>
            <a:off x="6959049" y="5802817"/>
            <a:ext cx="159301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Staff </a:t>
            </a:r>
            <a:r>
              <a:rPr lang="en-GB" kern="0">
                <a:solidFill>
                  <a:srgbClr val="525252"/>
                </a:solidFill>
                <a:latin typeface="Arial" panose="020B0604020202020204" pitchFamily="34" charset="0"/>
                <a:cs typeface="Arial" panose="020B0604020202020204" pitchFamily="34" charset="0"/>
              </a:rPr>
              <a:t>deployment </a:t>
            </a: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flows </a:t>
            </a:r>
          </a:p>
        </p:txBody>
      </p:sp>
      <p:sp>
        <p:nvSpPr>
          <p:cNvPr id="174" name="Rectangle 173">
            <a:extLst>
              <a:ext uri="{FF2B5EF4-FFF2-40B4-BE49-F238E27FC236}">
                <a16:creationId xmlns:a16="http://schemas.microsoft.com/office/drawing/2014/main" id="{0BBC2068-8764-4C62-AB5F-A7EB11F04BA3}"/>
              </a:ext>
            </a:extLst>
          </p:cNvPr>
          <p:cNvSpPr/>
          <p:nvPr/>
        </p:nvSpPr>
        <p:spPr>
          <a:xfrm>
            <a:off x="6213179" y="5228079"/>
            <a:ext cx="769281" cy="266511"/>
          </a:xfrm>
          <a:prstGeom prst="rect">
            <a:avLst/>
          </a:prstGeom>
          <a:solidFill>
            <a:srgbClr val="003087"/>
          </a:solid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75" name="TextBox 174">
            <a:extLst>
              <a:ext uri="{FF2B5EF4-FFF2-40B4-BE49-F238E27FC236}">
                <a16:creationId xmlns:a16="http://schemas.microsoft.com/office/drawing/2014/main" id="{A5CB0A11-AEE6-4FD0-95C9-848EA1D982AA}"/>
              </a:ext>
            </a:extLst>
          </p:cNvPr>
          <p:cNvSpPr txBox="1"/>
          <p:nvPr/>
        </p:nvSpPr>
        <p:spPr>
          <a:xfrm>
            <a:off x="6213178" y="5238223"/>
            <a:ext cx="769282" cy="246221"/>
          </a:xfrm>
          <a:prstGeom prst="rect">
            <a:avLst/>
          </a:prstGeom>
          <a:noFill/>
        </p:spPr>
        <p:txBody>
          <a:bodyPr wrap="square" rtlCol="0">
            <a:spAutoFit/>
          </a:bodyPr>
          <a:lstStyle>
            <a:defPPr>
              <a:defRPr lang="en-US"/>
            </a:defPPr>
            <a:lvl1pPr>
              <a:defRPr sz="700">
                <a:solidFill>
                  <a:schemeClr val="tx1">
                    <a:lumMod val="50000"/>
                    <a:lumOff val="50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Legend</a:t>
            </a:r>
          </a:p>
        </p:txBody>
      </p:sp>
      <p:cxnSp>
        <p:nvCxnSpPr>
          <p:cNvPr id="176" name="Straight Arrow Connector 175">
            <a:extLst>
              <a:ext uri="{FF2B5EF4-FFF2-40B4-BE49-F238E27FC236}">
                <a16:creationId xmlns:a16="http://schemas.microsoft.com/office/drawing/2014/main" id="{77D0A67F-CA3B-4B37-A08B-D538AB83A66A}"/>
              </a:ext>
            </a:extLst>
          </p:cNvPr>
          <p:cNvCxnSpPr/>
          <p:nvPr/>
        </p:nvCxnSpPr>
        <p:spPr bwMode="auto">
          <a:xfrm>
            <a:off x="6279297" y="6127012"/>
            <a:ext cx="624422" cy="3549"/>
          </a:xfrm>
          <a:prstGeom prst="straightConnector1">
            <a:avLst/>
          </a:prstGeom>
          <a:solidFill>
            <a:srgbClr val="FFFFFF"/>
          </a:solidFill>
          <a:ln w="25400" cap="flat" cmpd="sng" algn="ctr">
            <a:solidFill>
              <a:srgbClr val="B3E2F5"/>
            </a:solidFill>
            <a:prstDash val="solid"/>
            <a:round/>
            <a:headEnd type="none" w="med" len="med"/>
            <a:tailEnd type="triangle"/>
          </a:ln>
          <a:effectLst/>
        </p:spPr>
      </p:cxnSp>
      <p:sp>
        <p:nvSpPr>
          <p:cNvPr id="177" name="TextBox 176">
            <a:extLst>
              <a:ext uri="{FF2B5EF4-FFF2-40B4-BE49-F238E27FC236}">
                <a16:creationId xmlns:a16="http://schemas.microsoft.com/office/drawing/2014/main" id="{1BAA0385-C0F6-47AD-AF27-C5435264980F}"/>
              </a:ext>
            </a:extLst>
          </p:cNvPr>
          <p:cNvSpPr txBox="1"/>
          <p:nvPr/>
        </p:nvSpPr>
        <p:spPr>
          <a:xfrm>
            <a:off x="6982460" y="6023988"/>
            <a:ext cx="159301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Individual not yet able to fulfil a shift </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sp>
        <p:nvSpPr>
          <p:cNvPr id="178" name="Rectangle 177">
            <a:extLst>
              <a:ext uri="{FF2B5EF4-FFF2-40B4-BE49-F238E27FC236}">
                <a16:creationId xmlns:a16="http://schemas.microsoft.com/office/drawing/2014/main" id="{163613DF-05F6-42BE-8A26-9CC1F74367CC}"/>
              </a:ext>
            </a:extLst>
          </p:cNvPr>
          <p:cNvSpPr/>
          <p:nvPr/>
        </p:nvSpPr>
        <p:spPr>
          <a:xfrm>
            <a:off x="1438489" y="5456177"/>
            <a:ext cx="4641997" cy="896691"/>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i="1">
                <a:solidFill>
                  <a:schemeClr val="tx1"/>
                </a:solidFill>
                <a:latin typeface="Arial" panose="020B0604020202020204" pitchFamily="34" charset="0"/>
                <a:cs typeface="Arial" panose="020B0604020202020204" pitchFamily="34" charset="0"/>
              </a:rPr>
              <a:t>Roles: </a:t>
            </a:r>
          </a:p>
          <a:p>
            <a:r>
              <a:rPr lang="en-GB" sz="1200">
                <a:solidFill>
                  <a:schemeClr val="tx1"/>
                </a:solidFill>
                <a:latin typeface="Arial" panose="020B0604020202020204" pitchFamily="34" charset="0"/>
                <a:cs typeface="Arial" panose="020B0604020202020204" pitchFamily="34" charset="0"/>
              </a:rPr>
              <a:t>-Post-vaccination Observation and Basic Life Support</a:t>
            </a:r>
          </a:p>
          <a:p>
            <a:r>
              <a:rPr lang="en-GB" sz="1200">
                <a:solidFill>
                  <a:schemeClr val="tx1"/>
                </a:solidFill>
                <a:latin typeface="Arial" panose="020B0604020202020204" pitchFamily="34" charset="0"/>
                <a:cs typeface="Arial" panose="020B0604020202020204" pitchFamily="34" charset="0"/>
              </a:rPr>
              <a:t>-Patient Advocate</a:t>
            </a:r>
          </a:p>
          <a:p>
            <a:r>
              <a:rPr lang="en-GB" sz="1200">
                <a:solidFill>
                  <a:schemeClr val="tx1"/>
                </a:solidFill>
                <a:latin typeface="Arial" panose="020B0604020202020204" pitchFamily="34" charset="0"/>
                <a:cs typeface="Arial" panose="020B0604020202020204" pitchFamily="34" charset="0"/>
              </a:rPr>
              <a:t>-Vaccinator</a:t>
            </a:r>
          </a:p>
        </p:txBody>
      </p:sp>
      <p:sp>
        <p:nvSpPr>
          <p:cNvPr id="179" name="Oval 178">
            <a:extLst>
              <a:ext uri="{FF2B5EF4-FFF2-40B4-BE49-F238E27FC236}">
                <a16:creationId xmlns:a16="http://schemas.microsoft.com/office/drawing/2014/main" id="{C1F5ECC5-CBED-4B60-A326-4FEE58681073}"/>
              </a:ext>
            </a:extLst>
          </p:cNvPr>
          <p:cNvSpPr/>
          <p:nvPr/>
        </p:nvSpPr>
        <p:spPr>
          <a:xfrm>
            <a:off x="5451553" y="1856581"/>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2</a:t>
            </a:r>
          </a:p>
        </p:txBody>
      </p:sp>
      <p:sp>
        <p:nvSpPr>
          <p:cNvPr id="180" name="Oval 179">
            <a:extLst>
              <a:ext uri="{FF2B5EF4-FFF2-40B4-BE49-F238E27FC236}">
                <a16:creationId xmlns:a16="http://schemas.microsoft.com/office/drawing/2014/main" id="{F90F2344-F091-4728-87DB-6A6823473F73}"/>
              </a:ext>
            </a:extLst>
          </p:cNvPr>
          <p:cNvSpPr/>
          <p:nvPr/>
        </p:nvSpPr>
        <p:spPr>
          <a:xfrm>
            <a:off x="5723946" y="1858071"/>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3</a:t>
            </a:r>
          </a:p>
        </p:txBody>
      </p:sp>
      <p:sp>
        <p:nvSpPr>
          <p:cNvPr id="181" name="Oval 180">
            <a:extLst>
              <a:ext uri="{FF2B5EF4-FFF2-40B4-BE49-F238E27FC236}">
                <a16:creationId xmlns:a16="http://schemas.microsoft.com/office/drawing/2014/main" id="{4B2A8906-101E-4566-A450-2CBF9AC52722}"/>
              </a:ext>
            </a:extLst>
          </p:cNvPr>
          <p:cNvSpPr/>
          <p:nvPr/>
        </p:nvSpPr>
        <p:spPr>
          <a:xfrm>
            <a:off x="5996339" y="1856581"/>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4</a:t>
            </a:r>
          </a:p>
        </p:txBody>
      </p:sp>
      <p:sp>
        <p:nvSpPr>
          <p:cNvPr id="182" name="Oval 181">
            <a:extLst>
              <a:ext uri="{FF2B5EF4-FFF2-40B4-BE49-F238E27FC236}">
                <a16:creationId xmlns:a16="http://schemas.microsoft.com/office/drawing/2014/main" id="{64E33AB4-59C2-435D-8123-F9448907F43C}"/>
              </a:ext>
            </a:extLst>
          </p:cNvPr>
          <p:cNvSpPr/>
          <p:nvPr/>
        </p:nvSpPr>
        <p:spPr>
          <a:xfrm>
            <a:off x="6268733" y="1855848"/>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5</a:t>
            </a:r>
          </a:p>
        </p:txBody>
      </p:sp>
      <p:sp>
        <p:nvSpPr>
          <p:cNvPr id="183" name="Oval 182">
            <a:extLst>
              <a:ext uri="{FF2B5EF4-FFF2-40B4-BE49-F238E27FC236}">
                <a16:creationId xmlns:a16="http://schemas.microsoft.com/office/drawing/2014/main" id="{EAA163D4-669C-4CBC-871D-2B36F6C2B380}"/>
              </a:ext>
            </a:extLst>
          </p:cNvPr>
          <p:cNvSpPr/>
          <p:nvPr/>
        </p:nvSpPr>
        <p:spPr>
          <a:xfrm>
            <a:off x="5179160" y="1859318"/>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1</a:t>
            </a:r>
          </a:p>
        </p:txBody>
      </p:sp>
      <p:sp>
        <p:nvSpPr>
          <p:cNvPr id="184" name="Oval 183">
            <a:extLst>
              <a:ext uri="{FF2B5EF4-FFF2-40B4-BE49-F238E27FC236}">
                <a16:creationId xmlns:a16="http://schemas.microsoft.com/office/drawing/2014/main" id="{1DE20663-53E1-4733-8D12-37ABFACDF8A9}"/>
              </a:ext>
            </a:extLst>
          </p:cNvPr>
          <p:cNvSpPr/>
          <p:nvPr/>
        </p:nvSpPr>
        <p:spPr>
          <a:xfrm>
            <a:off x="8528527" y="2132383"/>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3</a:t>
            </a:r>
          </a:p>
        </p:txBody>
      </p:sp>
      <p:cxnSp>
        <p:nvCxnSpPr>
          <p:cNvPr id="168" name="Connector: Elbow 43">
            <a:extLst>
              <a:ext uri="{FF2B5EF4-FFF2-40B4-BE49-F238E27FC236}">
                <a16:creationId xmlns:a16="http://schemas.microsoft.com/office/drawing/2014/main" id="{4091C835-3098-4437-BD22-8DFC6224F55E}"/>
              </a:ext>
            </a:extLst>
          </p:cNvPr>
          <p:cNvCxnSpPr>
            <a:cxnSpLocks/>
          </p:cNvCxnSpPr>
          <p:nvPr/>
        </p:nvCxnSpPr>
        <p:spPr bwMode="auto">
          <a:xfrm flipV="1">
            <a:off x="9363191" y="2035567"/>
            <a:ext cx="1251508" cy="286679"/>
          </a:xfrm>
          <a:prstGeom prst="bentConnector3">
            <a:avLst>
              <a:gd name="adj1" fmla="val -231"/>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sp>
        <p:nvSpPr>
          <p:cNvPr id="186" name="Title 8">
            <a:extLst>
              <a:ext uri="{FF2B5EF4-FFF2-40B4-BE49-F238E27FC236}">
                <a16:creationId xmlns:a16="http://schemas.microsoft.com/office/drawing/2014/main" id="{E6937418-07D6-4ECA-AC84-BBEEC8F806AA}"/>
              </a:ext>
            </a:extLst>
          </p:cNvPr>
          <p:cNvSpPr txBox="1">
            <a:spLocks/>
          </p:cNvSpPr>
          <p:nvPr/>
        </p:nvSpPr>
        <p:spPr>
          <a:xfrm>
            <a:off x="1262289" y="367191"/>
            <a:ext cx="8550063" cy="450167"/>
          </a:xfrm>
          <a:prstGeom prst="rect">
            <a:avLst/>
          </a:prstGeom>
        </p:spPr>
        <p:txBody>
          <a:bodyPr/>
          <a:lstStyle>
            <a:lvl1pPr algn="l" defTabSz="914454"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400" dirty="0"/>
              <a:t>St John Ambulance</a:t>
            </a:r>
          </a:p>
        </p:txBody>
      </p:sp>
    </p:spTree>
    <p:extLst>
      <p:ext uri="{BB962C8B-B14F-4D97-AF65-F5344CB8AC3E}">
        <p14:creationId xmlns:p14="http://schemas.microsoft.com/office/powerpoint/2010/main" val="40393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79" grpId="0" animBg="1"/>
      <p:bldP spid="180" grpId="0" animBg="1"/>
      <p:bldP spid="181" grpId="0" animBg="1"/>
      <p:bldP spid="182" grpId="0" animBg="1"/>
      <p:bldP spid="183" grpId="0" animBg="1"/>
      <p:bldP spid="18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C6A132A-747E-47DB-8BE5-2A00B8AD8438}"/>
              </a:ext>
            </a:extLst>
          </p:cNvPr>
          <p:cNvSpPr txBox="1"/>
          <p:nvPr/>
        </p:nvSpPr>
        <p:spPr>
          <a:xfrm>
            <a:off x="1914936" y="1671863"/>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New returners</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16" name="TextBox 15">
            <a:extLst>
              <a:ext uri="{FF2B5EF4-FFF2-40B4-BE49-F238E27FC236}">
                <a16:creationId xmlns:a16="http://schemas.microsoft.com/office/drawing/2014/main" id="{C788FB9D-7C3B-41E8-94E1-B858F419306B}"/>
              </a:ext>
            </a:extLst>
          </p:cNvPr>
          <p:cNvSpPr txBox="1"/>
          <p:nvPr/>
        </p:nvSpPr>
        <p:spPr>
          <a:xfrm>
            <a:off x="1903026" y="3779501"/>
            <a:ext cx="1200192" cy="30777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Existing Bring Back Scheme Returners</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pic>
        <p:nvPicPr>
          <p:cNvPr id="17" name="Graphic 16" descr="Man and woman">
            <a:extLst>
              <a:ext uri="{FF2B5EF4-FFF2-40B4-BE49-F238E27FC236}">
                <a16:creationId xmlns:a16="http://schemas.microsoft.com/office/drawing/2014/main" id="{406D4B6F-6CB5-4709-B0CF-325FDFF2D5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17620" y="1893872"/>
            <a:ext cx="740397" cy="740397"/>
          </a:xfrm>
          <a:prstGeom prst="rect">
            <a:avLst/>
          </a:prstGeom>
        </p:spPr>
      </p:pic>
      <p:pic>
        <p:nvPicPr>
          <p:cNvPr id="18" name="Graphic 17" descr="Group of people">
            <a:extLst>
              <a:ext uri="{FF2B5EF4-FFF2-40B4-BE49-F238E27FC236}">
                <a16:creationId xmlns:a16="http://schemas.microsoft.com/office/drawing/2014/main" id="{5696D47D-F862-4031-A537-808DA61A1E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01294" y="4157777"/>
            <a:ext cx="740397" cy="743471"/>
          </a:xfrm>
          <a:prstGeom prst="rect">
            <a:avLst/>
          </a:prstGeom>
        </p:spPr>
      </p:pic>
      <p:sp>
        <p:nvSpPr>
          <p:cNvPr id="19" name="TextBox 18">
            <a:extLst>
              <a:ext uri="{FF2B5EF4-FFF2-40B4-BE49-F238E27FC236}">
                <a16:creationId xmlns:a16="http://schemas.microsoft.com/office/drawing/2014/main" id="{FC0E35DF-9019-4B5A-B28C-1FA59257E005}"/>
              </a:ext>
            </a:extLst>
          </p:cNvPr>
          <p:cNvSpPr txBox="1"/>
          <p:nvPr/>
        </p:nvSpPr>
        <p:spPr>
          <a:xfrm>
            <a:off x="8821095" y="2505421"/>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Lead Employer</a:t>
            </a:r>
            <a:endParaRPr kumimoji="0" lang="en-GB" sz="1000" b="1" i="0" u="none" strike="noStrike" kern="0" cap="none" spc="0" normalizeH="0" baseline="30000" noProof="0">
              <a:ln>
                <a:noFill/>
              </a:ln>
              <a:solidFill>
                <a:srgbClr val="525252"/>
              </a:solidFill>
              <a:effectLst/>
              <a:uLnTx/>
              <a:uFillTx/>
              <a:latin typeface="Arial"/>
              <a:cs typeface="Arial"/>
            </a:endParaRPr>
          </a:p>
        </p:txBody>
      </p:sp>
      <p:grpSp>
        <p:nvGrpSpPr>
          <p:cNvPr id="20" name="Group 19">
            <a:extLst>
              <a:ext uri="{FF2B5EF4-FFF2-40B4-BE49-F238E27FC236}">
                <a16:creationId xmlns:a16="http://schemas.microsoft.com/office/drawing/2014/main" id="{56AFE8E8-17F6-4983-BD5C-BD52E5D48F5A}"/>
              </a:ext>
            </a:extLst>
          </p:cNvPr>
          <p:cNvGrpSpPr/>
          <p:nvPr/>
        </p:nvGrpSpPr>
        <p:grpSpPr>
          <a:xfrm>
            <a:off x="9188958" y="2795731"/>
            <a:ext cx="462720" cy="611932"/>
            <a:chOff x="10034080" y="3165420"/>
            <a:chExt cx="552543" cy="744239"/>
          </a:xfrm>
          <a:solidFill>
            <a:srgbClr val="FFFFFF"/>
          </a:solidFill>
        </p:grpSpPr>
        <p:grpSp>
          <p:nvGrpSpPr>
            <p:cNvPr id="21" name="CustomIcon">
              <a:extLst>
                <a:ext uri="{FF2B5EF4-FFF2-40B4-BE49-F238E27FC236}">
                  <a16:creationId xmlns:a16="http://schemas.microsoft.com/office/drawing/2014/main" id="{767F743F-9D67-473C-958C-3A483BE47B2B}"/>
                </a:ext>
              </a:extLst>
            </p:cNvPr>
            <p:cNvGrpSpPr/>
            <p:nvPr/>
          </p:nvGrpSpPr>
          <p:grpSpPr>
            <a:xfrm>
              <a:off x="10038418" y="3385607"/>
              <a:ext cx="530960" cy="524052"/>
              <a:chOff x="-531446" y="3229247"/>
              <a:chExt cx="530960" cy="524052"/>
            </a:xfrm>
            <a:grpFill/>
          </p:grpSpPr>
          <p:grpSp>
            <p:nvGrpSpPr>
              <p:cNvPr id="24" name="CustomIcon">
                <a:extLst>
                  <a:ext uri="{FF2B5EF4-FFF2-40B4-BE49-F238E27FC236}">
                    <a16:creationId xmlns:a16="http://schemas.microsoft.com/office/drawing/2014/main" id="{BFEB5116-CBC1-4D73-8FDA-96A3C401747F}"/>
                  </a:ext>
                </a:extLst>
              </p:cNvPr>
              <p:cNvGrpSpPr/>
              <p:nvPr/>
            </p:nvGrpSpPr>
            <p:grpSpPr>
              <a:xfrm>
                <a:off x="-496048" y="3353569"/>
                <a:ext cx="473114" cy="353973"/>
                <a:chOff x="-496048" y="3353569"/>
                <a:chExt cx="473114" cy="353973"/>
              </a:xfrm>
              <a:grpFill/>
            </p:grpSpPr>
            <p:sp>
              <p:nvSpPr>
                <p:cNvPr id="43" name="Freeform: Shape 42">
                  <a:extLst>
                    <a:ext uri="{FF2B5EF4-FFF2-40B4-BE49-F238E27FC236}">
                      <a16:creationId xmlns:a16="http://schemas.microsoft.com/office/drawing/2014/main" id="{3C87530F-BC17-4CCB-BF5D-DD912AF47C51}"/>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4" name="Freeform: Shape 43">
                  <a:extLst>
                    <a:ext uri="{FF2B5EF4-FFF2-40B4-BE49-F238E27FC236}">
                      <a16:creationId xmlns:a16="http://schemas.microsoft.com/office/drawing/2014/main" id="{20D5A285-F779-4DBA-8C23-4CF061A9994D}"/>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25" name="Freeform: Shape 24">
                <a:extLst>
                  <a:ext uri="{FF2B5EF4-FFF2-40B4-BE49-F238E27FC236}">
                    <a16:creationId xmlns:a16="http://schemas.microsoft.com/office/drawing/2014/main" id="{0FC134AD-11AD-4BA5-8666-9D08F8297BA1}"/>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6" name="Freeform: Shape 25">
                <a:extLst>
                  <a:ext uri="{FF2B5EF4-FFF2-40B4-BE49-F238E27FC236}">
                    <a16:creationId xmlns:a16="http://schemas.microsoft.com/office/drawing/2014/main" id="{59B356E8-0A71-438C-8192-13A3F5E58E1E}"/>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7" name="Freeform: Shape 26">
                <a:extLst>
                  <a:ext uri="{FF2B5EF4-FFF2-40B4-BE49-F238E27FC236}">
                    <a16:creationId xmlns:a16="http://schemas.microsoft.com/office/drawing/2014/main" id="{519FFE87-DBE4-4730-A8DA-CCC8656E0366}"/>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8" name="Freeform: Shape 27">
                <a:extLst>
                  <a:ext uri="{FF2B5EF4-FFF2-40B4-BE49-F238E27FC236}">
                    <a16:creationId xmlns:a16="http://schemas.microsoft.com/office/drawing/2014/main" id="{AF3856A6-6744-45CC-9E2F-41B6F12536C4}"/>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9" name="Freeform: Shape 28">
                <a:extLst>
                  <a:ext uri="{FF2B5EF4-FFF2-40B4-BE49-F238E27FC236}">
                    <a16:creationId xmlns:a16="http://schemas.microsoft.com/office/drawing/2014/main" id="{911B4DA4-E885-4374-900F-4008AC078D8F}"/>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0" name="Freeform: Shape 29">
                <a:extLst>
                  <a:ext uri="{FF2B5EF4-FFF2-40B4-BE49-F238E27FC236}">
                    <a16:creationId xmlns:a16="http://schemas.microsoft.com/office/drawing/2014/main" id="{05D7F59C-7745-4A01-A098-6DFD4F39E332}"/>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1" name="Freeform: Shape 30">
                <a:extLst>
                  <a:ext uri="{FF2B5EF4-FFF2-40B4-BE49-F238E27FC236}">
                    <a16:creationId xmlns:a16="http://schemas.microsoft.com/office/drawing/2014/main" id="{A0B37965-FD65-4513-9200-D946FAA78A3A}"/>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2" name="Freeform: Shape 31">
                <a:extLst>
                  <a:ext uri="{FF2B5EF4-FFF2-40B4-BE49-F238E27FC236}">
                    <a16:creationId xmlns:a16="http://schemas.microsoft.com/office/drawing/2014/main" id="{E7856AB3-70D3-4DC0-BCD9-7AD81C7C056F}"/>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3" name="Freeform: Shape 32">
                <a:extLst>
                  <a:ext uri="{FF2B5EF4-FFF2-40B4-BE49-F238E27FC236}">
                    <a16:creationId xmlns:a16="http://schemas.microsoft.com/office/drawing/2014/main" id="{7CF76A74-2A65-46B8-885E-631CE21D6700}"/>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4" name="Freeform: Shape 33">
                <a:extLst>
                  <a:ext uri="{FF2B5EF4-FFF2-40B4-BE49-F238E27FC236}">
                    <a16:creationId xmlns:a16="http://schemas.microsoft.com/office/drawing/2014/main" id="{74E4532B-C8CE-44A6-BE6E-B7326B12F24B}"/>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5" name="Freeform: Shape 34">
                <a:extLst>
                  <a:ext uri="{FF2B5EF4-FFF2-40B4-BE49-F238E27FC236}">
                    <a16:creationId xmlns:a16="http://schemas.microsoft.com/office/drawing/2014/main" id="{B54952B6-4F4C-47EC-9F05-0A9EA7DF529F}"/>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6" name="Freeform: Shape 35">
                <a:extLst>
                  <a:ext uri="{FF2B5EF4-FFF2-40B4-BE49-F238E27FC236}">
                    <a16:creationId xmlns:a16="http://schemas.microsoft.com/office/drawing/2014/main" id="{A5D5F855-35C7-413A-9EAD-A4D072920DED}"/>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7" name="Freeform: Shape 36">
                <a:extLst>
                  <a:ext uri="{FF2B5EF4-FFF2-40B4-BE49-F238E27FC236}">
                    <a16:creationId xmlns:a16="http://schemas.microsoft.com/office/drawing/2014/main" id="{2B5B3F95-BF3B-4E47-B63F-D150226B1071}"/>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8" name="Freeform: Shape 37">
                <a:extLst>
                  <a:ext uri="{FF2B5EF4-FFF2-40B4-BE49-F238E27FC236}">
                    <a16:creationId xmlns:a16="http://schemas.microsoft.com/office/drawing/2014/main" id="{153D9D37-D3FA-4630-A690-3F5AF59CA447}"/>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9" name="Freeform: Shape 38">
                <a:extLst>
                  <a:ext uri="{FF2B5EF4-FFF2-40B4-BE49-F238E27FC236}">
                    <a16:creationId xmlns:a16="http://schemas.microsoft.com/office/drawing/2014/main" id="{84668679-28F4-4317-8B48-B9CDDCC6413E}"/>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0" name="Freeform: Shape 39">
                <a:extLst>
                  <a:ext uri="{FF2B5EF4-FFF2-40B4-BE49-F238E27FC236}">
                    <a16:creationId xmlns:a16="http://schemas.microsoft.com/office/drawing/2014/main" id="{9EF4FBB3-3292-4966-9284-1A3DF3C499CF}"/>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1" name="Freeform: Shape 40">
                <a:extLst>
                  <a:ext uri="{FF2B5EF4-FFF2-40B4-BE49-F238E27FC236}">
                    <a16:creationId xmlns:a16="http://schemas.microsoft.com/office/drawing/2014/main" id="{AC7606CC-9586-48ED-9B71-7D1ED73B8B99}"/>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2" name="Freeform: Shape 41">
                <a:extLst>
                  <a:ext uri="{FF2B5EF4-FFF2-40B4-BE49-F238E27FC236}">
                    <a16:creationId xmlns:a16="http://schemas.microsoft.com/office/drawing/2014/main" id="{CAC5CCF1-83C9-458D-94BF-B0E0F40F3C8D}"/>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22" name="Rectangle 21">
              <a:extLst>
                <a:ext uri="{FF2B5EF4-FFF2-40B4-BE49-F238E27FC236}">
                  <a16:creationId xmlns:a16="http://schemas.microsoft.com/office/drawing/2014/main" id="{0D507ACF-8F24-4BD3-A2F8-EE54050E0E08}"/>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prstClr val="white"/>
                </a:solidFill>
                <a:effectLst/>
                <a:uLnTx/>
                <a:uFillTx/>
                <a:latin typeface="Arial"/>
                <a:ea typeface="+mn-ea"/>
                <a:cs typeface="Arial"/>
              </a:endParaRPr>
            </a:p>
          </p:txBody>
        </p:sp>
        <p:pic>
          <p:nvPicPr>
            <p:cNvPr id="23" name="CustomIcon">
              <a:extLst>
                <a:ext uri="{FF2B5EF4-FFF2-40B4-BE49-F238E27FC236}">
                  <a16:creationId xmlns:a16="http://schemas.microsoft.com/office/drawing/2014/main" id="{BD1F1B13-54A8-4825-8960-320977712947}"/>
                </a:ext>
              </a:extLst>
            </p:cNvPr>
            <p:cNvPicPr>
              <a:picLocks noChangeAspect="1"/>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10034080" y="3165420"/>
              <a:ext cx="552543" cy="552545"/>
            </a:xfrm>
            <a:prstGeom prst="rect">
              <a:avLst/>
            </a:prstGeom>
          </p:spPr>
        </p:pic>
      </p:grpSp>
      <p:grpSp>
        <p:nvGrpSpPr>
          <p:cNvPr id="45" name="Group 44">
            <a:extLst>
              <a:ext uri="{FF2B5EF4-FFF2-40B4-BE49-F238E27FC236}">
                <a16:creationId xmlns:a16="http://schemas.microsoft.com/office/drawing/2014/main" id="{123D615F-5A8A-463A-A475-02D236B82E6B}"/>
              </a:ext>
            </a:extLst>
          </p:cNvPr>
          <p:cNvGrpSpPr/>
          <p:nvPr/>
        </p:nvGrpSpPr>
        <p:grpSpPr>
          <a:xfrm>
            <a:off x="8783648" y="2795732"/>
            <a:ext cx="1221318" cy="807179"/>
            <a:chOff x="8151136" y="508527"/>
            <a:chExt cx="1221318" cy="807180"/>
          </a:xfrm>
          <a:solidFill>
            <a:srgbClr val="FFFFFF"/>
          </a:solidFill>
        </p:grpSpPr>
        <p:grpSp>
          <p:nvGrpSpPr>
            <p:cNvPr id="46" name="Group 45">
              <a:extLst>
                <a:ext uri="{FF2B5EF4-FFF2-40B4-BE49-F238E27FC236}">
                  <a16:creationId xmlns:a16="http://schemas.microsoft.com/office/drawing/2014/main" id="{A627CB66-0007-4D06-9C1A-BE5DF92D4A15}"/>
                </a:ext>
              </a:extLst>
            </p:cNvPr>
            <p:cNvGrpSpPr/>
            <p:nvPr/>
          </p:nvGrpSpPr>
          <p:grpSpPr>
            <a:xfrm>
              <a:off x="8502609" y="508527"/>
              <a:ext cx="462720" cy="611932"/>
              <a:chOff x="10034080" y="3165420"/>
              <a:chExt cx="552543" cy="744239"/>
            </a:xfrm>
            <a:grpFill/>
          </p:grpSpPr>
          <p:grpSp>
            <p:nvGrpSpPr>
              <p:cNvPr id="48" name="CustomIcon">
                <a:extLst>
                  <a:ext uri="{FF2B5EF4-FFF2-40B4-BE49-F238E27FC236}">
                    <a16:creationId xmlns:a16="http://schemas.microsoft.com/office/drawing/2014/main" id="{F6240BE7-E8A8-4070-878F-959D41DAB14E}"/>
                  </a:ext>
                </a:extLst>
              </p:cNvPr>
              <p:cNvGrpSpPr/>
              <p:nvPr/>
            </p:nvGrpSpPr>
            <p:grpSpPr>
              <a:xfrm>
                <a:off x="10038418" y="3385607"/>
                <a:ext cx="530960" cy="524052"/>
                <a:chOff x="-531446" y="3229247"/>
                <a:chExt cx="530960" cy="524052"/>
              </a:xfrm>
              <a:grpFill/>
            </p:grpSpPr>
            <p:grpSp>
              <p:nvGrpSpPr>
                <p:cNvPr id="51" name="CustomIcon">
                  <a:extLst>
                    <a:ext uri="{FF2B5EF4-FFF2-40B4-BE49-F238E27FC236}">
                      <a16:creationId xmlns:a16="http://schemas.microsoft.com/office/drawing/2014/main" id="{ED26A602-EA63-4D34-A6F8-ECF29EB1B997}"/>
                    </a:ext>
                  </a:extLst>
                </p:cNvPr>
                <p:cNvGrpSpPr/>
                <p:nvPr/>
              </p:nvGrpSpPr>
              <p:grpSpPr>
                <a:xfrm>
                  <a:off x="-496048" y="3353569"/>
                  <a:ext cx="473114" cy="353973"/>
                  <a:chOff x="-496048" y="3353569"/>
                  <a:chExt cx="473114" cy="353973"/>
                </a:xfrm>
                <a:grpFill/>
              </p:grpSpPr>
              <p:sp>
                <p:nvSpPr>
                  <p:cNvPr id="70" name="Freeform: Shape 69">
                    <a:extLst>
                      <a:ext uri="{FF2B5EF4-FFF2-40B4-BE49-F238E27FC236}">
                        <a16:creationId xmlns:a16="http://schemas.microsoft.com/office/drawing/2014/main" id="{DB13B46F-48A7-4F24-BE65-F20ED676AEA5}"/>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71" name="Freeform: Shape 70">
                    <a:extLst>
                      <a:ext uri="{FF2B5EF4-FFF2-40B4-BE49-F238E27FC236}">
                        <a16:creationId xmlns:a16="http://schemas.microsoft.com/office/drawing/2014/main" id="{EED21B97-34DE-4B90-A9A3-4DDAC146F6BF}"/>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52" name="Freeform: Shape 51">
                  <a:extLst>
                    <a:ext uri="{FF2B5EF4-FFF2-40B4-BE49-F238E27FC236}">
                      <a16:creationId xmlns:a16="http://schemas.microsoft.com/office/drawing/2014/main" id="{3C628D4E-E410-475F-AB1A-4C7BD7C6EF44}"/>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3" name="Freeform: Shape 52">
                  <a:extLst>
                    <a:ext uri="{FF2B5EF4-FFF2-40B4-BE49-F238E27FC236}">
                      <a16:creationId xmlns:a16="http://schemas.microsoft.com/office/drawing/2014/main" id="{E96DB65B-606B-4B10-9801-6C27FB411EE8}"/>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4" name="Freeform: Shape 53">
                  <a:extLst>
                    <a:ext uri="{FF2B5EF4-FFF2-40B4-BE49-F238E27FC236}">
                      <a16:creationId xmlns:a16="http://schemas.microsoft.com/office/drawing/2014/main" id="{6120D026-0851-4B4C-875B-2395D2E29372}"/>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5" name="Freeform: Shape 54">
                  <a:extLst>
                    <a:ext uri="{FF2B5EF4-FFF2-40B4-BE49-F238E27FC236}">
                      <a16:creationId xmlns:a16="http://schemas.microsoft.com/office/drawing/2014/main" id="{58779CBC-DEAE-4037-A384-E29B9EB6B7BE}"/>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6" name="Freeform: Shape 55">
                  <a:extLst>
                    <a:ext uri="{FF2B5EF4-FFF2-40B4-BE49-F238E27FC236}">
                      <a16:creationId xmlns:a16="http://schemas.microsoft.com/office/drawing/2014/main" id="{AA528888-5ACC-4A9F-AF8C-E9FFDF33A218}"/>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7" name="Freeform: Shape 56">
                  <a:extLst>
                    <a:ext uri="{FF2B5EF4-FFF2-40B4-BE49-F238E27FC236}">
                      <a16:creationId xmlns:a16="http://schemas.microsoft.com/office/drawing/2014/main" id="{0D4CB561-E03E-4C12-A766-236DD1984176}"/>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8" name="Freeform: Shape 57">
                  <a:extLst>
                    <a:ext uri="{FF2B5EF4-FFF2-40B4-BE49-F238E27FC236}">
                      <a16:creationId xmlns:a16="http://schemas.microsoft.com/office/drawing/2014/main" id="{91EB477F-8736-47E3-9032-7B90493544A3}"/>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9" name="Freeform: Shape 58">
                  <a:extLst>
                    <a:ext uri="{FF2B5EF4-FFF2-40B4-BE49-F238E27FC236}">
                      <a16:creationId xmlns:a16="http://schemas.microsoft.com/office/drawing/2014/main" id="{105BD586-2CB4-471C-A3D0-2434AC677C5B}"/>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0" name="Freeform: Shape 59">
                  <a:extLst>
                    <a:ext uri="{FF2B5EF4-FFF2-40B4-BE49-F238E27FC236}">
                      <a16:creationId xmlns:a16="http://schemas.microsoft.com/office/drawing/2014/main" id="{13C69839-52C3-4525-BBFB-248AB3908D75}"/>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1" name="Freeform: Shape 60">
                  <a:extLst>
                    <a:ext uri="{FF2B5EF4-FFF2-40B4-BE49-F238E27FC236}">
                      <a16:creationId xmlns:a16="http://schemas.microsoft.com/office/drawing/2014/main" id="{1436E6A9-E00B-4383-9B89-8AC99D94B22B}"/>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2" name="Freeform: Shape 61">
                  <a:extLst>
                    <a:ext uri="{FF2B5EF4-FFF2-40B4-BE49-F238E27FC236}">
                      <a16:creationId xmlns:a16="http://schemas.microsoft.com/office/drawing/2014/main" id="{FF2BEF3C-7E07-442A-BEAF-283EF9209A96}"/>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3" name="Freeform: Shape 62">
                  <a:extLst>
                    <a:ext uri="{FF2B5EF4-FFF2-40B4-BE49-F238E27FC236}">
                      <a16:creationId xmlns:a16="http://schemas.microsoft.com/office/drawing/2014/main" id="{D64DCC19-8860-4DD8-97D7-39CFE13C78F9}"/>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4" name="Freeform: Shape 63">
                  <a:extLst>
                    <a:ext uri="{FF2B5EF4-FFF2-40B4-BE49-F238E27FC236}">
                      <a16:creationId xmlns:a16="http://schemas.microsoft.com/office/drawing/2014/main" id="{56D6671A-34C7-4AE2-98E8-9C0F451AD7EE}"/>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5" name="Freeform: Shape 64">
                  <a:extLst>
                    <a:ext uri="{FF2B5EF4-FFF2-40B4-BE49-F238E27FC236}">
                      <a16:creationId xmlns:a16="http://schemas.microsoft.com/office/drawing/2014/main" id="{1756E7B6-7A7A-496F-9622-7249FD20E6C4}"/>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6" name="Freeform: Shape 65">
                  <a:extLst>
                    <a:ext uri="{FF2B5EF4-FFF2-40B4-BE49-F238E27FC236}">
                      <a16:creationId xmlns:a16="http://schemas.microsoft.com/office/drawing/2014/main" id="{4178412C-D5C3-4600-970C-6F7B30931E9D}"/>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7" name="Freeform: Shape 66">
                  <a:extLst>
                    <a:ext uri="{FF2B5EF4-FFF2-40B4-BE49-F238E27FC236}">
                      <a16:creationId xmlns:a16="http://schemas.microsoft.com/office/drawing/2014/main" id="{DE198A5A-3F8D-42D3-978D-94AC3D9FAA5A}"/>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8" name="Freeform: Shape 67">
                  <a:extLst>
                    <a:ext uri="{FF2B5EF4-FFF2-40B4-BE49-F238E27FC236}">
                      <a16:creationId xmlns:a16="http://schemas.microsoft.com/office/drawing/2014/main" id="{E7658803-CC4B-403A-B4E8-4FE16148A885}"/>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9" name="Freeform: Shape 68">
                  <a:extLst>
                    <a:ext uri="{FF2B5EF4-FFF2-40B4-BE49-F238E27FC236}">
                      <a16:creationId xmlns:a16="http://schemas.microsoft.com/office/drawing/2014/main" id="{1ACB955B-6DC9-49FB-8D2D-115E94396F94}"/>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49" name="Rectangle 48">
                <a:extLst>
                  <a:ext uri="{FF2B5EF4-FFF2-40B4-BE49-F238E27FC236}">
                    <a16:creationId xmlns:a16="http://schemas.microsoft.com/office/drawing/2014/main" id="{2057FA44-E2C3-46BD-B799-665E9A90ADB5}"/>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50" name="CustomIcon">
                <a:extLst>
                  <a:ext uri="{FF2B5EF4-FFF2-40B4-BE49-F238E27FC236}">
                    <a16:creationId xmlns:a16="http://schemas.microsoft.com/office/drawing/2014/main" id="{883C2889-9E95-451A-9768-CDE2892B87AA}"/>
                  </a:ext>
                </a:extLst>
              </p:cNvPr>
              <p:cNvPicPr>
                <a:picLocks noChangeAspect="1"/>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10034080" y="3165420"/>
                <a:ext cx="552543" cy="552545"/>
              </a:xfrm>
              <a:prstGeom prst="rect">
                <a:avLst/>
              </a:prstGeom>
            </p:spPr>
          </p:pic>
        </p:grpSp>
        <p:sp>
          <p:nvSpPr>
            <p:cNvPr id="47" name="TextBox 46">
              <a:extLst>
                <a:ext uri="{FF2B5EF4-FFF2-40B4-BE49-F238E27FC236}">
                  <a16:creationId xmlns:a16="http://schemas.microsoft.com/office/drawing/2014/main" id="{92371C51-E7D3-4007-9309-E759069FF2CA}"/>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panose="020B0604020202020204" pitchFamily="34" charset="0"/>
                </a:rPr>
                <a:t>NHS trusts</a:t>
              </a: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a:ln>
                  <a:noFill/>
                </a:ln>
                <a:solidFill>
                  <a:srgbClr val="525252"/>
                </a:solidFill>
                <a:effectLst/>
                <a:uLnTx/>
                <a:uFillTx/>
                <a:latin typeface="Arial"/>
                <a:cs typeface="Arial"/>
              </a:endParaRPr>
            </a:p>
          </p:txBody>
        </p:sp>
      </p:grpSp>
      <p:grpSp>
        <p:nvGrpSpPr>
          <p:cNvPr id="72" name="Group 71">
            <a:extLst>
              <a:ext uri="{FF2B5EF4-FFF2-40B4-BE49-F238E27FC236}">
                <a16:creationId xmlns:a16="http://schemas.microsoft.com/office/drawing/2014/main" id="{A3AE20E1-7657-4214-95C5-98121AD14E2C}"/>
              </a:ext>
            </a:extLst>
          </p:cNvPr>
          <p:cNvGrpSpPr/>
          <p:nvPr/>
        </p:nvGrpSpPr>
        <p:grpSpPr>
          <a:xfrm>
            <a:off x="9097164" y="3641673"/>
            <a:ext cx="484790" cy="432590"/>
            <a:chOff x="2564707" y="838867"/>
            <a:chExt cx="761894" cy="624974"/>
          </a:xfrm>
        </p:grpSpPr>
        <p:pic>
          <p:nvPicPr>
            <p:cNvPr id="73" name="Picture 72">
              <a:extLst>
                <a:ext uri="{FF2B5EF4-FFF2-40B4-BE49-F238E27FC236}">
                  <a16:creationId xmlns:a16="http://schemas.microsoft.com/office/drawing/2014/main" id="{01785E41-9623-42C6-8CD9-5BB09E28880F}"/>
                </a:ext>
              </a:extLst>
            </p:cNvPr>
            <p:cNvPicPr>
              <a:picLocks noChangeAspect="1"/>
            </p:cNvPicPr>
            <p:nvPr/>
          </p:nvPicPr>
          <p:blipFill rotWithShape="1">
            <a:blip r:embed="rId13" cstate="print">
              <a:duotone>
                <a:srgbClr val="005EB8">
                  <a:shade val="45000"/>
                  <a:satMod val="135000"/>
                </a:srgbClr>
                <a:prstClr val="white"/>
              </a:duotone>
              <a:extLst>
                <a:ext uri="{28A0092B-C50C-407E-A947-70E740481C1C}">
                  <a14:useLocalDpi xmlns:a14="http://schemas.microsoft.com/office/drawing/2010/main" val="0"/>
                </a:ext>
              </a:extLst>
            </a:blip>
            <a:srcRect b="17971"/>
            <a:stretch/>
          </p:blipFill>
          <p:spPr>
            <a:xfrm>
              <a:off x="2564707" y="838867"/>
              <a:ext cx="761894" cy="624974"/>
            </a:xfrm>
            <a:prstGeom prst="rect">
              <a:avLst/>
            </a:prstGeom>
          </p:spPr>
        </p:pic>
        <p:sp>
          <p:nvSpPr>
            <p:cNvPr id="74" name="TextBox 73">
              <a:extLst>
                <a:ext uri="{FF2B5EF4-FFF2-40B4-BE49-F238E27FC236}">
                  <a16:creationId xmlns:a16="http://schemas.microsoft.com/office/drawing/2014/main" id="{BE9FC3B6-E413-4633-A87A-7078A8F3A9FA}"/>
                </a:ext>
              </a:extLst>
            </p:cNvPr>
            <p:cNvSpPr txBox="1"/>
            <p:nvPr/>
          </p:nvSpPr>
          <p:spPr>
            <a:xfrm>
              <a:off x="2734765" y="938357"/>
              <a:ext cx="380233" cy="444654"/>
            </a:xfrm>
            <a:prstGeom prst="rect">
              <a:avLst/>
            </a:prstGeom>
            <a:noFill/>
          </p:spPr>
          <p:txBody>
            <a:bodyPr wrap="square" rtlCol="0">
              <a:spAutoFit/>
            </a:body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000000"/>
                  </a:solidFill>
                  <a:effectLst/>
                  <a:uLnTx/>
                  <a:uFillTx/>
                </a:rPr>
                <a:t>+</a:t>
              </a:r>
              <a:endParaRPr kumimoji="0" lang="en-GB" sz="1000" b="1" i="0" u="none" strike="noStrike" kern="0" cap="none" spc="0" normalizeH="0" baseline="0" noProof="0">
                <a:ln>
                  <a:noFill/>
                </a:ln>
                <a:solidFill>
                  <a:srgbClr val="000000"/>
                </a:solidFill>
                <a:effectLst/>
                <a:uLnTx/>
                <a:uFillTx/>
              </a:endParaRPr>
            </a:p>
          </p:txBody>
        </p:sp>
      </p:grpSp>
      <p:sp>
        <p:nvSpPr>
          <p:cNvPr id="75" name="TextBox 74">
            <a:extLst>
              <a:ext uri="{FF2B5EF4-FFF2-40B4-BE49-F238E27FC236}">
                <a16:creationId xmlns:a16="http://schemas.microsoft.com/office/drawing/2014/main" id="{80D28D4D-DCFD-4F10-9738-4F9F28AF06BC}"/>
              </a:ext>
            </a:extLst>
          </p:cNvPr>
          <p:cNvSpPr txBox="1"/>
          <p:nvPr/>
        </p:nvSpPr>
        <p:spPr>
          <a:xfrm>
            <a:off x="8760619" y="4100323"/>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PCNs</a:t>
            </a:r>
            <a:endParaRPr kumimoji="0" lang="en-GB" sz="1000" b="1" i="0" u="none" strike="noStrike" kern="0" cap="none" spc="0" normalizeH="0" baseline="30000" noProof="0">
              <a:ln>
                <a:noFill/>
              </a:ln>
              <a:solidFill>
                <a:srgbClr val="525252"/>
              </a:solidFill>
              <a:effectLst/>
              <a:uLnTx/>
              <a:uFillTx/>
              <a:latin typeface="Arial"/>
              <a:cs typeface="Arial"/>
            </a:endParaRPr>
          </a:p>
        </p:txBody>
      </p:sp>
      <p:sp>
        <p:nvSpPr>
          <p:cNvPr id="76" name="Rectangle 75">
            <a:extLst>
              <a:ext uri="{FF2B5EF4-FFF2-40B4-BE49-F238E27FC236}">
                <a16:creationId xmlns:a16="http://schemas.microsoft.com/office/drawing/2014/main" id="{A6A82DB3-3A5B-4A40-9CC9-C90E035D299C}"/>
              </a:ext>
            </a:extLst>
          </p:cNvPr>
          <p:cNvSpPr/>
          <p:nvPr/>
        </p:nvSpPr>
        <p:spPr>
          <a:xfrm>
            <a:off x="8629432" y="2317763"/>
            <a:ext cx="1472615" cy="2165248"/>
          </a:xfrm>
          <a:prstGeom prst="rect">
            <a:avLst/>
          </a:prstGeom>
          <a:noFill/>
          <a:ln w="28575" cap="flat" cmpd="sng" algn="ctr">
            <a:solidFill>
              <a:srgbClr val="EECBD5"/>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7" name="Freeform 73">
            <a:extLst>
              <a:ext uri="{FF2B5EF4-FFF2-40B4-BE49-F238E27FC236}">
                <a16:creationId xmlns:a16="http://schemas.microsoft.com/office/drawing/2014/main" id="{4E720EC9-0FFD-4289-BC23-7CA1926E0699}"/>
              </a:ext>
            </a:extLst>
          </p:cNvPr>
          <p:cNvSpPr>
            <a:spLocks noEditPoints="1"/>
          </p:cNvSpPr>
          <p:nvPr/>
        </p:nvSpPr>
        <p:spPr bwMode="auto">
          <a:xfrm>
            <a:off x="11002421" y="5391457"/>
            <a:ext cx="372808" cy="437759"/>
          </a:xfrm>
          <a:custGeom>
            <a:avLst/>
            <a:gdLst>
              <a:gd name="T0" fmla="*/ 324 w 567"/>
              <a:gd name="T1" fmla="*/ 143 h 573"/>
              <a:gd name="T2" fmla="*/ 287 w 567"/>
              <a:gd name="T3" fmla="*/ 135 h 573"/>
              <a:gd name="T4" fmla="*/ 324 w 567"/>
              <a:gd name="T5" fmla="*/ 143 h 573"/>
              <a:gd name="T6" fmla="*/ 266 w 567"/>
              <a:gd name="T7" fmla="*/ 435 h 573"/>
              <a:gd name="T8" fmla="*/ 266 w 567"/>
              <a:gd name="T9" fmla="*/ 456 h 573"/>
              <a:gd name="T10" fmla="*/ 456 w 567"/>
              <a:gd name="T11" fmla="*/ 35 h 573"/>
              <a:gd name="T12" fmla="*/ 362 w 567"/>
              <a:gd name="T13" fmla="*/ 0 h 573"/>
              <a:gd name="T14" fmla="*/ 205 w 567"/>
              <a:gd name="T15" fmla="*/ 119 h 573"/>
              <a:gd name="T16" fmla="*/ 0 w 567"/>
              <a:gd name="T17" fmla="*/ 133 h 573"/>
              <a:gd name="T18" fmla="*/ 0 w 567"/>
              <a:gd name="T19" fmla="*/ 440 h 573"/>
              <a:gd name="T20" fmla="*/ 205 w 567"/>
              <a:gd name="T21" fmla="*/ 455 h 573"/>
              <a:gd name="T22" fmla="*/ 362 w 567"/>
              <a:gd name="T23" fmla="*/ 573 h 573"/>
              <a:gd name="T24" fmla="*/ 456 w 567"/>
              <a:gd name="T25" fmla="*/ 539 h 573"/>
              <a:gd name="T26" fmla="*/ 394 w 567"/>
              <a:gd name="T27" fmla="*/ 287 h 573"/>
              <a:gd name="T28" fmla="*/ 293 w 567"/>
              <a:gd name="T29" fmla="*/ 280 h 573"/>
              <a:gd name="T30" fmla="*/ 294 w 567"/>
              <a:gd name="T31" fmla="*/ 280 h 573"/>
              <a:gd name="T32" fmla="*/ 296 w 567"/>
              <a:gd name="T33" fmla="*/ 408 h 573"/>
              <a:gd name="T34" fmla="*/ 287 w 567"/>
              <a:gd name="T35" fmla="*/ 476 h 573"/>
              <a:gd name="T36" fmla="*/ 302 w 567"/>
              <a:gd name="T37" fmla="*/ 501 h 573"/>
              <a:gd name="T38" fmla="*/ 287 w 567"/>
              <a:gd name="T39" fmla="*/ 537 h 573"/>
              <a:gd name="T40" fmla="*/ 266 w 567"/>
              <a:gd name="T41" fmla="*/ 500 h 573"/>
              <a:gd name="T42" fmla="*/ 231 w 567"/>
              <a:gd name="T43" fmla="*/ 445 h 573"/>
              <a:gd name="T44" fmla="*/ 266 w 567"/>
              <a:gd name="T45" fmla="*/ 302 h 573"/>
              <a:gd name="T46" fmla="*/ 219 w 567"/>
              <a:gd name="T47" fmla="*/ 245 h 573"/>
              <a:gd name="T48" fmla="*/ 266 w 567"/>
              <a:gd name="T49" fmla="*/ 139 h 573"/>
              <a:gd name="T50" fmla="*/ 266 w 567"/>
              <a:gd name="T51" fmla="*/ 74 h 573"/>
              <a:gd name="T52" fmla="*/ 355 w 567"/>
              <a:gd name="T53" fmla="*/ 142 h 573"/>
              <a:gd name="T54" fmla="*/ 287 w 567"/>
              <a:gd name="T55" fmla="*/ 212 h 573"/>
              <a:gd name="T56" fmla="*/ 293 w 567"/>
              <a:gd name="T57" fmla="*/ 280 h 573"/>
              <a:gd name="T58" fmla="*/ 312 w 567"/>
              <a:gd name="T59" fmla="*/ 343 h 573"/>
              <a:gd name="T60" fmla="*/ 287 w 567"/>
              <a:gd name="T61" fmla="*/ 312 h 573"/>
              <a:gd name="T62" fmla="*/ 251 w 567"/>
              <a:gd name="T63" fmla="*/ 246 h 573"/>
              <a:gd name="T64" fmla="*/ 266 w 567"/>
              <a:gd name="T65" fmla="*/ 226 h 573"/>
              <a:gd name="T66" fmla="*/ 250 w 567"/>
              <a:gd name="T67" fmla="*/ 91 h 573"/>
              <a:gd name="T68" fmla="*/ 250 w 567"/>
              <a:gd name="T69" fmla="*/ 104 h 573"/>
              <a:gd name="T70" fmla="*/ 250 w 567"/>
              <a:gd name="T71" fmla="*/ 9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7" h="573">
                <a:moveTo>
                  <a:pt x="324" y="143"/>
                </a:moveTo>
                <a:cubicBezTo>
                  <a:pt x="324" y="143"/>
                  <a:pt x="324" y="143"/>
                  <a:pt x="324" y="143"/>
                </a:cubicBezTo>
                <a:cubicBezTo>
                  <a:pt x="324" y="137"/>
                  <a:pt x="318" y="130"/>
                  <a:pt x="308" y="123"/>
                </a:cubicBezTo>
                <a:cubicBezTo>
                  <a:pt x="303" y="128"/>
                  <a:pt x="296" y="133"/>
                  <a:pt x="287" y="135"/>
                </a:cubicBezTo>
                <a:cubicBezTo>
                  <a:pt x="287" y="177"/>
                  <a:pt x="287" y="177"/>
                  <a:pt x="287" y="177"/>
                </a:cubicBezTo>
                <a:cubicBezTo>
                  <a:pt x="310" y="165"/>
                  <a:pt x="324" y="153"/>
                  <a:pt x="324" y="143"/>
                </a:cubicBezTo>
                <a:close/>
                <a:moveTo>
                  <a:pt x="266" y="456"/>
                </a:moveTo>
                <a:cubicBezTo>
                  <a:pt x="266" y="435"/>
                  <a:pt x="266" y="435"/>
                  <a:pt x="266" y="435"/>
                </a:cubicBezTo>
                <a:cubicBezTo>
                  <a:pt x="263" y="439"/>
                  <a:pt x="262" y="443"/>
                  <a:pt x="262" y="446"/>
                </a:cubicBezTo>
                <a:cubicBezTo>
                  <a:pt x="263" y="449"/>
                  <a:pt x="264" y="452"/>
                  <a:pt x="266" y="456"/>
                </a:cubicBezTo>
                <a:close/>
                <a:moveTo>
                  <a:pt x="567" y="133"/>
                </a:moveTo>
                <a:cubicBezTo>
                  <a:pt x="456" y="35"/>
                  <a:pt x="456" y="35"/>
                  <a:pt x="456" y="35"/>
                </a:cubicBezTo>
                <a:cubicBezTo>
                  <a:pt x="362" y="119"/>
                  <a:pt x="362" y="119"/>
                  <a:pt x="362" y="119"/>
                </a:cubicBezTo>
                <a:cubicBezTo>
                  <a:pt x="362" y="0"/>
                  <a:pt x="362" y="0"/>
                  <a:pt x="362" y="0"/>
                </a:cubicBezTo>
                <a:cubicBezTo>
                  <a:pt x="205" y="0"/>
                  <a:pt x="205" y="0"/>
                  <a:pt x="205" y="0"/>
                </a:cubicBezTo>
                <a:cubicBezTo>
                  <a:pt x="205" y="119"/>
                  <a:pt x="205" y="119"/>
                  <a:pt x="205" y="119"/>
                </a:cubicBezTo>
                <a:cubicBezTo>
                  <a:pt x="111" y="35"/>
                  <a:pt x="111" y="35"/>
                  <a:pt x="111" y="35"/>
                </a:cubicBezTo>
                <a:cubicBezTo>
                  <a:pt x="0" y="133"/>
                  <a:pt x="0" y="133"/>
                  <a:pt x="0" y="133"/>
                </a:cubicBezTo>
                <a:cubicBezTo>
                  <a:pt x="173" y="287"/>
                  <a:pt x="173" y="287"/>
                  <a:pt x="173" y="287"/>
                </a:cubicBezTo>
                <a:cubicBezTo>
                  <a:pt x="0" y="440"/>
                  <a:pt x="0" y="440"/>
                  <a:pt x="0" y="440"/>
                </a:cubicBezTo>
                <a:cubicBezTo>
                  <a:pt x="111" y="539"/>
                  <a:pt x="111" y="539"/>
                  <a:pt x="111" y="539"/>
                </a:cubicBezTo>
                <a:cubicBezTo>
                  <a:pt x="205" y="455"/>
                  <a:pt x="205" y="455"/>
                  <a:pt x="205" y="455"/>
                </a:cubicBezTo>
                <a:cubicBezTo>
                  <a:pt x="205" y="573"/>
                  <a:pt x="205" y="573"/>
                  <a:pt x="205" y="573"/>
                </a:cubicBezTo>
                <a:cubicBezTo>
                  <a:pt x="362" y="573"/>
                  <a:pt x="362" y="573"/>
                  <a:pt x="362" y="573"/>
                </a:cubicBezTo>
                <a:cubicBezTo>
                  <a:pt x="362" y="455"/>
                  <a:pt x="362" y="455"/>
                  <a:pt x="362" y="455"/>
                </a:cubicBezTo>
                <a:cubicBezTo>
                  <a:pt x="456" y="539"/>
                  <a:pt x="456" y="539"/>
                  <a:pt x="456" y="539"/>
                </a:cubicBezTo>
                <a:cubicBezTo>
                  <a:pt x="567" y="440"/>
                  <a:pt x="567" y="440"/>
                  <a:pt x="567" y="440"/>
                </a:cubicBezTo>
                <a:cubicBezTo>
                  <a:pt x="394" y="287"/>
                  <a:pt x="394" y="287"/>
                  <a:pt x="394" y="287"/>
                </a:cubicBezTo>
                <a:lnTo>
                  <a:pt x="567" y="133"/>
                </a:lnTo>
                <a:close/>
                <a:moveTo>
                  <a:pt x="293" y="280"/>
                </a:moveTo>
                <a:cubicBezTo>
                  <a:pt x="294" y="280"/>
                  <a:pt x="294" y="280"/>
                  <a:pt x="294" y="280"/>
                </a:cubicBezTo>
                <a:cubicBezTo>
                  <a:pt x="294" y="280"/>
                  <a:pt x="294" y="280"/>
                  <a:pt x="294" y="280"/>
                </a:cubicBezTo>
                <a:cubicBezTo>
                  <a:pt x="296" y="281"/>
                  <a:pt x="342" y="303"/>
                  <a:pt x="344" y="341"/>
                </a:cubicBezTo>
                <a:cubicBezTo>
                  <a:pt x="345" y="365"/>
                  <a:pt x="329" y="387"/>
                  <a:pt x="296" y="408"/>
                </a:cubicBezTo>
                <a:cubicBezTo>
                  <a:pt x="293" y="410"/>
                  <a:pt x="290" y="411"/>
                  <a:pt x="287" y="413"/>
                </a:cubicBezTo>
                <a:cubicBezTo>
                  <a:pt x="287" y="476"/>
                  <a:pt x="287" y="476"/>
                  <a:pt x="287" y="476"/>
                </a:cubicBezTo>
                <a:cubicBezTo>
                  <a:pt x="290" y="478"/>
                  <a:pt x="292" y="479"/>
                  <a:pt x="294" y="480"/>
                </a:cubicBezTo>
                <a:cubicBezTo>
                  <a:pt x="302" y="484"/>
                  <a:pt x="305" y="493"/>
                  <a:pt x="302" y="501"/>
                </a:cubicBezTo>
                <a:cubicBezTo>
                  <a:pt x="299" y="507"/>
                  <a:pt x="293" y="510"/>
                  <a:pt x="287" y="510"/>
                </a:cubicBezTo>
                <a:cubicBezTo>
                  <a:pt x="287" y="537"/>
                  <a:pt x="287" y="537"/>
                  <a:pt x="287" y="537"/>
                </a:cubicBezTo>
                <a:cubicBezTo>
                  <a:pt x="266" y="537"/>
                  <a:pt x="266" y="537"/>
                  <a:pt x="266" y="537"/>
                </a:cubicBezTo>
                <a:cubicBezTo>
                  <a:pt x="266" y="500"/>
                  <a:pt x="266" y="500"/>
                  <a:pt x="266" y="500"/>
                </a:cubicBezTo>
                <a:cubicBezTo>
                  <a:pt x="251" y="490"/>
                  <a:pt x="232" y="472"/>
                  <a:pt x="231" y="448"/>
                </a:cubicBezTo>
                <a:cubicBezTo>
                  <a:pt x="231" y="445"/>
                  <a:pt x="231" y="445"/>
                  <a:pt x="231" y="445"/>
                </a:cubicBezTo>
                <a:cubicBezTo>
                  <a:pt x="231" y="426"/>
                  <a:pt x="243" y="407"/>
                  <a:pt x="266" y="390"/>
                </a:cubicBezTo>
                <a:cubicBezTo>
                  <a:pt x="266" y="302"/>
                  <a:pt x="266" y="302"/>
                  <a:pt x="266" y="302"/>
                </a:cubicBezTo>
                <a:cubicBezTo>
                  <a:pt x="247" y="292"/>
                  <a:pt x="221" y="274"/>
                  <a:pt x="219" y="247"/>
                </a:cubicBezTo>
                <a:cubicBezTo>
                  <a:pt x="219" y="245"/>
                  <a:pt x="219" y="245"/>
                  <a:pt x="219" y="245"/>
                </a:cubicBezTo>
                <a:cubicBezTo>
                  <a:pt x="219" y="224"/>
                  <a:pt x="235" y="206"/>
                  <a:pt x="266" y="188"/>
                </a:cubicBezTo>
                <a:cubicBezTo>
                  <a:pt x="266" y="139"/>
                  <a:pt x="266" y="139"/>
                  <a:pt x="266" y="139"/>
                </a:cubicBezTo>
                <a:cubicBezTo>
                  <a:pt x="238" y="139"/>
                  <a:pt x="216" y="125"/>
                  <a:pt x="216" y="106"/>
                </a:cubicBezTo>
                <a:cubicBezTo>
                  <a:pt x="216" y="88"/>
                  <a:pt x="238" y="74"/>
                  <a:pt x="266" y="74"/>
                </a:cubicBezTo>
                <a:cubicBezTo>
                  <a:pt x="277" y="74"/>
                  <a:pt x="287" y="77"/>
                  <a:pt x="295" y="81"/>
                </a:cubicBezTo>
                <a:cubicBezTo>
                  <a:pt x="309" y="86"/>
                  <a:pt x="354" y="107"/>
                  <a:pt x="355" y="142"/>
                </a:cubicBezTo>
                <a:cubicBezTo>
                  <a:pt x="356" y="166"/>
                  <a:pt x="336" y="188"/>
                  <a:pt x="294" y="209"/>
                </a:cubicBezTo>
                <a:cubicBezTo>
                  <a:pt x="292" y="210"/>
                  <a:pt x="290" y="211"/>
                  <a:pt x="287" y="212"/>
                </a:cubicBezTo>
                <a:cubicBezTo>
                  <a:pt x="287" y="277"/>
                  <a:pt x="287" y="277"/>
                  <a:pt x="287" y="277"/>
                </a:cubicBezTo>
                <a:cubicBezTo>
                  <a:pt x="289" y="278"/>
                  <a:pt x="291" y="279"/>
                  <a:pt x="293" y="280"/>
                </a:cubicBezTo>
                <a:close/>
                <a:moveTo>
                  <a:pt x="287" y="376"/>
                </a:moveTo>
                <a:cubicBezTo>
                  <a:pt x="303" y="364"/>
                  <a:pt x="312" y="353"/>
                  <a:pt x="312" y="343"/>
                </a:cubicBezTo>
                <a:cubicBezTo>
                  <a:pt x="312" y="343"/>
                  <a:pt x="312" y="343"/>
                  <a:pt x="312" y="343"/>
                </a:cubicBezTo>
                <a:cubicBezTo>
                  <a:pt x="312" y="331"/>
                  <a:pt x="298" y="319"/>
                  <a:pt x="287" y="312"/>
                </a:cubicBezTo>
                <a:lnTo>
                  <a:pt x="287" y="376"/>
                </a:lnTo>
                <a:close/>
                <a:moveTo>
                  <a:pt x="251" y="246"/>
                </a:moveTo>
                <a:cubicBezTo>
                  <a:pt x="251" y="252"/>
                  <a:pt x="257" y="259"/>
                  <a:pt x="266" y="265"/>
                </a:cubicBezTo>
                <a:cubicBezTo>
                  <a:pt x="266" y="226"/>
                  <a:pt x="266" y="226"/>
                  <a:pt x="266" y="226"/>
                </a:cubicBezTo>
                <a:cubicBezTo>
                  <a:pt x="256" y="233"/>
                  <a:pt x="251" y="240"/>
                  <a:pt x="251" y="246"/>
                </a:cubicBezTo>
                <a:close/>
                <a:moveTo>
                  <a:pt x="250" y="91"/>
                </a:moveTo>
                <a:cubicBezTo>
                  <a:pt x="245" y="91"/>
                  <a:pt x="240" y="94"/>
                  <a:pt x="240" y="97"/>
                </a:cubicBezTo>
                <a:cubicBezTo>
                  <a:pt x="240" y="101"/>
                  <a:pt x="245" y="104"/>
                  <a:pt x="250" y="104"/>
                </a:cubicBezTo>
                <a:cubicBezTo>
                  <a:pt x="255" y="104"/>
                  <a:pt x="259" y="101"/>
                  <a:pt x="259" y="97"/>
                </a:cubicBezTo>
                <a:cubicBezTo>
                  <a:pt x="259" y="94"/>
                  <a:pt x="255" y="91"/>
                  <a:pt x="250" y="91"/>
                </a:cubicBezTo>
                <a:close/>
              </a:path>
            </a:pathLst>
          </a:custGeom>
          <a:solidFill>
            <a:srgbClr val="005EB8"/>
          </a:solidFill>
          <a:ln>
            <a:noFill/>
          </a:ln>
        </p:spPr>
        <p:txBody>
          <a:bodyPr/>
          <a:lstStyle/>
          <a:p>
            <a:pPr marL="0" marR="0" lvl="0" indent="0" defTabSz="914454" eaLnBrk="1" fontAlgn="auto" latinLnBrk="0" hangingPunct="1">
              <a:lnSpc>
                <a:spcPct val="100000"/>
              </a:lnSpc>
              <a:spcBef>
                <a:spcPts val="0"/>
              </a:spcBef>
              <a:spcAft>
                <a:spcPts val="0"/>
              </a:spcAft>
              <a:buClrTx/>
              <a:buSzTx/>
              <a:buFontTx/>
              <a:buNone/>
              <a:tabLst/>
              <a:defRPr/>
            </a:pPr>
            <a:endParaRPr kumimoji="0" lang="en-US" sz="801" b="0" i="0" u="none" strike="noStrike" kern="0" cap="none" spc="0" normalizeH="0" baseline="0" noProof="0">
              <a:ln>
                <a:noFill/>
              </a:ln>
              <a:solidFill>
                <a:srgbClr val="000000"/>
              </a:solidFill>
              <a:effectLst/>
              <a:uLnTx/>
              <a:uFillTx/>
              <a:latin typeface="Arial" charset="0"/>
              <a:cs typeface="Arial" charset="0"/>
            </a:endParaRPr>
          </a:p>
        </p:txBody>
      </p:sp>
      <p:sp>
        <p:nvSpPr>
          <p:cNvPr id="78" name="Freeform 37">
            <a:extLst>
              <a:ext uri="{FF2B5EF4-FFF2-40B4-BE49-F238E27FC236}">
                <a16:creationId xmlns:a16="http://schemas.microsoft.com/office/drawing/2014/main" id="{52E03AEC-C039-4690-84C1-088F448C250E}"/>
              </a:ext>
            </a:extLst>
          </p:cNvPr>
          <p:cNvSpPr>
            <a:spLocks noEditPoints="1"/>
          </p:cNvSpPr>
          <p:nvPr/>
        </p:nvSpPr>
        <p:spPr bwMode="auto">
          <a:xfrm>
            <a:off x="10878539" y="4473536"/>
            <a:ext cx="585111" cy="341618"/>
          </a:xfrm>
          <a:custGeom>
            <a:avLst/>
            <a:gdLst>
              <a:gd name="T0" fmla="*/ 47 w 198"/>
              <a:gd name="T1" fmla="*/ 58 h 127"/>
              <a:gd name="T2" fmla="*/ 21 w 198"/>
              <a:gd name="T3" fmla="*/ 58 h 127"/>
              <a:gd name="T4" fmla="*/ 21 w 198"/>
              <a:gd name="T5" fmla="*/ 34 h 127"/>
              <a:gd name="T6" fmla="*/ 47 w 198"/>
              <a:gd name="T7" fmla="*/ 34 h 127"/>
              <a:gd name="T8" fmla="*/ 47 w 198"/>
              <a:gd name="T9" fmla="*/ 58 h 127"/>
              <a:gd name="T10" fmla="*/ 91 w 198"/>
              <a:gd name="T11" fmla="*/ 58 h 127"/>
              <a:gd name="T12" fmla="*/ 65 w 198"/>
              <a:gd name="T13" fmla="*/ 58 h 127"/>
              <a:gd name="T14" fmla="*/ 65 w 198"/>
              <a:gd name="T15" fmla="*/ 34 h 127"/>
              <a:gd name="T16" fmla="*/ 91 w 198"/>
              <a:gd name="T17" fmla="*/ 34 h 127"/>
              <a:gd name="T18" fmla="*/ 91 w 198"/>
              <a:gd name="T19" fmla="*/ 58 h 127"/>
              <a:gd name="T20" fmla="*/ 47 w 198"/>
              <a:gd name="T21" fmla="*/ 101 h 127"/>
              <a:gd name="T22" fmla="*/ 21 w 198"/>
              <a:gd name="T23" fmla="*/ 101 h 127"/>
              <a:gd name="T24" fmla="*/ 21 w 198"/>
              <a:gd name="T25" fmla="*/ 77 h 127"/>
              <a:gd name="T26" fmla="*/ 47 w 198"/>
              <a:gd name="T27" fmla="*/ 77 h 127"/>
              <a:gd name="T28" fmla="*/ 47 w 198"/>
              <a:gd name="T29" fmla="*/ 101 h 127"/>
              <a:gd name="T30" fmla="*/ 91 w 198"/>
              <a:gd name="T31" fmla="*/ 101 h 127"/>
              <a:gd name="T32" fmla="*/ 65 w 198"/>
              <a:gd name="T33" fmla="*/ 101 h 127"/>
              <a:gd name="T34" fmla="*/ 65 w 198"/>
              <a:gd name="T35" fmla="*/ 77 h 127"/>
              <a:gd name="T36" fmla="*/ 91 w 198"/>
              <a:gd name="T37" fmla="*/ 77 h 127"/>
              <a:gd name="T38" fmla="*/ 91 w 198"/>
              <a:gd name="T39" fmla="*/ 101 h 127"/>
              <a:gd name="T40" fmla="*/ 134 w 198"/>
              <a:gd name="T41" fmla="*/ 58 h 127"/>
              <a:gd name="T42" fmla="*/ 108 w 198"/>
              <a:gd name="T43" fmla="*/ 58 h 127"/>
              <a:gd name="T44" fmla="*/ 108 w 198"/>
              <a:gd name="T45" fmla="*/ 34 h 127"/>
              <a:gd name="T46" fmla="*/ 134 w 198"/>
              <a:gd name="T47" fmla="*/ 34 h 127"/>
              <a:gd name="T48" fmla="*/ 134 w 198"/>
              <a:gd name="T49" fmla="*/ 58 h 127"/>
              <a:gd name="T50" fmla="*/ 178 w 198"/>
              <a:gd name="T51" fmla="*/ 58 h 127"/>
              <a:gd name="T52" fmla="*/ 152 w 198"/>
              <a:gd name="T53" fmla="*/ 58 h 127"/>
              <a:gd name="T54" fmla="*/ 152 w 198"/>
              <a:gd name="T55" fmla="*/ 34 h 127"/>
              <a:gd name="T56" fmla="*/ 178 w 198"/>
              <a:gd name="T57" fmla="*/ 34 h 127"/>
              <a:gd name="T58" fmla="*/ 178 w 198"/>
              <a:gd name="T59" fmla="*/ 58 h 127"/>
              <a:gd name="T60" fmla="*/ 115 w 198"/>
              <a:gd name="T61" fmla="*/ 127 h 127"/>
              <a:gd name="T62" fmla="*/ 171 w 198"/>
              <a:gd name="T63" fmla="*/ 127 h 127"/>
              <a:gd name="T64" fmla="*/ 171 w 198"/>
              <a:gd name="T65" fmla="*/ 84 h 127"/>
              <a:gd name="T66" fmla="*/ 115 w 198"/>
              <a:gd name="T67" fmla="*/ 84 h 127"/>
              <a:gd name="T68" fmla="*/ 115 w 198"/>
              <a:gd name="T69" fmla="*/ 127 h 127"/>
              <a:gd name="T70" fmla="*/ 184 w 198"/>
              <a:gd name="T71" fmla="*/ 0 h 127"/>
              <a:gd name="T72" fmla="*/ 14 w 198"/>
              <a:gd name="T73" fmla="*/ 0 h 127"/>
              <a:gd name="T74" fmla="*/ 0 w 198"/>
              <a:gd name="T75" fmla="*/ 14 h 127"/>
              <a:gd name="T76" fmla="*/ 0 w 198"/>
              <a:gd name="T77" fmla="*/ 113 h 127"/>
              <a:gd name="T78" fmla="*/ 14 w 198"/>
              <a:gd name="T79" fmla="*/ 127 h 127"/>
              <a:gd name="T80" fmla="*/ 108 w 198"/>
              <a:gd name="T81" fmla="*/ 127 h 127"/>
              <a:gd name="T82" fmla="*/ 108 w 198"/>
              <a:gd name="T83" fmla="*/ 77 h 127"/>
              <a:gd name="T84" fmla="*/ 178 w 198"/>
              <a:gd name="T85" fmla="*/ 77 h 127"/>
              <a:gd name="T86" fmla="*/ 178 w 198"/>
              <a:gd name="T87" fmla="*/ 127 h 127"/>
              <a:gd name="T88" fmla="*/ 184 w 198"/>
              <a:gd name="T89" fmla="*/ 127 h 127"/>
              <a:gd name="T90" fmla="*/ 198 w 198"/>
              <a:gd name="T91" fmla="*/ 113 h 127"/>
              <a:gd name="T92" fmla="*/ 198 w 198"/>
              <a:gd name="T93" fmla="*/ 14 h 127"/>
              <a:gd name="T94" fmla="*/ 184 w 198"/>
              <a:gd name="T9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 h="127">
                <a:moveTo>
                  <a:pt x="47" y="58"/>
                </a:moveTo>
                <a:cubicBezTo>
                  <a:pt x="21" y="58"/>
                  <a:pt x="21" y="58"/>
                  <a:pt x="21" y="58"/>
                </a:cubicBezTo>
                <a:cubicBezTo>
                  <a:pt x="21" y="34"/>
                  <a:pt x="21" y="34"/>
                  <a:pt x="21" y="34"/>
                </a:cubicBezTo>
                <a:cubicBezTo>
                  <a:pt x="47" y="34"/>
                  <a:pt x="47" y="34"/>
                  <a:pt x="47" y="34"/>
                </a:cubicBezTo>
                <a:lnTo>
                  <a:pt x="47" y="58"/>
                </a:lnTo>
                <a:close/>
                <a:moveTo>
                  <a:pt x="91" y="58"/>
                </a:moveTo>
                <a:cubicBezTo>
                  <a:pt x="65" y="58"/>
                  <a:pt x="65" y="58"/>
                  <a:pt x="65" y="58"/>
                </a:cubicBezTo>
                <a:cubicBezTo>
                  <a:pt x="65" y="34"/>
                  <a:pt x="65" y="34"/>
                  <a:pt x="65" y="34"/>
                </a:cubicBezTo>
                <a:cubicBezTo>
                  <a:pt x="91" y="34"/>
                  <a:pt x="91" y="34"/>
                  <a:pt x="91" y="34"/>
                </a:cubicBezTo>
                <a:lnTo>
                  <a:pt x="91" y="58"/>
                </a:lnTo>
                <a:close/>
                <a:moveTo>
                  <a:pt x="47" y="101"/>
                </a:moveTo>
                <a:cubicBezTo>
                  <a:pt x="21" y="101"/>
                  <a:pt x="21" y="101"/>
                  <a:pt x="21" y="101"/>
                </a:cubicBezTo>
                <a:cubicBezTo>
                  <a:pt x="21" y="77"/>
                  <a:pt x="21" y="77"/>
                  <a:pt x="21" y="77"/>
                </a:cubicBezTo>
                <a:cubicBezTo>
                  <a:pt x="47" y="77"/>
                  <a:pt x="47" y="77"/>
                  <a:pt x="47" y="77"/>
                </a:cubicBezTo>
                <a:lnTo>
                  <a:pt x="47" y="101"/>
                </a:lnTo>
                <a:close/>
                <a:moveTo>
                  <a:pt x="91" y="101"/>
                </a:moveTo>
                <a:cubicBezTo>
                  <a:pt x="65" y="101"/>
                  <a:pt x="65" y="101"/>
                  <a:pt x="65" y="101"/>
                </a:cubicBezTo>
                <a:cubicBezTo>
                  <a:pt x="65" y="77"/>
                  <a:pt x="65" y="77"/>
                  <a:pt x="65" y="77"/>
                </a:cubicBezTo>
                <a:cubicBezTo>
                  <a:pt x="91" y="77"/>
                  <a:pt x="91" y="77"/>
                  <a:pt x="91" y="77"/>
                </a:cubicBezTo>
                <a:lnTo>
                  <a:pt x="91" y="101"/>
                </a:lnTo>
                <a:close/>
                <a:moveTo>
                  <a:pt x="134" y="58"/>
                </a:moveTo>
                <a:cubicBezTo>
                  <a:pt x="108" y="58"/>
                  <a:pt x="108" y="58"/>
                  <a:pt x="108" y="58"/>
                </a:cubicBezTo>
                <a:cubicBezTo>
                  <a:pt x="108" y="34"/>
                  <a:pt x="108" y="34"/>
                  <a:pt x="108" y="34"/>
                </a:cubicBezTo>
                <a:cubicBezTo>
                  <a:pt x="134" y="34"/>
                  <a:pt x="134" y="34"/>
                  <a:pt x="134" y="34"/>
                </a:cubicBezTo>
                <a:lnTo>
                  <a:pt x="134" y="58"/>
                </a:lnTo>
                <a:close/>
                <a:moveTo>
                  <a:pt x="178" y="58"/>
                </a:moveTo>
                <a:cubicBezTo>
                  <a:pt x="152" y="58"/>
                  <a:pt x="152" y="58"/>
                  <a:pt x="152" y="58"/>
                </a:cubicBezTo>
                <a:cubicBezTo>
                  <a:pt x="152" y="34"/>
                  <a:pt x="152" y="34"/>
                  <a:pt x="152" y="34"/>
                </a:cubicBezTo>
                <a:cubicBezTo>
                  <a:pt x="178" y="34"/>
                  <a:pt x="178" y="34"/>
                  <a:pt x="178" y="34"/>
                </a:cubicBezTo>
                <a:lnTo>
                  <a:pt x="178" y="58"/>
                </a:lnTo>
                <a:close/>
                <a:moveTo>
                  <a:pt x="115" y="127"/>
                </a:moveTo>
                <a:cubicBezTo>
                  <a:pt x="127" y="127"/>
                  <a:pt x="171" y="127"/>
                  <a:pt x="171" y="127"/>
                </a:cubicBezTo>
                <a:cubicBezTo>
                  <a:pt x="171" y="84"/>
                  <a:pt x="171" y="84"/>
                  <a:pt x="171" y="84"/>
                </a:cubicBezTo>
                <a:cubicBezTo>
                  <a:pt x="159" y="84"/>
                  <a:pt x="115" y="84"/>
                  <a:pt x="115" y="84"/>
                </a:cubicBezTo>
                <a:lnTo>
                  <a:pt x="115" y="127"/>
                </a:lnTo>
                <a:close/>
                <a:moveTo>
                  <a:pt x="184" y="0"/>
                </a:moveTo>
                <a:cubicBezTo>
                  <a:pt x="14" y="0"/>
                  <a:pt x="14" y="0"/>
                  <a:pt x="14" y="0"/>
                </a:cubicBezTo>
                <a:cubicBezTo>
                  <a:pt x="7" y="0"/>
                  <a:pt x="0" y="6"/>
                  <a:pt x="0" y="14"/>
                </a:cubicBezTo>
                <a:cubicBezTo>
                  <a:pt x="0" y="113"/>
                  <a:pt x="0" y="113"/>
                  <a:pt x="0" y="113"/>
                </a:cubicBezTo>
                <a:cubicBezTo>
                  <a:pt x="0" y="121"/>
                  <a:pt x="7" y="127"/>
                  <a:pt x="14" y="127"/>
                </a:cubicBezTo>
                <a:cubicBezTo>
                  <a:pt x="108" y="127"/>
                  <a:pt x="108" y="127"/>
                  <a:pt x="108" y="127"/>
                </a:cubicBezTo>
                <a:cubicBezTo>
                  <a:pt x="108" y="77"/>
                  <a:pt x="108" y="77"/>
                  <a:pt x="108" y="77"/>
                </a:cubicBezTo>
                <a:cubicBezTo>
                  <a:pt x="178" y="77"/>
                  <a:pt x="178" y="77"/>
                  <a:pt x="178" y="77"/>
                </a:cubicBezTo>
                <a:cubicBezTo>
                  <a:pt x="178" y="127"/>
                  <a:pt x="178" y="127"/>
                  <a:pt x="178" y="127"/>
                </a:cubicBezTo>
                <a:cubicBezTo>
                  <a:pt x="184" y="127"/>
                  <a:pt x="184" y="127"/>
                  <a:pt x="184" y="127"/>
                </a:cubicBezTo>
                <a:cubicBezTo>
                  <a:pt x="192" y="127"/>
                  <a:pt x="198" y="121"/>
                  <a:pt x="198" y="113"/>
                </a:cubicBezTo>
                <a:cubicBezTo>
                  <a:pt x="198" y="14"/>
                  <a:pt x="198" y="14"/>
                  <a:pt x="198" y="14"/>
                </a:cubicBezTo>
                <a:cubicBezTo>
                  <a:pt x="198" y="6"/>
                  <a:pt x="192" y="0"/>
                  <a:pt x="184" y="0"/>
                </a:cubicBezTo>
                <a:close/>
              </a:path>
            </a:pathLst>
          </a:custGeom>
          <a:solidFill>
            <a:srgbClr val="41B6E6"/>
          </a:solidFill>
          <a:ln>
            <a:noFill/>
          </a:ln>
        </p:spPr>
        <p:txBody>
          <a:bodyPr/>
          <a:lstStyle/>
          <a:p>
            <a:pPr marL="0" marR="0" lvl="0" indent="0" defTabSz="914454" eaLnBrk="1" fontAlgn="auto" latinLnBrk="0" hangingPunct="1">
              <a:lnSpc>
                <a:spcPct val="100000"/>
              </a:lnSpc>
              <a:spcBef>
                <a:spcPts val="0"/>
              </a:spcBef>
              <a:spcAft>
                <a:spcPts val="0"/>
              </a:spcAft>
              <a:buClrTx/>
              <a:buSzTx/>
              <a:buFontTx/>
              <a:buNone/>
              <a:tabLst/>
              <a:defRPr/>
            </a:pPr>
            <a:endParaRPr kumimoji="0" lang="en-US" sz="801" b="0" i="0" u="none" strike="noStrike" kern="0" cap="none" spc="0" normalizeH="0" baseline="0" noProof="0">
              <a:ln>
                <a:noFill/>
              </a:ln>
              <a:solidFill>
                <a:srgbClr val="000000"/>
              </a:solidFill>
              <a:effectLst/>
              <a:uLnTx/>
              <a:uFillTx/>
              <a:latin typeface="Arial" charset="0"/>
              <a:cs typeface="Arial" charset="0"/>
            </a:endParaRPr>
          </a:p>
        </p:txBody>
      </p:sp>
      <p:sp>
        <p:nvSpPr>
          <p:cNvPr id="79" name="Rectangle 78">
            <a:extLst>
              <a:ext uri="{FF2B5EF4-FFF2-40B4-BE49-F238E27FC236}">
                <a16:creationId xmlns:a16="http://schemas.microsoft.com/office/drawing/2014/main" id="{F268076C-42A3-429D-979E-4F0F740F7792}"/>
              </a:ext>
            </a:extLst>
          </p:cNvPr>
          <p:cNvSpPr/>
          <p:nvPr/>
        </p:nvSpPr>
        <p:spPr>
          <a:xfrm>
            <a:off x="10452520" y="4295372"/>
            <a:ext cx="1472615" cy="1968580"/>
          </a:xfrm>
          <a:prstGeom prst="rect">
            <a:avLst/>
          </a:prstGeom>
          <a:noFill/>
          <a:ln w="28575" cap="flat" cmpd="sng" algn="ctr">
            <a:solidFill>
              <a:srgbClr val="000000"/>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102E3E34-EC78-4767-A9C3-4A8C6EAFDEDA}"/>
              </a:ext>
            </a:extLst>
          </p:cNvPr>
          <p:cNvSpPr txBox="1"/>
          <p:nvPr/>
        </p:nvSpPr>
        <p:spPr>
          <a:xfrm>
            <a:off x="10555289" y="4878735"/>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844123" fontAlgn="base">
              <a:spcBef>
                <a:spcPts val="277"/>
              </a:spcBef>
              <a:spcAft>
                <a:spcPts val="277"/>
              </a:spcAft>
              <a:defRPr/>
            </a:pPr>
            <a:r>
              <a:rPr lang="en-GB" sz="1000" b="1" dirty="0">
                <a:solidFill>
                  <a:srgbClr val="525252"/>
                </a:solidFill>
                <a:latin typeface="Arial"/>
                <a:cs typeface="Arial"/>
              </a:rPr>
              <a:t>Local Vaccination Centres</a:t>
            </a:r>
            <a:endParaRPr lang="en-GB" sz="1000" b="1" dirty="0">
              <a:solidFill>
                <a:srgbClr val="525252"/>
              </a:solidFill>
              <a:latin typeface="Arial"/>
            </a:endParaRPr>
          </a:p>
        </p:txBody>
      </p:sp>
      <p:sp>
        <p:nvSpPr>
          <p:cNvPr id="81" name="TextBox 80">
            <a:extLst>
              <a:ext uri="{FF2B5EF4-FFF2-40B4-BE49-F238E27FC236}">
                <a16:creationId xmlns:a16="http://schemas.microsoft.com/office/drawing/2014/main" id="{89D0404A-02BA-4C37-8262-76D9F6A1A59F}"/>
              </a:ext>
            </a:extLst>
          </p:cNvPr>
          <p:cNvSpPr txBox="1"/>
          <p:nvPr/>
        </p:nvSpPr>
        <p:spPr>
          <a:xfrm>
            <a:off x="10585213" y="5867566"/>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Char char="​"/>
              <a:tabLst/>
              <a:defRPr/>
            </a:pPr>
            <a:r>
              <a:rPr kumimoji="0" lang="en-GB" sz="1000" b="1" i="0" u="none" strike="noStrike" kern="0" cap="none" spc="0" normalizeH="0" baseline="0" noProof="0">
                <a:ln>
                  <a:noFill/>
                </a:ln>
                <a:solidFill>
                  <a:srgbClr val="525252"/>
                </a:solidFill>
                <a:effectLst/>
                <a:uLnTx/>
                <a:uFillTx/>
                <a:latin typeface="Arial"/>
                <a:cs typeface="Arial"/>
              </a:rPr>
              <a:t>Community Pharmacies </a:t>
            </a:r>
            <a:endParaRPr kumimoji="0" lang="en-GB" sz="1000" b="1" i="0" u="none" strike="noStrike" kern="0" cap="none" spc="0" normalizeH="0" baseline="0" noProof="0">
              <a:ln>
                <a:noFill/>
              </a:ln>
              <a:solidFill>
                <a:srgbClr val="525252"/>
              </a:solidFill>
              <a:effectLst/>
              <a:uLnTx/>
              <a:uFillTx/>
              <a:latin typeface="Arial"/>
              <a:cs typeface="Arial" panose="020B0604020202020204" pitchFamily="34" charset="0"/>
            </a:endParaRPr>
          </a:p>
        </p:txBody>
      </p:sp>
      <p:grpSp>
        <p:nvGrpSpPr>
          <p:cNvPr id="82" name="Group 81">
            <a:extLst>
              <a:ext uri="{FF2B5EF4-FFF2-40B4-BE49-F238E27FC236}">
                <a16:creationId xmlns:a16="http://schemas.microsoft.com/office/drawing/2014/main" id="{41E1A437-C70F-490B-BD70-E423E7EDD5AF}"/>
              </a:ext>
            </a:extLst>
          </p:cNvPr>
          <p:cNvGrpSpPr/>
          <p:nvPr/>
        </p:nvGrpSpPr>
        <p:grpSpPr>
          <a:xfrm>
            <a:off x="10843486" y="846507"/>
            <a:ext cx="462720" cy="611932"/>
            <a:chOff x="10034080" y="3165420"/>
            <a:chExt cx="552543" cy="744239"/>
          </a:xfrm>
          <a:solidFill>
            <a:srgbClr val="FFFFFF"/>
          </a:solidFill>
        </p:grpSpPr>
        <p:grpSp>
          <p:nvGrpSpPr>
            <p:cNvPr id="83" name="CustomIcon">
              <a:extLst>
                <a:ext uri="{FF2B5EF4-FFF2-40B4-BE49-F238E27FC236}">
                  <a16:creationId xmlns:a16="http://schemas.microsoft.com/office/drawing/2014/main" id="{94693858-E49C-4DC5-90C6-1039A6CFA909}"/>
                </a:ext>
              </a:extLst>
            </p:cNvPr>
            <p:cNvGrpSpPr/>
            <p:nvPr/>
          </p:nvGrpSpPr>
          <p:grpSpPr>
            <a:xfrm>
              <a:off x="10038418" y="3385607"/>
              <a:ext cx="530960" cy="524052"/>
              <a:chOff x="-531446" y="3229247"/>
              <a:chExt cx="530960" cy="524052"/>
            </a:xfrm>
            <a:grpFill/>
          </p:grpSpPr>
          <p:grpSp>
            <p:nvGrpSpPr>
              <p:cNvPr id="86" name="CustomIcon">
                <a:extLst>
                  <a:ext uri="{FF2B5EF4-FFF2-40B4-BE49-F238E27FC236}">
                    <a16:creationId xmlns:a16="http://schemas.microsoft.com/office/drawing/2014/main" id="{A6B787C7-81FF-44A6-9ED7-962C38E86FFA}"/>
                  </a:ext>
                </a:extLst>
              </p:cNvPr>
              <p:cNvGrpSpPr/>
              <p:nvPr/>
            </p:nvGrpSpPr>
            <p:grpSpPr>
              <a:xfrm>
                <a:off x="-496048" y="3353569"/>
                <a:ext cx="473114" cy="353973"/>
                <a:chOff x="-496048" y="3353569"/>
                <a:chExt cx="473114" cy="353973"/>
              </a:xfrm>
              <a:grpFill/>
            </p:grpSpPr>
            <p:sp>
              <p:nvSpPr>
                <p:cNvPr id="105" name="Freeform: Shape 104">
                  <a:extLst>
                    <a:ext uri="{FF2B5EF4-FFF2-40B4-BE49-F238E27FC236}">
                      <a16:creationId xmlns:a16="http://schemas.microsoft.com/office/drawing/2014/main" id="{5276DD2B-6FFF-4930-91B5-27B6CE656F64}"/>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06" name="Freeform: Shape 105">
                  <a:extLst>
                    <a:ext uri="{FF2B5EF4-FFF2-40B4-BE49-F238E27FC236}">
                      <a16:creationId xmlns:a16="http://schemas.microsoft.com/office/drawing/2014/main" id="{C10F8E7B-668D-43DF-8001-D69745750184}"/>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87" name="Freeform: Shape 86">
                <a:extLst>
                  <a:ext uri="{FF2B5EF4-FFF2-40B4-BE49-F238E27FC236}">
                    <a16:creationId xmlns:a16="http://schemas.microsoft.com/office/drawing/2014/main" id="{A7D3913A-8FD9-4C99-8ED8-D3214CBD0B32}"/>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88" name="Freeform: Shape 87">
                <a:extLst>
                  <a:ext uri="{FF2B5EF4-FFF2-40B4-BE49-F238E27FC236}">
                    <a16:creationId xmlns:a16="http://schemas.microsoft.com/office/drawing/2014/main" id="{D34142D1-A2CE-4229-AFB7-251905BC767C}"/>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89" name="Freeform: Shape 88">
                <a:extLst>
                  <a:ext uri="{FF2B5EF4-FFF2-40B4-BE49-F238E27FC236}">
                    <a16:creationId xmlns:a16="http://schemas.microsoft.com/office/drawing/2014/main" id="{D6CDB679-62CC-4869-B283-EF7701B330A5}"/>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0" name="Freeform: Shape 89">
                <a:extLst>
                  <a:ext uri="{FF2B5EF4-FFF2-40B4-BE49-F238E27FC236}">
                    <a16:creationId xmlns:a16="http://schemas.microsoft.com/office/drawing/2014/main" id="{7C3D538B-4F48-4E35-B834-23ABD306588B}"/>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1" name="Freeform: Shape 90">
                <a:extLst>
                  <a:ext uri="{FF2B5EF4-FFF2-40B4-BE49-F238E27FC236}">
                    <a16:creationId xmlns:a16="http://schemas.microsoft.com/office/drawing/2014/main" id="{CDBCD9EE-EDBC-44F9-BB23-3525D64D8C87}"/>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2" name="Freeform: Shape 91">
                <a:extLst>
                  <a:ext uri="{FF2B5EF4-FFF2-40B4-BE49-F238E27FC236}">
                    <a16:creationId xmlns:a16="http://schemas.microsoft.com/office/drawing/2014/main" id="{18E93D31-755E-4CA7-A3A0-EC58A8975F29}"/>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3" name="Freeform: Shape 92">
                <a:extLst>
                  <a:ext uri="{FF2B5EF4-FFF2-40B4-BE49-F238E27FC236}">
                    <a16:creationId xmlns:a16="http://schemas.microsoft.com/office/drawing/2014/main" id="{295B427C-903D-4F9F-B0E2-4859E3F82955}"/>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4" name="Freeform: Shape 93">
                <a:extLst>
                  <a:ext uri="{FF2B5EF4-FFF2-40B4-BE49-F238E27FC236}">
                    <a16:creationId xmlns:a16="http://schemas.microsoft.com/office/drawing/2014/main" id="{E386DCA3-B602-450E-ADBE-219E3D85F77E}"/>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5" name="Freeform: Shape 94">
                <a:extLst>
                  <a:ext uri="{FF2B5EF4-FFF2-40B4-BE49-F238E27FC236}">
                    <a16:creationId xmlns:a16="http://schemas.microsoft.com/office/drawing/2014/main" id="{C9FDDD88-E4EF-435A-B578-39DDF0B9C0F4}"/>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6" name="Freeform: Shape 95">
                <a:extLst>
                  <a:ext uri="{FF2B5EF4-FFF2-40B4-BE49-F238E27FC236}">
                    <a16:creationId xmlns:a16="http://schemas.microsoft.com/office/drawing/2014/main" id="{7A2B426A-2ACE-41F5-82A8-DC9CF3DDE3DF}"/>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7" name="Freeform: Shape 96">
                <a:extLst>
                  <a:ext uri="{FF2B5EF4-FFF2-40B4-BE49-F238E27FC236}">
                    <a16:creationId xmlns:a16="http://schemas.microsoft.com/office/drawing/2014/main" id="{CEEE0604-25E3-4A18-AA12-6D34C452B147}"/>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8" name="Freeform: Shape 97">
                <a:extLst>
                  <a:ext uri="{FF2B5EF4-FFF2-40B4-BE49-F238E27FC236}">
                    <a16:creationId xmlns:a16="http://schemas.microsoft.com/office/drawing/2014/main" id="{50806BEE-ABCE-4D18-9219-7EE49AB6E62E}"/>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99" name="Freeform: Shape 98">
                <a:extLst>
                  <a:ext uri="{FF2B5EF4-FFF2-40B4-BE49-F238E27FC236}">
                    <a16:creationId xmlns:a16="http://schemas.microsoft.com/office/drawing/2014/main" id="{116362D4-FDA6-42B4-8E53-4005C9EB5CB5}"/>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00" name="Freeform: Shape 99">
                <a:extLst>
                  <a:ext uri="{FF2B5EF4-FFF2-40B4-BE49-F238E27FC236}">
                    <a16:creationId xmlns:a16="http://schemas.microsoft.com/office/drawing/2014/main" id="{436D1EDC-6B57-4F8F-9ABC-0D9DE480894B}"/>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01" name="Freeform: Shape 100">
                <a:extLst>
                  <a:ext uri="{FF2B5EF4-FFF2-40B4-BE49-F238E27FC236}">
                    <a16:creationId xmlns:a16="http://schemas.microsoft.com/office/drawing/2014/main" id="{EDEE6228-1912-425E-A165-FCABF6E0B81D}"/>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02" name="Freeform: Shape 101">
                <a:extLst>
                  <a:ext uri="{FF2B5EF4-FFF2-40B4-BE49-F238E27FC236}">
                    <a16:creationId xmlns:a16="http://schemas.microsoft.com/office/drawing/2014/main" id="{0E9340C3-520A-4E21-8F60-0788A1C8358F}"/>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03" name="Freeform: Shape 102">
                <a:extLst>
                  <a:ext uri="{FF2B5EF4-FFF2-40B4-BE49-F238E27FC236}">
                    <a16:creationId xmlns:a16="http://schemas.microsoft.com/office/drawing/2014/main" id="{6EDC07A3-7B85-48BD-B175-6347BBD34954}"/>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04" name="Freeform: Shape 103">
                <a:extLst>
                  <a:ext uri="{FF2B5EF4-FFF2-40B4-BE49-F238E27FC236}">
                    <a16:creationId xmlns:a16="http://schemas.microsoft.com/office/drawing/2014/main" id="{C86F1BD9-ACB7-425B-A05D-E3C8F1245C0F}"/>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84" name="Rectangle 83">
              <a:extLst>
                <a:ext uri="{FF2B5EF4-FFF2-40B4-BE49-F238E27FC236}">
                  <a16:creationId xmlns:a16="http://schemas.microsoft.com/office/drawing/2014/main" id="{EFEFD23E-EE25-451A-9ABE-9597A3CE6DCE}"/>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prstClr val="white"/>
                </a:solidFill>
                <a:effectLst/>
                <a:uLnTx/>
                <a:uFillTx/>
                <a:latin typeface="Arial"/>
                <a:ea typeface="+mn-ea"/>
                <a:cs typeface="Arial"/>
              </a:endParaRPr>
            </a:p>
          </p:txBody>
        </p:sp>
        <p:pic>
          <p:nvPicPr>
            <p:cNvPr id="85" name="CustomIcon">
              <a:extLst>
                <a:ext uri="{FF2B5EF4-FFF2-40B4-BE49-F238E27FC236}">
                  <a16:creationId xmlns:a16="http://schemas.microsoft.com/office/drawing/2014/main" id="{E02790F2-7771-4801-984E-11470B97D1CC}"/>
                </a:ext>
              </a:extLst>
            </p:cNvPr>
            <p:cNvPicPr>
              <a:picLocks noChangeAspect="1"/>
            </p:cNvPicPr>
            <p:nvPr>
              <p:custDataLst>
                <p:tags r:id="rId2"/>
              </p:custDataLst>
            </p:nvPr>
          </p:nvPicPr>
          <p:blipFill>
            <a:blip r:embed="rId11">
              <a:extLst>
                <a:ext uri="{96DAC541-7B7A-43D3-8B79-37D633B846F1}">
                  <asvg:svgBlip xmlns:asvg="http://schemas.microsoft.com/office/drawing/2016/SVG/main" r:embed="rId12"/>
                </a:ext>
              </a:extLst>
            </a:blip>
            <a:stretch>
              <a:fillRect/>
            </a:stretch>
          </p:blipFill>
          <p:spPr>
            <a:xfrm>
              <a:off x="10034080" y="3165420"/>
              <a:ext cx="552543" cy="552545"/>
            </a:xfrm>
            <a:prstGeom prst="rect">
              <a:avLst/>
            </a:prstGeom>
          </p:spPr>
        </p:pic>
      </p:grpSp>
      <p:pic>
        <p:nvPicPr>
          <p:cNvPr id="107" name="Picture 106">
            <a:extLst>
              <a:ext uri="{FF2B5EF4-FFF2-40B4-BE49-F238E27FC236}">
                <a16:creationId xmlns:a16="http://schemas.microsoft.com/office/drawing/2014/main" id="{D77F74B3-BCFF-4FC9-96A6-9F346F0E050D}"/>
              </a:ext>
            </a:extLst>
          </p:cNvPr>
          <p:cNvPicPr>
            <a:picLocks noChangeAspect="1"/>
          </p:cNvPicPr>
          <p:nvPr/>
        </p:nvPicPr>
        <p:blipFill rotWithShape="1">
          <a:blip r:embed="rId14">
            <a:duotone>
              <a:srgbClr val="005EB8">
                <a:shade val="45000"/>
                <a:satMod val="135000"/>
              </a:srgbClr>
              <a:prstClr val="white"/>
            </a:duotone>
          </a:blip>
          <a:srcRect l="8000" t="17815" r="6500" b="26250"/>
          <a:stretch/>
        </p:blipFill>
        <p:spPr>
          <a:xfrm>
            <a:off x="10700033" y="1835640"/>
            <a:ext cx="691151" cy="488327"/>
          </a:xfrm>
          <a:prstGeom prst="rect">
            <a:avLst/>
          </a:prstGeom>
        </p:spPr>
      </p:pic>
      <p:grpSp>
        <p:nvGrpSpPr>
          <p:cNvPr id="108" name="Group 107">
            <a:extLst>
              <a:ext uri="{FF2B5EF4-FFF2-40B4-BE49-F238E27FC236}">
                <a16:creationId xmlns:a16="http://schemas.microsoft.com/office/drawing/2014/main" id="{BFEC71E1-6F1B-4B21-8084-4E80CAFFF4BC}"/>
              </a:ext>
            </a:extLst>
          </p:cNvPr>
          <p:cNvGrpSpPr/>
          <p:nvPr/>
        </p:nvGrpSpPr>
        <p:grpSpPr>
          <a:xfrm>
            <a:off x="10438176" y="846508"/>
            <a:ext cx="1221318" cy="807179"/>
            <a:chOff x="8151136" y="508527"/>
            <a:chExt cx="1221318" cy="807180"/>
          </a:xfrm>
          <a:solidFill>
            <a:srgbClr val="FFFFFF"/>
          </a:solidFill>
        </p:grpSpPr>
        <p:grpSp>
          <p:nvGrpSpPr>
            <p:cNvPr id="109" name="Group 108">
              <a:extLst>
                <a:ext uri="{FF2B5EF4-FFF2-40B4-BE49-F238E27FC236}">
                  <a16:creationId xmlns:a16="http://schemas.microsoft.com/office/drawing/2014/main" id="{508BC1B7-BA92-45B1-9B97-14DCDE6E1539}"/>
                </a:ext>
              </a:extLst>
            </p:cNvPr>
            <p:cNvGrpSpPr/>
            <p:nvPr/>
          </p:nvGrpSpPr>
          <p:grpSpPr>
            <a:xfrm>
              <a:off x="8502609" y="508527"/>
              <a:ext cx="462720" cy="611932"/>
              <a:chOff x="10034080" y="3165420"/>
              <a:chExt cx="552543" cy="744239"/>
            </a:xfrm>
            <a:grpFill/>
          </p:grpSpPr>
          <p:grpSp>
            <p:nvGrpSpPr>
              <p:cNvPr id="111" name="CustomIcon">
                <a:extLst>
                  <a:ext uri="{FF2B5EF4-FFF2-40B4-BE49-F238E27FC236}">
                    <a16:creationId xmlns:a16="http://schemas.microsoft.com/office/drawing/2014/main" id="{2E29635D-91E4-4368-AB8C-2EB4187494D5}"/>
                  </a:ext>
                </a:extLst>
              </p:cNvPr>
              <p:cNvGrpSpPr/>
              <p:nvPr/>
            </p:nvGrpSpPr>
            <p:grpSpPr>
              <a:xfrm>
                <a:off x="10038418" y="3385607"/>
                <a:ext cx="530960" cy="524052"/>
                <a:chOff x="-531446" y="3229247"/>
                <a:chExt cx="530960" cy="524052"/>
              </a:xfrm>
              <a:grpFill/>
            </p:grpSpPr>
            <p:grpSp>
              <p:nvGrpSpPr>
                <p:cNvPr id="114" name="CustomIcon">
                  <a:extLst>
                    <a:ext uri="{FF2B5EF4-FFF2-40B4-BE49-F238E27FC236}">
                      <a16:creationId xmlns:a16="http://schemas.microsoft.com/office/drawing/2014/main" id="{7954F46B-B300-4922-B4CF-A644588D497D}"/>
                    </a:ext>
                  </a:extLst>
                </p:cNvPr>
                <p:cNvGrpSpPr/>
                <p:nvPr/>
              </p:nvGrpSpPr>
              <p:grpSpPr>
                <a:xfrm>
                  <a:off x="-496048" y="3353569"/>
                  <a:ext cx="473114" cy="353973"/>
                  <a:chOff x="-496048" y="3353569"/>
                  <a:chExt cx="473114" cy="353973"/>
                </a:xfrm>
                <a:grpFill/>
              </p:grpSpPr>
              <p:sp>
                <p:nvSpPr>
                  <p:cNvPr id="133" name="Freeform: Shape 118">
                    <a:extLst>
                      <a:ext uri="{FF2B5EF4-FFF2-40B4-BE49-F238E27FC236}">
                        <a16:creationId xmlns:a16="http://schemas.microsoft.com/office/drawing/2014/main" id="{32D13824-095D-4F33-8FB1-7D03A3769598}"/>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34" name="Freeform: Shape 119">
                    <a:extLst>
                      <a:ext uri="{FF2B5EF4-FFF2-40B4-BE49-F238E27FC236}">
                        <a16:creationId xmlns:a16="http://schemas.microsoft.com/office/drawing/2014/main" id="{696804E6-5304-4AB4-AF45-1FBFA2073368}"/>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115" name="Freeform: Shape 100">
                  <a:extLst>
                    <a:ext uri="{FF2B5EF4-FFF2-40B4-BE49-F238E27FC236}">
                      <a16:creationId xmlns:a16="http://schemas.microsoft.com/office/drawing/2014/main" id="{B6F28434-1EEB-47DE-902F-D93FFFAF1115}"/>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16" name="Freeform: Shape 101">
                  <a:extLst>
                    <a:ext uri="{FF2B5EF4-FFF2-40B4-BE49-F238E27FC236}">
                      <a16:creationId xmlns:a16="http://schemas.microsoft.com/office/drawing/2014/main" id="{CEDCEA59-7CE7-4B8E-B5FE-B34E576607C2}"/>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17" name="Freeform: Shape 102">
                  <a:extLst>
                    <a:ext uri="{FF2B5EF4-FFF2-40B4-BE49-F238E27FC236}">
                      <a16:creationId xmlns:a16="http://schemas.microsoft.com/office/drawing/2014/main" id="{F863720F-13E6-47FF-B625-2B0BE101534E}"/>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18" name="Freeform: Shape 103">
                  <a:extLst>
                    <a:ext uri="{FF2B5EF4-FFF2-40B4-BE49-F238E27FC236}">
                      <a16:creationId xmlns:a16="http://schemas.microsoft.com/office/drawing/2014/main" id="{0F0AD80D-BC86-4F5E-95D7-612F69E34A6E}"/>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19" name="Freeform: Shape 104">
                  <a:extLst>
                    <a:ext uri="{FF2B5EF4-FFF2-40B4-BE49-F238E27FC236}">
                      <a16:creationId xmlns:a16="http://schemas.microsoft.com/office/drawing/2014/main" id="{F8CAC789-87D8-407D-A042-291401AAE68A}"/>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0" name="Freeform: Shape 105">
                  <a:extLst>
                    <a:ext uri="{FF2B5EF4-FFF2-40B4-BE49-F238E27FC236}">
                      <a16:creationId xmlns:a16="http://schemas.microsoft.com/office/drawing/2014/main" id="{77B4AF2A-B5A3-4E9B-99B8-74D5E927C118}"/>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1" name="Freeform: Shape 106">
                  <a:extLst>
                    <a:ext uri="{FF2B5EF4-FFF2-40B4-BE49-F238E27FC236}">
                      <a16:creationId xmlns:a16="http://schemas.microsoft.com/office/drawing/2014/main" id="{CC19E3C7-6620-4B6E-B47E-8FB08D8DF701}"/>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2" name="Freeform: Shape 107">
                  <a:extLst>
                    <a:ext uri="{FF2B5EF4-FFF2-40B4-BE49-F238E27FC236}">
                      <a16:creationId xmlns:a16="http://schemas.microsoft.com/office/drawing/2014/main" id="{95F12343-F04F-403D-A0E2-9D1E57904631}"/>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3" name="Freeform: Shape 108">
                  <a:extLst>
                    <a:ext uri="{FF2B5EF4-FFF2-40B4-BE49-F238E27FC236}">
                      <a16:creationId xmlns:a16="http://schemas.microsoft.com/office/drawing/2014/main" id="{6ABBD166-567A-43A5-BC21-71302E9F6280}"/>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4" name="Freeform: Shape 109">
                  <a:extLst>
                    <a:ext uri="{FF2B5EF4-FFF2-40B4-BE49-F238E27FC236}">
                      <a16:creationId xmlns:a16="http://schemas.microsoft.com/office/drawing/2014/main" id="{AD268B35-9810-48B5-A31E-4B42BCCB6CF5}"/>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5" name="Freeform: Shape 110">
                  <a:extLst>
                    <a:ext uri="{FF2B5EF4-FFF2-40B4-BE49-F238E27FC236}">
                      <a16:creationId xmlns:a16="http://schemas.microsoft.com/office/drawing/2014/main" id="{C805D32E-2CE9-41BC-A73B-BD817CE99239}"/>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6" name="Freeform: Shape 111">
                  <a:extLst>
                    <a:ext uri="{FF2B5EF4-FFF2-40B4-BE49-F238E27FC236}">
                      <a16:creationId xmlns:a16="http://schemas.microsoft.com/office/drawing/2014/main" id="{7E2105ED-7A62-4934-A761-195BD670FCB0}"/>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7" name="Freeform: Shape 112">
                  <a:extLst>
                    <a:ext uri="{FF2B5EF4-FFF2-40B4-BE49-F238E27FC236}">
                      <a16:creationId xmlns:a16="http://schemas.microsoft.com/office/drawing/2014/main" id="{FEBFB8CF-86EA-419D-9C3A-BC3665EEA5AE}"/>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8" name="Freeform: Shape 113">
                  <a:extLst>
                    <a:ext uri="{FF2B5EF4-FFF2-40B4-BE49-F238E27FC236}">
                      <a16:creationId xmlns:a16="http://schemas.microsoft.com/office/drawing/2014/main" id="{B2BE62F9-1DA7-4868-AAF8-A092EA33B86E}"/>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29" name="Freeform: Shape 114">
                  <a:extLst>
                    <a:ext uri="{FF2B5EF4-FFF2-40B4-BE49-F238E27FC236}">
                      <a16:creationId xmlns:a16="http://schemas.microsoft.com/office/drawing/2014/main" id="{816CD131-4014-4A22-AF83-26764F706272}"/>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30" name="Freeform: Shape 115">
                  <a:extLst>
                    <a:ext uri="{FF2B5EF4-FFF2-40B4-BE49-F238E27FC236}">
                      <a16:creationId xmlns:a16="http://schemas.microsoft.com/office/drawing/2014/main" id="{07CA199E-A3DB-4301-B17D-35BC8F8EF6FF}"/>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31" name="Freeform: Shape 116">
                  <a:extLst>
                    <a:ext uri="{FF2B5EF4-FFF2-40B4-BE49-F238E27FC236}">
                      <a16:creationId xmlns:a16="http://schemas.microsoft.com/office/drawing/2014/main" id="{DAE43C6B-4AD9-491F-B075-FAA526ED6A1E}"/>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32" name="Freeform: Shape 117">
                  <a:extLst>
                    <a:ext uri="{FF2B5EF4-FFF2-40B4-BE49-F238E27FC236}">
                      <a16:creationId xmlns:a16="http://schemas.microsoft.com/office/drawing/2014/main" id="{4282B9F4-6D99-43EC-BC8C-AAD623561993}"/>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112" name="Rectangle 111">
                <a:extLst>
                  <a:ext uri="{FF2B5EF4-FFF2-40B4-BE49-F238E27FC236}">
                    <a16:creationId xmlns:a16="http://schemas.microsoft.com/office/drawing/2014/main" id="{7000D903-F6B4-469D-A456-338289F645FA}"/>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113" name="CustomIcon">
                <a:extLst>
                  <a:ext uri="{FF2B5EF4-FFF2-40B4-BE49-F238E27FC236}">
                    <a16:creationId xmlns:a16="http://schemas.microsoft.com/office/drawing/2014/main" id="{67A36E6A-C0C0-473E-9224-2876BBAA920B}"/>
                  </a:ext>
                </a:extLst>
              </p:cNvPr>
              <p:cNvPicPr>
                <a:picLocks noChangeAspect="1"/>
              </p:cNvPicPr>
              <p:nvPr>
                <p:custDataLst>
                  <p:tags r:id="rId1"/>
                </p:custDataLst>
              </p:nvPr>
            </p:nvPicPr>
            <p:blipFill>
              <a:blip r:embed="rId11">
                <a:extLst>
                  <a:ext uri="{96DAC541-7B7A-43D3-8B79-37D633B846F1}">
                    <asvg:svgBlip xmlns:asvg="http://schemas.microsoft.com/office/drawing/2016/SVG/main" r:embed="rId12"/>
                  </a:ext>
                </a:extLst>
              </a:blip>
              <a:stretch>
                <a:fillRect/>
              </a:stretch>
            </p:blipFill>
            <p:spPr>
              <a:xfrm>
                <a:off x="10034080" y="3165420"/>
                <a:ext cx="552543" cy="552545"/>
              </a:xfrm>
              <a:prstGeom prst="rect">
                <a:avLst/>
              </a:prstGeom>
            </p:spPr>
          </p:pic>
        </p:grpSp>
        <p:sp>
          <p:nvSpPr>
            <p:cNvPr id="110" name="TextBox 109">
              <a:extLst>
                <a:ext uri="{FF2B5EF4-FFF2-40B4-BE49-F238E27FC236}">
                  <a16:creationId xmlns:a16="http://schemas.microsoft.com/office/drawing/2014/main" id="{8EEDFB7A-B17A-48FE-8294-F566EF0B929B}"/>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rPr>
                <a:t>Hospital Hubs</a:t>
              </a: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dirty="0">
                <a:ln>
                  <a:noFill/>
                </a:ln>
                <a:solidFill>
                  <a:srgbClr val="525252"/>
                </a:solidFill>
                <a:effectLst/>
                <a:uLnTx/>
                <a:uFillTx/>
                <a:latin typeface="Arial"/>
                <a:cs typeface="Arial"/>
              </a:endParaRPr>
            </a:p>
          </p:txBody>
        </p:sp>
      </p:grpSp>
      <p:sp>
        <p:nvSpPr>
          <p:cNvPr id="135" name="TextBox 134">
            <a:extLst>
              <a:ext uri="{FF2B5EF4-FFF2-40B4-BE49-F238E27FC236}">
                <a16:creationId xmlns:a16="http://schemas.microsoft.com/office/drawing/2014/main" id="{0593C20C-6745-4C6B-BB88-2CB3DCD51D13}"/>
              </a:ext>
            </a:extLst>
          </p:cNvPr>
          <p:cNvSpPr txBox="1"/>
          <p:nvPr/>
        </p:nvSpPr>
        <p:spPr>
          <a:xfrm>
            <a:off x="10263344" y="2405092"/>
            <a:ext cx="1481331"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a:rPr>
              <a:t>Vaccination Centres</a:t>
            </a:r>
            <a:endPar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endParaRPr>
          </a:p>
        </p:txBody>
      </p:sp>
      <p:cxnSp>
        <p:nvCxnSpPr>
          <p:cNvPr id="138" name="Connector: Elbow 43">
            <a:extLst>
              <a:ext uri="{FF2B5EF4-FFF2-40B4-BE49-F238E27FC236}">
                <a16:creationId xmlns:a16="http://schemas.microsoft.com/office/drawing/2014/main" id="{D09BEFF6-998B-4475-9F74-EC8A323057B1}"/>
              </a:ext>
            </a:extLst>
          </p:cNvPr>
          <p:cNvCxnSpPr>
            <a:cxnSpLocks/>
            <a:endCxn id="135" idx="3"/>
          </p:cNvCxnSpPr>
          <p:nvPr/>
        </p:nvCxnSpPr>
        <p:spPr bwMode="auto">
          <a:xfrm rot="16200000" flipH="1">
            <a:off x="10883365" y="1620725"/>
            <a:ext cx="1323843" cy="398778"/>
          </a:xfrm>
          <a:prstGeom prst="bentConnector4">
            <a:avLst>
              <a:gd name="adj1" fmla="val -1707"/>
              <a:gd name="adj2" fmla="val 157325"/>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cxnSp>
        <p:nvCxnSpPr>
          <p:cNvPr id="140" name="Connector: Elbow 43">
            <a:extLst>
              <a:ext uri="{FF2B5EF4-FFF2-40B4-BE49-F238E27FC236}">
                <a16:creationId xmlns:a16="http://schemas.microsoft.com/office/drawing/2014/main" id="{161C711E-BC50-4A1D-9B0E-BCC006B9BD10}"/>
              </a:ext>
            </a:extLst>
          </p:cNvPr>
          <p:cNvCxnSpPr>
            <a:cxnSpLocks/>
            <a:stCxn id="76" idx="0"/>
          </p:cNvCxnSpPr>
          <p:nvPr/>
        </p:nvCxnSpPr>
        <p:spPr bwMode="auto">
          <a:xfrm rot="5400000" flipH="1" flipV="1">
            <a:off x="9457771" y="1107720"/>
            <a:ext cx="1118013" cy="1302075"/>
          </a:xfrm>
          <a:prstGeom prst="bentConnector2">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cxnSp>
        <p:nvCxnSpPr>
          <p:cNvPr id="141" name="Connector: Elbow 43">
            <a:extLst>
              <a:ext uri="{FF2B5EF4-FFF2-40B4-BE49-F238E27FC236}">
                <a16:creationId xmlns:a16="http://schemas.microsoft.com/office/drawing/2014/main" id="{2670620C-7B38-46FC-8F12-D81EEE99963D}"/>
              </a:ext>
            </a:extLst>
          </p:cNvPr>
          <p:cNvCxnSpPr>
            <a:cxnSpLocks/>
            <a:stCxn id="76" idx="2"/>
          </p:cNvCxnSpPr>
          <p:nvPr/>
        </p:nvCxnSpPr>
        <p:spPr bwMode="auto">
          <a:xfrm rot="16200000" flipH="1">
            <a:off x="9478151" y="4370599"/>
            <a:ext cx="861958" cy="1086781"/>
          </a:xfrm>
          <a:prstGeom prst="bentConnector2">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sp>
        <p:nvSpPr>
          <p:cNvPr id="142" name="Rectangle 141">
            <a:extLst>
              <a:ext uri="{FF2B5EF4-FFF2-40B4-BE49-F238E27FC236}">
                <a16:creationId xmlns:a16="http://schemas.microsoft.com/office/drawing/2014/main" id="{807348F1-9CD5-4AD3-9A83-0EC6DD61C001}"/>
              </a:ext>
            </a:extLst>
          </p:cNvPr>
          <p:cNvSpPr/>
          <p:nvPr/>
        </p:nvSpPr>
        <p:spPr>
          <a:xfrm>
            <a:off x="5089649" y="3169497"/>
            <a:ext cx="1472615" cy="1950997"/>
          </a:xfrm>
          <a:prstGeom prst="rect">
            <a:avLst/>
          </a:prstGeom>
          <a:noFill/>
          <a:ln w="28575" cap="flat" cmpd="sng" algn="ctr">
            <a:solidFill>
              <a:srgbClr val="000000"/>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43" name="TextBox 142">
            <a:extLst>
              <a:ext uri="{FF2B5EF4-FFF2-40B4-BE49-F238E27FC236}">
                <a16:creationId xmlns:a16="http://schemas.microsoft.com/office/drawing/2014/main" id="{B707BA29-8482-476A-A2F2-9B2D043D883C}"/>
              </a:ext>
            </a:extLst>
          </p:cNvPr>
          <p:cNvSpPr txBox="1"/>
          <p:nvPr/>
        </p:nvSpPr>
        <p:spPr>
          <a:xfrm>
            <a:off x="5210387" y="3315359"/>
            <a:ext cx="1200192" cy="69249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a:rPr>
              <a:t>Bringing Back Scheme </a:t>
            </a:r>
          </a:p>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lang="en-GB" sz="1000" b="1" kern="0" dirty="0">
                <a:solidFill>
                  <a:srgbClr val="525252"/>
                </a:solidFill>
                <a:latin typeface="Arial"/>
                <a:cs typeface="Arial"/>
              </a:rPr>
              <a:t>-Existing Returners in their databases-</a:t>
            </a:r>
            <a:r>
              <a:rPr kumimoji="0" lang="en-GB" sz="1000" b="1" i="0" u="none" strike="noStrike" kern="0" cap="none" spc="0" normalizeH="0" baseline="0" noProof="0" dirty="0">
                <a:ln>
                  <a:noFill/>
                </a:ln>
                <a:solidFill>
                  <a:srgbClr val="525252"/>
                </a:solidFill>
                <a:effectLst/>
                <a:uLnTx/>
                <a:uFillTx/>
                <a:latin typeface="Arial"/>
                <a:cs typeface="Arial"/>
              </a:rPr>
              <a:t> </a:t>
            </a:r>
            <a:endParaRPr kumimoji="0" lang="en-GB" sz="1000" b="1" i="0" u="none" strike="noStrike" kern="0" cap="none" spc="0" normalizeH="0" baseline="30000" noProof="0" dirty="0">
              <a:ln>
                <a:noFill/>
              </a:ln>
              <a:solidFill>
                <a:srgbClr val="525252"/>
              </a:solidFill>
              <a:effectLst/>
              <a:uLnTx/>
              <a:uFillTx/>
              <a:latin typeface="Arial"/>
              <a:cs typeface="Arial"/>
            </a:endParaRPr>
          </a:p>
        </p:txBody>
      </p:sp>
      <p:sp>
        <p:nvSpPr>
          <p:cNvPr id="144" name="TextBox 143">
            <a:extLst>
              <a:ext uri="{FF2B5EF4-FFF2-40B4-BE49-F238E27FC236}">
                <a16:creationId xmlns:a16="http://schemas.microsoft.com/office/drawing/2014/main" id="{9C95D70B-BF71-418B-96BC-5B365BE36D2A}"/>
              </a:ext>
            </a:extLst>
          </p:cNvPr>
          <p:cNvSpPr txBox="1"/>
          <p:nvPr/>
        </p:nvSpPr>
        <p:spPr>
          <a:xfrm>
            <a:off x="5207346" y="3972982"/>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i="1" u="none" strike="noStrike" kern="0" cap="none" spc="0" normalizeH="0" baseline="0" noProof="0">
                <a:ln>
                  <a:noFill/>
                </a:ln>
                <a:solidFill>
                  <a:srgbClr val="525252"/>
                </a:solidFill>
                <a:effectLst/>
                <a:uLnTx/>
                <a:uFillTx/>
                <a:latin typeface="Arial"/>
                <a:cs typeface="Arial"/>
              </a:rPr>
              <a:t>Employment Checks</a:t>
            </a:r>
            <a:endParaRPr kumimoji="0" lang="en-GB" sz="1000" i="1" u="none" strike="noStrike" kern="0" cap="none" spc="0" normalizeH="0" baseline="30000" noProof="0">
              <a:ln>
                <a:noFill/>
              </a:ln>
              <a:solidFill>
                <a:srgbClr val="525252"/>
              </a:solidFill>
              <a:effectLst/>
              <a:uLnTx/>
              <a:uFillTx/>
              <a:latin typeface="Arial"/>
              <a:cs typeface="Arial"/>
            </a:endParaRPr>
          </a:p>
        </p:txBody>
      </p:sp>
      <p:sp>
        <p:nvSpPr>
          <p:cNvPr id="145" name="TextBox 144">
            <a:extLst>
              <a:ext uri="{FF2B5EF4-FFF2-40B4-BE49-F238E27FC236}">
                <a16:creationId xmlns:a16="http://schemas.microsoft.com/office/drawing/2014/main" id="{2471A1F8-1AD5-45CE-806F-BB7E741F2A21}"/>
              </a:ext>
            </a:extLst>
          </p:cNvPr>
          <p:cNvSpPr txBox="1"/>
          <p:nvPr/>
        </p:nvSpPr>
        <p:spPr>
          <a:xfrm>
            <a:off x="5207346" y="4261640"/>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i="1" u="none" strike="noStrike" kern="0" cap="none" spc="0" normalizeH="0" baseline="0" noProof="0">
                <a:ln>
                  <a:noFill/>
                </a:ln>
                <a:solidFill>
                  <a:srgbClr val="525252"/>
                </a:solidFill>
                <a:effectLst/>
                <a:uLnTx/>
                <a:uFillTx/>
                <a:latin typeface="Arial"/>
                <a:cs typeface="Arial"/>
              </a:rPr>
              <a:t>Statutory and Mandatory Training </a:t>
            </a:r>
            <a:endParaRPr kumimoji="0" lang="en-GB" sz="1000" i="1" u="none" strike="noStrike" kern="0" cap="none" spc="0" normalizeH="0" baseline="30000" noProof="0">
              <a:ln>
                <a:noFill/>
              </a:ln>
              <a:solidFill>
                <a:srgbClr val="525252"/>
              </a:solidFill>
              <a:effectLst/>
              <a:uLnTx/>
              <a:uFillTx/>
              <a:latin typeface="Arial"/>
              <a:cs typeface="Arial"/>
            </a:endParaRPr>
          </a:p>
        </p:txBody>
      </p:sp>
      <p:sp>
        <p:nvSpPr>
          <p:cNvPr id="146" name="TextBox 145">
            <a:extLst>
              <a:ext uri="{FF2B5EF4-FFF2-40B4-BE49-F238E27FC236}">
                <a16:creationId xmlns:a16="http://schemas.microsoft.com/office/drawing/2014/main" id="{583C0146-D3DA-400E-AEA2-F7DBC4826FE8}"/>
              </a:ext>
            </a:extLst>
          </p:cNvPr>
          <p:cNvSpPr txBox="1"/>
          <p:nvPr/>
        </p:nvSpPr>
        <p:spPr>
          <a:xfrm>
            <a:off x="5237360" y="4709230"/>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844123" fontAlgn="base">
              <a:spcBef>
                <a:spcPts val="277"/>
              </a:spcBef>
              <a:spcAft>
                <a:spcPts val="277"/>
              </a:spcAft>
              <a:buNone/>
              <a:defRPr/>
            </a:pPr>
            <a:r>
              <a:rPr lang="en-GB" sz="1000" i="1" kern="0">
                <a:solidFill>
                  <a:srgbClr val="525252"/>
                </a:solidFill>
                <a:latin typeface="Arial"/>
                <a:cs typeface="Arial"/>
              </a:rPr>
              <a:t>Employment Contract </a:t>
            </a:r>
          </a:p>
        </p:txBody>
      </p:sp>
      <p:sp>
        <p:nvSpPr>
          <p:cNvPr id="148" name="Pentagon 93">
            <a:extLst>
              <a:ext uri="{FF2B5EF4-FFF2-40B4-BE49-F238E27FC236}">
                <a16:creationId xmlns:a16="http://schemas.microsoft.com/office/drawing/2014/main" id="{72E861DF-5C51-4650-AF13-E570CFECE9CE}"/>
              </a:ext>
            </a:extLst>
          </p:cNvPr>
          <p:cNvSpPr/>
          <p:nvPr/>
        </p:nvSpPr>
        <p:spPr>
          <a:xfrm rot="5400000">
            <a:off x="196380" y="1427260"/>
            <a:ext cx="973580" cy="1055621"/>
          </a:xfrm>
          <a:prstGeom prst="homePlate">
            <a:avLst>
              <a:gd name="adj" fmla="val 26713"/>
            </a:avLst>
          </a:prstGeom>
          <a:solidFill>
            <a:srgbClr val="41B6E6">
              <a:lumMod val="40000"/>
              <a:lumOff val="60000"/>
            </a:srgbClr>
          </a:solidFill>
          <a:ln w="12700" cap="flat" cmpd="sng" algn="ctr">
            <a:solidFill>
              <a:srgbClr val="FFFFFF"/>
            </a:solidFill>
            <a:prstDash val="solid"/>
            <a:miter lim="800000"/>
          </a:ln>
          <a:effectLst/>
        </p:spPr>
        <p:txBody>
          <a:bodyPr vert="vert270" lIns="72000" tIns="29250" rIns="72000" bIns="292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Recruit</a:t>
            </a:r>
          </a:p>
        </p:txBody>
      </p:sp>
      <p:sp>
        <p:nvSpPr>
          <p:cNvPr id="149" name="Chevron 94">
            <a:extLst>
              <a:ext uri="{FF2B5EF4-FFF2-40B4-BE49-F238E27FC236}">
                <a16:creationId xmlns:a16="http://schemas.microsoft.com/office/drawing/2014/main" id="{5B1D00A2-9E96-411C-8F85-D344E9519CAB}"/>
              </a:ext>
            </a:extLst>
          </p:cNvPr>
          <p:cNvSpPr/>
          <p:nvPr/>
        </p:nvSpPr>
        <p:spPr>
          <a:xfrm rot="5400000">
            <a:off x="196380" y="2232770"/>
            <a:ext cx="973580" cy="1055621"/>
          </a:xfrm>
          <a:prstGeom prst="chevron">
            <a:avLst>
              <a:gd name="adj" fmla="val 26964"/>
            </a:avLst>
          </a:prstGeom>
          <a:solidFill>
            <a:srgbClr val="41B6E6">
              <a:lumMod val="40000"/>
              <a:lumOff val="60000"/>
            </a:srgbClr>
          </a:solidFill>
          <a:ln w="12700" cap="flat" cmpd="sng" algn="ctr">
            <a:solidFill>
              <a:srgbClr val="FFFFFF"/>
            </a:solidFill>
            <a:prstDash val="solid"/>
            <a:miter lim="800000"/>
          </a:ln>
          <a:effectLst/>
        </p:spPr>
        <p:txBody>
          <a:bodyPr vert="vert270" lIns="72000" tIns="29250" rIns="72000" bIns="292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Train</a:t>
            </a:r>
          </a:p>
        </p:txBody>
      </p:sp>
      <p:sp>
        <p:nvSpPr>
          <p:cNvPr id="150" name="Chevron 95">
            <a:extLst>
              <a:ext uri="{FF2B5EF4-FFF2-40B4-BE49-F238E27FC236}">
                <a16:creationId xmlns:a16="http://schemas.microsoft.com/office/drawing/2014/main" id="{FD02A6EC-AC5A-47F9-B446-886159781ADE}"/>
              </a:ext>
            </a:extLst>
          </p:cNvPr>
          <p:cNvSpPr/>
          <p:nvPr/>
        </p:nvSpPr>
        <p:spPr>
          <a:xfrm rot="5400000">
            <a:off x="196380" y="3038279"/>
            <a:ext cx="973580" cy="1055621"/>
          </a:xfrm>
          <a:prstGeom prst="chevron">
            <a:avLst>
              <a:gd name="adj" fmla="val 26964"/>
            </a:avLst>
          </a:prstGeom>
          <a:solidFill>
            <a:srgbClr val="41B6E6">
              <a:lumMod val="40000"/>
              <a:lumOff val="60000"/>
            </a:srgbClr>
          </a:solidFill>
          <a:ln w="12700" cap="flat" cmpd="sng" algn="ctr">
            <a:solidFill>
              <a:srgbClr val="FFFFFF"/>
            </a:solidFill>
            <a:prstDash val="solid"/>
            <a:miter lim="800000"/>
          </a:ln>
          <a:effectLst/>
        </p:spPr>
        <p:txBody>
          <a:bodyPr vert="vert270" lIns="72000" tIns="29250" rIns="72000" bIns="292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Roster</a:t>
            </a:r>
          </a:p>
        </p:txBody>
      </p:sp>
      <p:sp>
        <p:nvSpPr>
          <p:cNvPr id="151" name="Chevron 96">
            <a:extLst>
              <a:ext uri="{FF2B5EF4-FFF2-40B4-BE49-F238E27FC236}">
                <a16:creationId xmlns:a16="http://schemas.microsoft.com/office/drawing/2014/main" id="{F0E555AA-452F-4198-80EE-906596839F45}"/>
              </a:ext>
            </a:extLst>
          </p:cNvPr>
          <p:cNvSpPr/>
          <p:nvPr/>
        </p:nvSpPr>
        <p:spPr>
          <a:xfrm rot="5400000">
            <a:off x="196380" y="3843788"/>
            <a:ext cx="973580" cy="1055621"/>
          </a:xfrm>
          <a:prstGeom prst="chevron">
            <a:avLst>
              <a:gd name="adj" fmla="val 26964"/>
            </a:avLst>
          </a:prstGeom>
          <a:solidFill>
            <a:srgbClr val="41B6E6">
              <a:lumMod val="40000"/>
              <a:lumOff val="60000"/>
            </a:srgbClr>
          </a:solidFill>
          <a:ln w="12700" cap="flat" cmpd="sng" algn="ctr">
            <a:solidFill>
              <a:srgbClr val="FFFFFF"/>
            </a:solidFill>
            <a:prstDash val="solid"/>
            <a:miter lim="800000"/>
          </a:ln>
          <a:effectLst/>
        </p:spPr>
        <p:txBody>
          <a:bodyPr vert="vert270" lIns="72000" tIns="29250" rIns="72000" bIns="2925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rPr>
              <a:t>Deploy</a:t>
            </a:r>
          </a:p>
        </p:txBody>
      </p:sp>
      <p:sp>
        <p:nvSpPr>
          <p:cNvPr id="152" name="Chevron 97">
            <a:extLst>
              <a:ext uri="{FF2B5EF4-FFF2-40B4-BE49-F238E27FC236}">
                <a16:creationId xmlns:a16="http://schemas.microsoft.com/office/drawing/2014/main" id="{669258B7-6063-4CE2-A0EE-896BE5336855}"/>
              </a:ext>
            </a:extLst>
          </p:cNvPr>
          <p:cNvSpPr/>
          <p:nvPr/>
        </p:nvSpPr>
        <p:spPr>
          <a:xfrm rot="5400000">
            <a:off x="196380" y="4649298"/>
            <a:ext cx="973580" cy="1055621"/>
          </a:xfrm>
          <a:prstGeom prst="chevron">
            <a:avLst>
              <a:gd name="adj" fmla="val 26964"/>
            </a:avLst>
          </a:prstGeom>
          <a:solidFill>
            <a:srgbClr val="41B6E6">
              <a:lumMod val="40000"/>
              <a:lumOff val="60000"/>
            </a:srgbClr>
          </a:solidFill>
          <a:ln w="12700" cap="flat" cmpd="sng" algn="ctr">
            <a:solidFill>
              <a:srgbClr val="FFFFFF"/>
            </a:solidFill>
            <a:prstDash val="solid"/>
            <a:miter lim="800000"/>
          </a:ln>
          <a:effectLst/>
        </p:spPr>
        <p:txBody>
          <a:bodyPr vert="vert270" lIns="72000" tIns="0" r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800" b="1" kern="0" cap="small">
                <a:solidFill>
                  <a:prstClr val="black"/>
                </a:solidFill>
                <a:latin typeface="Arial" panose="020B0604020202020204" pitchFamily="34" charset="0"/>
                <a:cs typeface="Arial" panose="020B0604020202020204" pitchFamily="34" charset="0"/>
              </a:rPr>
              <a:t>END CONTRACT </a:t>
            </a:r>
            <a:endParaRPr kumimoji="0" lang="en-GB" sz="800" b="1" i="0" u="none" strike="noStrike" kern="0" cap="small"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53" name="Oval 152">
            <a:extLst>
              <a:ext uri="{FF2B5EF4-FFF2-40B4-BE49-F238E27FC236}">
                <a16:creationId xmlns:a16="http://schemas.microsoft.com/office/drawing/2014/main" id="{CCFF253E-EB0D-488F-B2DE-8096CCD22584}"/>
              </a:ext>
            </a:extLst>
          </p:cNvPr>
          <p:cNvSpPr/>
          <p:nvPr/>
        </p:nvSpPr>
        <p:spPr>
          <a:xfrm>
            <a:off x="562464" y="1289244"/>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1</a:t>
            </a:r>
          </a:p>
        </p:txBody>
      </p:sp>
      <p:sp>
        <p:nvSpPr>
          <p:cNvPr id="154" name="Oval 153">
            <a:extLst>
              <a:ext uri="{FF2B5EF4-FFF2-40B4-BE49-F238E27FC236}">
                <a16:creationId xmlns:a16="http://schemas.microsoft.com/office/drawing/2014/main" id="{CEE40580-3195-45C4-AA60-739A0EA40F3E}"/>
              </a:ext>
            </a:extLst>
          </p:cNvPr>
          <p:cNvSpPr/>
          <p:nvPr/>
        </p:nvSpPr>
        <p:spPr>
          <a:xfrm>
            <a:off x="562464" y="2226319"/>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2</a:t>
            </a:r>
          </a:p>
        </p:txBody>
      </p:sp>
      <p:sp>
        <p:nvSpPr>
          <p:cNvPr id="155" name="Oval 154">
            <a:extLst>
              <a:ext uri="{FF2B5EF4-FFF2-40B4-BE49-F238E27FC236}">
                <a16:creationId xmlns:a16="http://schemas.microsoft.com/office/drawing/2014/main" id="{F5C9842B-DA4E-4B95-996A-E344867F2736}"/>
              </a:ext>
            </a:extLst>
          </p:cNvPr>
          <p:cNvSpPr/>
          <p:nvPr/>
        </p:nvSpPr>
        <p:spPr>
          <a:xfrm>
            <a:off x="562464" y="3052822"/>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3</a:t>
            </a:r>
          </a:p>
        </p:txBody>
      </p:sp>
      <p:sp>
        <p:nvSpPr>
          <p:cNvPr id="156" name="Oval 155">
            <a:extLst>
              <a:ext uri="{FF2B5EF4-FFF2-40B4-BE49-F238E27FC236}">
                <a16:creationId xmlns:a16="http://schemas.microsoft.com/office/drawing/2014/main" id="{7F00D451-4EFF-4252-B4E8-D2E3CE7CCAC4}"/>
              </a:ext>
            </a:extLst>
          </p:cNvPr>
          <p:cNvSpPr/>
          <p:nvPr/>
        </p:nvSpPr>
        <p:spPr>
          <a:xfrm>
            <a:off x="562464" y="3879324"/>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4</a:t>
            </a:r>
          </a:p>
        </p:txBody>
      </p:sp>
      <p:sp>
        <p:nvSpPr>
          <p:cNvPr id="157" name="Oval 156">
            <a:extLst>
              <a:ext uri="{FF2B5EF4-FFF2-40B4-BE49-F238E27FC236}">
                <a16:creationId xmlns:a16="http://schemas.microsoft.com/office/drawing/2014/main" id="{F2A77B9F-3B4D-4C90-96E4-33FD27A50B87}"/>
              </a:ext>
            </a:extLst>
          </p:cNvPr>
          <p:cNvSpPr/>
          <p:nvPr/>
        </p:nvSpPr>
        <p:spPr>
          <a:xfrm>
            <a:off x="562464" y="4705827"/>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5</a:t>
            </a:r>
          </a:p>
        </p:txBody>
      </p:sp>
      <p:cxnSp>
        <p:nvCxnSpPr>
          <p:cNvPr id="159" name="Connector: Elbow 43">
            <a:extLst>
              <a:ext uri="{FF2B5EF4-FFF2-40B4-BE49-F238E27FC236}">
                <a16:creationId xmlns:a16="http://schemas.microsoft.com/office/drawing/2014/main" id="{C3748323-F139-40AA-9A2B-4D18116AE3C5}"/>
              </a:ext>
            </a:extLst>
          </p:cNvPr>
          <p:cNvCxnSpPr>
            <a:cxnSpLocks/>
          </p:cNvCxnSpPr>
          <p:nvPr/>
        </p:nvCxnSpPr>
        <p:spPr bwMode="auto">
          <a:xfrm flipV="1">
            <a:off x="3081867" y="3405844"/>
            <a:ext cx="1952006" cy="946888"/>
          </a:xfrm>
          <a:prstGeom prst="bentConnector3">
            <a:avLst>
              <a:gd name="adj1" fmla="val 50000"/>
            </a:avLst>
          </a:prstGeom>
          <a:solidFill>
            <a:schemeClr val="bg1"/>
          </a:solidFill>
          <a:ln w="25400" cap="flat" cmpd="sng" algn="ctr">
            <a:solidFill>
              <a:srgbClr val="B3E2F5"/>
            </a:solidFill>
            <a:prstDash val="solid"/>
            <a:round/>
            <a:headEnd type="none" w="med" len="med"/>
            <a:tailEnd type="triangle"/>
          </a:ln>
          <a:effectLst/>
        </p:spPr>
      </p:cxnSp>
      <p:cxnSp>
        <p:nvCxnSpPr>
          <p:cNvPr id="160" name="Connector: Elbow 43">
            <a:extLst>
              <a:ext uri="{FF2B5EF4-FFF2-40B4-BE49-F238E27FC236}">
                <a16:creationId xmlns:a16="http://schemas.microsoft.com/office/drawing/2014/main" id="{91F94F26-D932-4C82-8364-592710AACD69}"/>
              </a:ext>
            </a:extLst>
          </p:cNvPr>
          <p:cNvCxnSpPr>
            <a:cxnSpLocks/>
          </p:cNvCxnSpPr>
          <p:nvPr/>
        </p:nvCxnSpPr>
        <p:spPr bwMode="auto">
          <a:xfrm>
            <a:off x="3009249" y="2083578"/>
            <a:ext cx="2047206" cy="589670"/>
          </a:xfrm>
          <a:prstGeom prst="bentConnector3">
            <a:avLst>
              <a:gd name="adj1" fmla="val 50000"/>
            </a:avLst>
          </a:prstGeom>
          <a:solidFill>
            <a:schemeClr val="bg1"/>
          </a:solidFill>
          <a:ln w="25400" cap="flat" cmpd="sng" algn="ctr">
            <a:solidFill>
              <a:srgbClr val="B3E2F5"/>
            </a:solidFill>
            <a:prstDash val="solid"/>
            <a:round/>
            <a:headEnd type="none" w="med" len="med"/>
            <a:tailEnd type="triangle"/>
          </a:ln>
          <a:effectLst/>
        </p:spPr>
      </p:cxnSp>
      <p:sp>
        <p:nvSpPr>
          <p:cNvPr id="169" name="Rectangle 168">
            <a:extLst>
              <a:ext uri="{FF2B5EF4-FFF2-40B4-BE49-F238E27FC236}">
                <a16:creationId xmlns:a16="http://schemas.microsoft.com/office/drawing/2014/main" id="{07D290AC-28B4-4A6F-A143-59933E7F9700}"/>
              </a:ext>
            </a:extLst>
          </p:cNvPr>
          <p:cNvSpPr/>
          <p:nvPr/>
        </p:nvSpPr>
        <p:spPr>
          <a:xfrm>
            <a:off x="6213179" y="5494588"/>
            <a:ext cx="3841609" cy="1286500"/>
          </a:xfrm>
          <a:prstGeom prst="rect">
            <a:avLst/>
          </a:prstGeom>
          <a:no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170" name="Straight Arrow Connector 169">
            <a:extLst>
              <a:ext uri="{FF2B5EF4-FFF2-40B4-BE49-F238E27FC236}">
                <a16:creationId xmlns:a16="http://schemas.microsoft.com/office/drawing/2014/main" id="{61C40117-6B02-4A8A-92C9-696FB0DB34F2}"/>
              </a:ext>
            </a:extLst>
          </p:cNvPr>
          <p:cNvCxnSpPr/>
          <p:nvPr/>
        </p:nvCxnSpPr>
        <p:spPr bwMode="auto">
          <a:xfrm>
            <a:off x="6279297" y="5668999"/>
            <a:ext cx="624422" cy="3549"/>
          </a:xfrm>
          <a:prstGeom prst="straightConnector1">
            <a:avLst/>
          </a:prstGeom>
          <a:solidFill>
            <a:srgbClr val="FFFFFF"/>
          </a:solidFill>
          <a:ln w="25400" cap="flat" cmpd="sng" algn="ctr">
            <a:solidFill>
              <a:srgbClr val="FFC000"/>
            </a:solidFill>
            <a:prstDash val="solid"/>
            <a:round/>
            <a:headEnd type="none" w="med" len="med"/>
            <a:tailEnd type="triangle" w="med" len="med"/>
          </a:ln>
          <a:effectLst/>
        </p:spPr>
      </p:cxnSp>
      <p:sp>
        <p:nvSpPr>
          <p:cNvPr id="171" name="TextBox 170">
            <a:extLst>
              <a:ext uri="{FF2B5EF4-FFF2-40B4-BE49-F238E27FC236}">
                <a16:creationId xmlns:a16="http://schemas.microsoft.com/office/drawing/2014/main" id="{7370B1A7-1791-4685-A090-75E7C243F589}"/>
              </a:ext>
            </a:extLst>
          </p:cNvPr>
          <p:cNvSpPr txBox="1"/>
          <p:nvPr/>
        </p:nvSpPr>
        <p:spPr>
          <a:xfrm>
            <a:off x="6959049" y="5568971"/>
            <a:ext cx="292365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Draw down from national contracts </a:t>
            </a:r>
          </a:p>
        </p:txBody>
      </p:sp>
      <p:cxnSp>
        <p:nvCxnSpPr>
          <p:cNvPr id="172" name="Straight Arrow Connector 171">
            <a:extLst>
              <a:ext uri="{FF2B5EF4-FFF2-40B4-BE49-F238E27FC236}">
                <a16:creationId xmlns:a16="http://schemas.microsoft.com/office/drawing/2014/main" id="{F74AA74D-C5FB-4CE5-970B-BC7B39818833}"/>
              </a:ext>
            </a:extLst>
          </p:cNvPr>
          <p:cNvCxnSpPr/>
          <p:nvPr/>
        </p:nvCxnSpPr>
        <p:spPr bwMode="auto">
          <a:xfrm>
            <a:off x="6279297" y="5916037"/>
            <a:ext cx="624422" cy="3549"/>
          </a:xfrm>
          <a:prstGeom prst="straightConnector1">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sp>
        <p:nvSpPr>
          <p:cNvPr id="173" name="TextBox 172">
            <a:extLst>
              <a:ext uri="{FF2B5EF4-FFF2-40B4-BE49-F238E27FC236}">
                <a16:creationId xmlns:a16="http://schemas.microsoft.com/office/drawing/2014/main" id="{8897B0FD-5E19-4D09-9F21-D3282F9B7C87}"/>
              </a:ext>
            </a:extLst>
          </p:cNvPr>
          <p:cNvSpPr txBox="1"/>
          <p:nvPr/>
        </p:nvSpPr>
        <p:spPr>
          <a:xfrm>
            <a:off x="6959049" y="5802817"/>
            <a:ext cx="159301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Staff </a:t>
            </a:r>
            <a:r>
              <a:rPr lang="en-GB" kern="0">
                <a:solidFill>
                  <a:srgbClr val="525252"/>
                </a:solidFill>
                <a:latin typeface="Arial" panose="020B0604020202020204" pitchFamily="34" charset="0"/>
                <a:cs typeface="Arial" panose="020B0604020202020204" pitchFamily="34" charset="0"/>
              </a:rPr>
              <a:t>deployment </a:t>
            </a: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flows </a:t>
            </a:r>
          </a:p>
        </p:txBody>
      </p:sp>
      <p:sp>
        <p:nvSpPr>
          <p:cNvPr id="174" name="Rectangle 173">
            <a:extLst>
              <a:ext uri="{FF2B5EF4-FFF2-40B4-BE49-F238E27FC236}">
                <a16:creationId xmlns:a16="http://schemas.microsoft.com/office/drawing/2014/main" id="{0BBC2068-8764-4C62-AB5F-A7EB11F04BA3}"/>
              </a:ext>
            </a:extLst>
          </p:cNvPr>
          <p:cNvSpPr/>
          <p:nvPr/>
        </p:nvSpPr>
        <p:spPr>
          <a:xfrm>
            <a:off x="6213179" y="5228079"/>
            <a:ext cx="769281" cy="266511"/>
          </a:xfrm>
          <a:prstGeom prst="rect">
            <a:avLst/>
          </a:prstGeom>
          <a:solidFill>
            <a:srgbClr val="003087"/>
          </a:solid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75" name="TextBox 174">
            <a:extLst>
              <a:ext uri="{FF2B5EF4-FFF2-40B4-BE49-F238E27FC236}">
                <a16:creationId xmlns:a16="http://schemas.microsoft.com/office/drawing/2014/main" id="{A5CB0A11-AEE6-4FD0-95C9-848EA1D982AA}"/>
              </a:ext>
            </a:extLst>
          </p:cNvPr>
          <p:cNvSpPr txBox="1"/>
          <p:nvPr/>
        </p:nvSpPr>
        <p:spPr>
          <a:xfrm>
            <a:off x="6279297" y="5238223"/>
            <a:ext cx="703163" cy="246221"/>
          </a:xfrm>
          <a:prstGeom prst="rect">
            <a:avLst/>
          </a:prstGeom>
          <a:noFill/>
        </p:spPr>
        <p:txBody>
          <a:bodyPr wrap="square" rtlCol="0">
            <a:spAutoFit/>
          </a:bodyPr>
          <a:lstStyle>
            <a:defPPr>
              <a:defRPr lang="en-US"/>
            </a:defPPr>
            <a:lvl1pPr>
              <a:defRPr sz="700">
                <a:solidFill>
                  <a:schemeClr val="tx1">
                    <a:lumMod val="50000"/>
                    <a:lumOff val="50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Legend</a:t>
            </a:r>
          </a:p>
        </p:txBody>
      </p:sp>
      <p:cxnSp>
        <p:nvCxnSpPr>
          <p:cNvPr id="176" name="Straight Arrow Connector 175">
            <a:extLst>
              <a:ext uri="{FF2B5EF4-FFF2-40B4-BE49-F238E27FC236}">
                <a16:creationId xmlns:a16="http://schemas.microsoft.com/office/drawing/2014/main" id="{77D0A67F-CA3B-4B37-A08B-D538AB83A66A}"/>
              </a:ext>
            </a:extLst>
          </p:cNvPr>
          <p:cNvCxnSpPr/>
          <p:nvPr/>
        </p:nvCxnSpPr>
        <p:spPr bwMode="auto">
          <a:xfrm>
            <a:off x="6279297" y="6127012"/>
            <a:ext cx="624422" cy="3549"/>
          </a:xfrm>
          <a:prstGeom prst="straightConnector1">
            <a:avLst/>
          </a:prstGeom>
          <a:solidFill>
            <a:srgbClr val="FFFFFF"/>
          </a:solidFill>
          <a:ln w="25400" cap="flat" cmpd="sng" algn="ctr">
            <a:solidFill>
              <a:srgbClr val="B3E2F5"/>
            </a:solidFill>
            <a:prstDash val="solid"/>
            <a:round/>
            <a:headEnd type="none" w="med" len="med"/>
            <a:tailEnd type="triangle"/>
          </a:ln>
          <a:effectLst/>
        </p:spPr>
      </p:cxnSp>
      <p:sp>
        <p:nvSpPr>
          <p:cNvPr id="177" name="TextBox 176">
            <a:extLst>
              <a:ext uri="{FF2B5EF4-FFF2-40B4-BE49-F238E27FC236}">
                <a16:creationId xmlns:a16="http://schemas.microsoft.com/office/drawing/2014/main" id="{1BAA0385-C0F6-47AD-AF27-C5435264980F}"/>
              </a:ext>
            </a:extLst>
          </p:cNvPr>
          <p:cNvSpPr txBox="1"/>
          <p:nvPr/>
        </p:nvSpPr>
        <p:spPr>
          <a:xfrm>
            <a:off x="6903203" y="6023162"/>
            <a:ext cx="159301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Individual not yet able to fulfil a shift </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sp>
        <p:nvSpPr>
          <p:cNvPr id="179" name="Oval 178">
            <a:extLst>
              <a:ext uri="{FF2B5EF4-FFF2-40B4-BE49-F238E27FC236}">
                <a16:creationId xmlns:a16="http://schemas.microsoft.com/office/drawing/2014/main" id="{C1F5ECC5-CBED-4B60-A326-4FEE58681073}"/>
              </a:ext>
            </a:extLst>
          </p:cNvPr>
          <p:cNvSpPr/>
          <p:nvPr/>
        </p:nvSpPr>
        <p:spPr>
          <a:xfrm>
            <a:off x="5329119" y="2934486"/>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2</a:t>
            </a:r>
          </a:p>
        </p:txBody>
      </p:sp>
      <p:sp>
        <p:nvSpPr>
          <p:cNvPr id="180" name="Oval 179">
            <a:extLst>
              <a:ext uri="{FF2B5EF4-FFF2-40B4-BE49-F238E27FC236}">
                <a16:creationId xmlns:a16="http://schemas.microsoft.com/office/drawing/2014/main" id="{F90F2344-F091-4728-87DB-6A6823473F73}"/>
              </a:ext>
            </a:extLst>
          </p:cNvPr>
          <p:cNvSpPr/>
          <p:nvPr/>
        </p:nvSpPr>
        <p:spPr>
          <a:xfrm>
            <a:off x="5601512" y="2935976"/>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3</a:t>
            </a:r>
          </a:p>
        </p:txBody>
      </p:sp>
      <p:sp>
        <p:nvSpPr>
          <p:cNvPr id="181" name="Oval 180">
            <a:extLst>
              <a:ext uri="{FF2B5EF4-FFF2-40B4-BE49-F238E27FC236}">
                <a16:creationId xmlns:a16="http://schemas.microsoft.com/office/drawing/2014/main" id="{4B2A8906-101E-4566-A450-2CBF9AC52722}"/>
              </a:ext>
            </a:extLst>
          </p:cNvPr>
          <p:cNvSpPr/>
          <p:nvPr/>
        </p:nvSpPr>
        <p:spPr>
          <a:xfrm>
            <a:off x="5873905" y="2934486"/>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4</a:t>
            </a:r>
          </a:p>
        </p:txBody>
      </p:sp>
      <p:sp>
        <p:nvSpPr>
          <p:cNvPr id="182" name="Oval 181">
            <a:extLst>
              <a:ext uri="{FF2B5EF4-FFF2-40B4-BE49-F238E27FC236}">
                <a16:creationId xmlns:a16="http://schemas.microsoft.com/office/drawing/2014/main" id="{64E33AB4-59C2-435D-8123-F9448907F43C}"/>
              </a:ext>
            </a:extLst>
          </p:cNvPr>
          <p:cNvSpPr/>
          <p:nvPr/>
        </p:nvSpPr>
        <p:spPr>
          <a:xfrm>
            <a:off x="6146299" y="2933753"/>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5</a:t>
            </a:r>
          </a:p>
        </p:txBody>
      </p:sp>
      <p:sp>
        <p:nvSpPr>
          <p:cNvPr id="183" name="Oval 182">
            <a:extLst>
              <a:ext uri="{FF2B5EF4-FFF2-40B4-BE49-F238E27FC236}">
                <a16:creationId xmlns:a16="http://schemas.microsoft.com/office/drawing/2014/main" id="{EAA163D4-669C-4CBC-871D-2B36F6C2B380}"/>
              </a:ext>
            </a:extLst>
          </p:cNvPr>
          <p:cNvSpPr/>
          <p:nvPr/>
        </p:nvSpPr>
        <p:spPr>
          <a:xfrm>
            <a:off x="5056726" y="2937223"/>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1</a:t>
            </a:r>
          </a:p>
        </p:txBody>
      </p:sp>
      <p:sp>
        <p:nvSpPr>
          <p:cNvPr id="184" name="Oval 183">
            <a:extLst>
              <a:ext uri="{FF2B5EF4-FFF2-40B4-BE49-F238E27FC236}">
                <a16:creationId xmlns:a16="http://schemas.microsoft.com/office/drawing/2014/main" id="{1DE20663-53E1-4733-8D12-37ABFACDF8A9}"/>
              </a:ext>
            </a:extLst>
          </p:cNvPr>
          <p:cNvSpPr/>
          <p:nvPr/>
        </p:nvSpPr>
        <p:spPr>
          <a:xfrm>
            <a:off x="9098669" y="2116000"/>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3</a:t>
            </a:r>
          </a:p>
        </p:txBody>
      </p:sp>
      <p:sp>
        <p:nvSpPr>
          <p:cNvPr id="168" name="Rectangle 167">
            <a:extLst>
              <a:ext uri="{FF2B5EF4-FFF2-40B4-BE49-F238E27FC236}">
                <a16:creationId xmlns:a16="http://schemas.microsoft.com/office/drawing/2014/main" id="{CA4EF14F-1006-45E1-9F78-AB744152B7BD}"/>
              </a:ext>
            </a:extLst>
          </p:cNvPr>
          <p:cNvSpPr/>
          <p:nvPr/>
        </p:nvSpPr>
        <p:spPr>
          <a:xfrm>
            <a:off x="5172271" y="589177"/>
            <a:ext cx="1472615" cy="2141687"/>
          </a:xfrm>
          <a:prstGeom prst="rect">
            <a:avLst/>
          </a:prstGeom>
          <a:noFill/>
          <a:ln w="28575" cap="flat" cmpd="sng" algn="ctr">
            <a:solidFill>
              <a:srgbClr val="000000"/>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86" name="TextBox 185">
            <a:extLst>
              <a:ext uri="{FF2B5EF4-FFF2-40B4-BE49-F238E27FC236}">
                <a16:creationId xmlns:a16="http://schemas.microsoft.com/office/drawing/2014/main" id="{B2F09CA8-BAD6-4950-BC60-AB126A9040DD}"/>
              </a:ext>
            </a:extLst>
          </p:cNvPr>
          <p:cNvSpPr txBox="1"/>
          <p:nvPr/>
        </p:nvSpPr>
        <p:spPr>
          <a:xfrm>
            <a:off x="5293009" y="735038"/>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NHS Professionals</a:t>
            </a:r>
            <a:endParaRPr kumimoji="0" lang="en-GB" sz="1000" b="1" i="0" u="none" strike="noStrike" kern="0" cap="none" spc="0" normalizeH="0" baseline="30000" noProof="0">
              <a:ln>
                <a:noFill/>
              </a:ln>
              <a:solidFill>
                <a:srgbClr val="525252"/>
              </a:solidFill>
              <a:effectLst/>
              <a:uLnTx/>
              <a:uFillTx/>
              <a:latin typeface="Arial"/>
              <a:cs typeface="Arial"/>
            </a:endParaRPr>
          </a:p>
        </p:txBody>
      </p:sp>
      <p:pic>
        <p:nvPicPr>
          <p:cNvPr id="187" name="Picture 186">
            <a:extLst>
              <a:ext uri="{FF2B5EF4-FFF2-40B4-BE49-F238E27FC236}">
                <a16:creationId xmlns:a16="http://schemas.microsoft.com/office/drawing/2014/main" id="{2D33FB84-E5F7-4D60-9238-B837173E7000}"/>
              </a:ext>
            </a:extLst>
          </p:cNvPr>
          <p:cNvPicPr>
            <a:picLocks noChangeAspect="1"/>
          </p:cNvPicPr>
          <p:nvPr/>
        </p:nvPicPr>
        <p:blipFill>
          <a:blip r:embed="rId15"/>
          <a:stretch>
            <a:fillRect/>
          </a:stretch>
        </p:blipFill>
        <p:spPr>
          <a:xfrm>
            <a:off x="5363656" y="963099"/>
            <a:ext cx="1053054" cy="526527"/>
          </a:xfrm>
          <a:prstGeom prst="rect">
            <a:avLst/>
          </a:prstGeom>
        </p:spPr>
      </p:pic>
      <p:sp>
        <p:nvSpPr>
          <p:cNvPr id="190" name="TextBox 189">
            <a:extLst>
              <a:ext uri="{FF2B5EF4-FFF2-40B4-BE49-F238E27FC236}">
                <a16:creationId xmlns:a16="http://schemas.microsoft.com/office/drawing/2014/main" id="{46D19A1A-1318-46DF-A4C7-DE0FEB3948A4}"/>
              </a:ext>
            </a:extLst>
          </p:cNvPr>
          <p:cNvSpPr txBox="1"/>
          <p:nvPr/>
        </p:nvSpPr>
        <p:spPr>
          <a:xfrm>
            <a:off x="5283900" y="1614468"/>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i="1" u="none" strike="noStrike" kern="0" cap="none" spc="0" normalizeH="0" baseline="0" noProof="0">
                <a:ln>
                  <a:noFill/>
                </a:ln>
                <a:solidFill>
                  <a:srgbClr val="525252"/>
                </a:solidFill>
                <a:effectLst/>
                <a:uLnTx/>
                <a:uFillTx/>
                <a:latin typeface="Arial"/>
                <a:cs typeface="Arial"/>
              </a:rPr>
              <a:t>Employment Checks</a:t>
            </a:r>
            <a:endParaRPr kumimoji="0" lang="en-GB" sz="1000" i="1" u="none" strike="noStrike" kern="0" cap="none" spc="0" normalizeH="0" baseline="30000" noProof="0">
              <a:ln>
                <a:noFill/>
              </a:ln>
              <a:solidFill>
                <a:srgbClr val="525252"/>
              </a:solidFill>
              <a:effectLst/>
              <a:uLnTx/>
              <a:uFillTx/>
              <a:latin typeface="Arial"/>
              <a:cs typeface="Arial"/>
            </a:endParaRPr>
          </a:p>
        </p:txBody>
      </p:sp>
      <p:sp>
        <p:nvSpPr>
          <p:cNvPr id="191" name="TextBox 190">
            <a:extLst>
              <a:ext uri="{FF2B5EF4-FFF2-40B4-BE49-F238E27FC236}">
                <a16:creationId xmlns:a16="http://schemas.microsoft.com/office/drawing/2014/main" id="{9D91533E-6324-42A7-8002-F4C04C6F328A}"/>
              </a:ext>
            </a:extLst>
          </p:cNvPr>
          <p:cNvSpPr txBox="1"/>
          <p:nvPr/>
        </p:nvSpPr>
        <p:spPr>
          <a:xfrm>
            <a:off x="5287619" y="1871102"/>
            <a:ext cx="1200192" cy="461665"/>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i="1" u="none" strike="noStrike" kern="0" cap="none" spc="0" normalizeH="0" baseline="0" noProof="0">
                <a:ln>
                  <a:noFill/>
                </a:ln>
                <a:solidFill>
                  <a:srgbClr val="525252"/>
                </a:solidFill>
                <a:effectLst/>
                <a:uLnTx/>
                <a:uFillTx/>
                <a:latin typeface="Arial"/>
                <a:cs typeface="Arial"/>
              </a:rPr>
              <a:t>Statutory and Mandatory Training (including e-learning)</a:t>
            </a:r>
            <a:endParaRPr kumimoji="0" lang="en-GB" sz="1000" i="1" u="none" strike="noStrike" kern="0" cap="none" spc="0" normalizeH="0" baseline="30000" noProof="0">
              <a:ln>
                <a:noFill/>
              </a:ln>
              <a:solidFill>
                <a:srgbClr val="525252"/>
              </a:solidFill>
              <a:effectLst/>
              <a:uLnTx/>
              <a:uFillTx/>
              <a:latin typeface="Arial"/>
              <a:cs typeface="Arial"/>
            </a:endParaRPr>
          </a:p>
        </p:txBody>
      </p:sp>
      <p:sp>
        <p:nvSpPr>
          <p:cNvPr id="192" name="TextBox 191">
            <a:extLst>
              <a:ext uri="{FF2B5EF4-FFF2-40B4-BE49-F238E27FC236}">
                <a16:creationId xmlns:a16="http://schemas.microsoft.com/office/drawing/2014/main" id="{CCDDDEAE-A2F9-4477-8EE1-557B83B74EBA}"/>
              </a:ext>
            </a:extLst>
          </p:cNvPr>
          <p:cNvSpPr txBox="1"/>
          <p:nvPr/>
        </p:nvSpPr>
        <p:spPr>
          <a:xfrm>
            <a:off x="5300499" y="2490053"/>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i="1" u="none" strike="noStrike" kern="0" cap="none" spc="0" normalizeH="0" baseline="0" noProof="0">
                <a:ln>
                  <a:noFill/>
                </a:ln>
                <a:solidFill>
                  <a:srgbClr val="525252"/>
                </a:solidFill>
                <a:effectLst/>
                <a:uLnTx/>
                <a:uFillTx/>
                <a:latin typeface="Arial"/>
                <a:cs typeface="Arial"/>
              </a:rPr>
              <a:t>Employment contract </a:t>
            </a:r>
            <a:endParaRPr kumimoji="0" lang="en-GB" sz="1000" i="1" u="none" strike="noStrike" kern="0" cap="none" spc="0" normalizeH="0" baseline="30000" noProof="0">
              <a:ln>
                <a:noFill/>
              </a:ln>
              <a:solidFill>
                <a:srgbClr val="525252"/>
              </a:solidFill>
              <a:effectLst/>
              <a:uLnTx/>
              <a:uFillTx/>
              <a:latin typeface="Arial"/>
              <a:cs typeface="Arial"/>
            </a:endParaRPr>
          </a:p>
        </p:txBody>
      </p:sp>
      <p:sp>
        <p:nvSpPr>
          <p:cNvPr id="193" name="Oval 192">
            <a:extLst>
              <a:ext uri="{FF2B5EF4-FFF2-40B4-BE49-F238E27FC236}">
                <a16:creationId xmlns:a16="http://schemas.microsoft.com/office/drawing/2014/main" id="{5D48053C-99E7-42FC-A105-71B68A129177}"/>
              </a:ext>
            </a:extLst>
          </p:cNvPr>
          <p:cNvSpPr/>
          <p:nvPr/>
        </p:nvSpPr>
        <p:spPr>
          <a:xfrm>
            <a:off x="4972364" y="1573610"/>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1</a:t>
            </a:r>
          </a:p>
        </p:txBody>
      </p:sp>
      <p:sp>
        <p:nvSpPr>
          <p:cNvPr id="194" name="Oval 193">
            <a:extLst>
              <a:ext uri="{FF2B5EF4-FFF2-40B4-BE49-F238E27FC236}">
                <a16:creationId xmlns:a16="http://schemas.microsoft.com/office/drawing/2014/main" id="{35EAB22B-2BFA-4776-97CD-DFDC17A16EF2}"/>
              </a:ext>
            </a:extLst>
          </p:cNvPr>
          <p:cNvSpPr/>
          <p:nvPr/>
        </p:nvSpPr>
        <p:spPr>
          <a:xfrm>
            <a:off x="4970776" y="2065666"/>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4</a:t>
            </a:r>
          </a:p>
        </p:txBody>
      </p:sp>
      <p:sp>
        <p:nvSpPr>
          <p:cNvPr id="195" name="Oval 194">
            <a:extLst>
              <a:ext uri="{FF2B5EF4-FFF2-40B4-BE49-F238E27FC236}">
                <a16:creationId xmlns:a16="http://schemas.microsoft.com/office/drawing/2014/main" id="{0932B062-D4FA-4153-8146-32CFE2CA9A24}"/>
              </a:ext>
            </a:extLst>
          </p:cNvPr>
          <p:cNvSpPr/>
          <p:nvPr/>
        </p:nvSpPr>
        <p:spPr>
          <a:xfrm>
            <a:off x="4970418" y="2332972"/>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5</a:t>
            </a:r>
          </a:p>
        </p:txBody>
      </p:sp>
      <p:sp>
        <p:nvSpPr>
          <p:cNvPr id="196" name="Oval 195">
            <a:extLst>
              <a:ext uri="{FF2B5EF4-FFF2-40B4-BE49-F238E27FC236}">
                <a16:creationId xmlns:a16="http://schemas.microsoft.com/office/drawing/2014/main" id="{C77F7E04-207D-4F0E-AD48-EA41AE9DECD6}"/>
              </a:ext>
            </a:extLst>
          </p:cNvPr>
          <p:cNvSpPr/>
          <p:nvPr/>
        </p:nvSpPr>
        <p:spPr>
          <a:xfrm>
            <a:off x="4970389" y="1833778"/>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2</a:t>
            </a:r>
          </a:p>
        </p:txBody>
      </p:sp>
      <p:cxnSp>
        <p:nvCxnSpPr>
          <p:cNvPr id="197" name="Straight Arrow Connector 196">
            <a:extLst>
              <a:ext uri="{FF2B5EF4-FFF2-40B4-BE49-F238E27FC236}">
                <a16:creationId xmlns:a16="http://schemas.microsoft.com/office/drawing/2014/main" id="{9E31C6A4-656C-448A-87EB-0FAC6300EB5C}"/>
              </a:ext>
            </a:extLst>
          </p:cNvPr>
          <p:cNvCxnSpPr>
            <a:cxnSpLocks/>
          </p:cNvCxnSpPr>
          <p:nvPr/>
        </p:nvCxnSpPr>
        <p:spPr bwMode="auto">
          <a:xfrm flipH="1">
            <a:off x="6664436" y="2533564"/>
            <a:ext cx="1918390" cy="0"/>
          </a:xfrm>
          <a:prstGeom prst="straightConnector1">
            <a:avLst/>
          </a:prstGeom>
          <a:solidFill>
            <a:schemeClr val="bg1"/>
          </a:solidFill>
          <a:ln w="25400" cap="flat" cmpd="sng" algn="ctr">
            <a:solidFill>
              <a:srgbClr val="FFC000"/>
            </a:solidFill>
            <a:prstDash val="solid"/>
            <a:round/>
            <a:headEnd type="none" w="med" len="med"/>
            <a:tailEnd type="triangle"/>
          </a:ln>
          <a:effectLst/>
        </p:spPr>
      </p:cxnSp>
      <p:cxnSp>
        <p:nvCxnSpPr>
          <p:cNvPr id="199" name="Connector: Elbow 43">
            <a:extLst>
              <a:ext uri="{FF2B5EF4-FFF2-40B4-BE49-F238E27FC236}">
                <a16:creationId xmlns:a16="http://schemas.microsoft.com/office/drawing/2014/main" id="{280A5012-2634-4CF6-9302-243A4EDA2744}"/>
              </a:ext>
            </a:extLst>
          </p:cNvPr>
          <p:cNvCxnSpPr>
            <a:cxnSpLocks/>
          </p:cNvCxnSpPr>
          <p:nvPr/>
        </p:nvCxnSpPr>
        <p:spPr bwMode="auto">
          <a:xfrm flipV="1">
            <a:off x="6576899" y="3014606"/>
            <a:ext cx="2055059" cy="926976"/>
          </a:xfrm>
          <a:prstGeom prst="bentConnector3">
            <a:avLst>
              <a:gd name="adj1" fmla="val 52383"/>
            </a:avLst>
          </a:prstGeom>
          <a:solidFill>
            <a:schemeClr val="bg1"/>
          </a:solidFill>
          <a:ln w="25400" cap="flat" cmpd="sng" algn="ctr">
            <a:solidFill>
              <a:srgbClr val="B3E2F5"/>
            </a:solidFill>
            <a:prstDash val="sysDash"/>
            <a:round/>
            <a:headEnd type="none" w="med" len="med"/>
            <a:tailEnd type="triangle"/>
          </a:ln>
          <a:effectLst/>
        </p:spPr>
      </p:cxnSp>
      <p:sp>
        <p:nvSpPr>
          <p:cNvPr id="201" name="TextBox 200">
            <a:extLst>
              <a:ext uri="{FF2B5EF4-FFF2-40B4-BE49-F238E27FC236}">
                <a16:creationId xmlns:a16="http://schemas.microsoft.com/office/drawing/2014/main" id="{C4A8B133-2EF1-4EC1-B64F-5570D337CAB6}"/>
              </a:ext>
            </a:extLst>
          </p:cNvPr>
          <p:cNvSpPr txBox="1"/>
          <p:nvPr/>
        </p:nvSpPr>
        <p:spPr>
          <a:xfrm>
            <a:off x="6918432" y="6239958"/>
            <a:ext cx="2178731"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Request for vaccine specific training</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130A74CE-6BF6-4D27-9FB4-D30900775F22}"/>
              </a:ext>
            </a:extLst>
          </p:cNvPr>
          <p:cNvSpPr txBox="1"/>
          <p:nvPr/>
        </p:nvSpPr>
        <p:spPr>
          <a:xfrm>
            <a:off x="6918432" y="6467685"/>
            <a:ext cx="2923653"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Completion/Provider of vaccine specific face to face training</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cxnSp>
        <p:nvCxnSpPr>
          <p:cNvPr id="203" name="Straight Arrow Connector 202">
            <a:extLst>
              <a:ext uri="{FF2B5EF4-FFF2-40B4-BE49-F238E27FC236}">
                <a16:creationId xmlns:a16="http://schemas.microsoft.com/office/drawing/2014/main" id="{F9CEF410-0A4E-409A-8CF2-3AAD106E5DB5}"/>
              </a:ext>
            </a:extLst>
          </p:cNvPr>
          <p:cNvCxnSpPr>
            <a:cxnSpLocks/>
          </p:cNvCxnSpPr>
          <p:nvPr/>
        </p:nvCxnSpPr>
        <p:spPr bwMode="auto">
          <a:xfrm flipV="1">
            <a:off x="6292134" y="6367647"/>
            <a:ext cx="585959" cy="7848"/>
          </a:xfrm>
          <a:prstGeom prst="straightConnector1">
            <a:avLst/>
          </a:prstGeom>
          <a:solidFill>
            <a:srgbClr val="FFFFFF"/>
          </a:solidFill>
          <a:ln w="25400" cap="flat" cmpd="sng" algn="ctr">
            <a:solidFill>
              <a:srgbClr val="B3E2F5"/>
            </a:solidFill>
            <a:prstDash val="sysDash"/>
            <a:round/>
            <a:headEnd type="none" w="med" len="med"/>
            <a:tailEnd type="triangle"/>
          </a:ln>
          <a:effectLst/>
        </p:spPr>
      </p:cxnSp>
      <p:cxnSp>
        <p:nvCxnSpPr>
          <p:cNvPr id="204" name="Straight Arrow Connector 203">
            <a:extLst>
              <a:ext uri="{FF2B5EF4-FFF2-40B4-BE49-F238E27FC236}">
                <a16:creationId xmlns:a16="http://schemas.microsoft.com/office/drawing/2014/main" id="{6224E47B-BB33-4614-A2A6-0365951DD06F}"/>
              </a:ext>
            </a:extLst>
          </p:cNvPr>
          <p:cNvCxnSpPr/>
          <p:nvPr/>
        </p:nvCxnSpPr>
        <p:spPr bwMode="auto">
          <a:xfrm>
            <a:off x="6261210" y="6590000"/>
            <a:ext cx="624422" cy="3549"/>
          </a:xfrm>
          <a:prstGeom prst="straightConnector1">
            <a:avLst/>
          </a:prstGeom>
          <a:solidFill>
            <a:srgbClr val="FFFFFF"/>
          </a:solidFill>
          <a:ln w="25400" cap="flat" cmpd="sng" algn="ctr">
            <a:solidFill>
              <a:srgbClr val="EECBD5"/>
            </a:solidFill>
            <a:prstDash val="sysDash"/>
            <a:round/>
            <a:headEnd type="none" w="med" len="med"/>
            <a:tailEnd type="triangle"/>
          </a:ln>
          <a:effectLst/>
        </p:spPr>
      </p:cxnSp>
      <p:sp>
        <p:nvSpPr>
          <p:cNvPr id="205" name="Oval 204">
            <a:extLst>
              <a:ext uri="{FF2B5EF4-FFF2-40B4-BE49-F238E27FC236}">
                <a16:creationId xmlns:a16="http://schemas.microsoft.com/office/drawing/2014/main" id="{A5CC6AC6-3196-4B3E-8D5C-0FB660C47C2A}"/>
              </a:ext>
            </a:extLst>
          </p:cNvPr>
          <p:cNvSpPr/>
          <p:nvPr/>
        </p:nvSpPr>
        <p:spPr>
          <a:xfrm>
            <a:off x="8837247" y="2122744"/>
            <a:ext cx="271445" cy="282652"/>
          </a:xfrm>
          <a:prstGeom prst="ellipse">
            <a:avLst/>
          </a:prstGeom>
          <a:solidFill>
            <a:srgbClr val="00206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white"/>
                </a:solidFill>
                <a:effectLst/>
                <a:uLnTx/>
                <a:uFillTx/>
                <a:latin typeface="Calibri Light" panose="020F0302020204030204"/>
                <a:ea typeface="+mn-ea"/>
                <a:cs typeface="+mn-cs"/>
              </a:rPr>
              <a:t>2</a:t>
            </a:r>
          </a:p>
        </p:txBody>
      </p:sp>
      <p:cxnSp>
        <p:nvCxnSpPr>
          <p:cNvPr id="206" name="Connector: Elbow 43">
            <a:extLst>
              <a:ext uri="{FF2B5EF4-FFF2-40B4-BE49-F238E27FC236}">
                <a16:creationId xmlns:a16="http://schemas.microsoft.com/office/drawing/2014/main" id="{04AB0D94-84AE-4937-8A1B-CD6688B5061A}"/>
              </a:ext>
            </a:extLst>
          </p:cNvPr>
          <p:cNvCxnSpPr>
            <a:cxnSpLocks/>
          </p:cNvCxnSpPr>
          <p:nvPr/>
        </p:nvCxnSpPr>
        <p:spPr bwMode="auto">
          <a:xfrm>
            <a:off x="6697277" y="1382921"/>
            <a:ext cx="1864528" cy="1065256"/>
          </a:xfrm>
          <a:prstGeom prst="bentConnector3">
            <a:avLst>
              <a:gd name="adj1" fmla="val 50000"/>
            </a:avLst>
          </a:prstGeom>
          <a:solidFill>
            <a:schemeClr val="bg1"/>
          </a:solidFill>
          <a:ln w="25400" cap="flat" cmpd="sng" algn="ctr">
            <a:solidFill>
              <a:srgbClr val="B3E2F5"/>
            </a:solidFill>
            <a:prstDash val="sysDash"/>
            <a:round/>
            <a:headEnd type="none" w="med" len="med"/>
            <a:tailEnd type="triangle"/>
          </a:ln>
          <a:effectLst/>
        </p:spPr>
      </p:cxnSp>
      <p:cxnSp>
        <p:nvCxnSpPr>
          <p:cNvPr id="207" name="Connector: Elbow 43">
            <a:extLst>
              <a:ext uri="{FF2B5EF4-FFF2-40B4-BE49-F238E27FC236}">
                <a16:creationId xmlns:a16="http://schemas.microsoft.com/office/drawing/2014/main" id="{4F139BAE-7274-4D8C-B12F-FFCC0972CC8E}"/>
              </a:ext>
            </a:extLst>
          </p:cNvPr>
          <p:cNvCxnSpPr>
            <a:cxnSpLocks/>
          </p:cNvCxnSpPr>
          <p:nvPr/>
        </p:nvCxnSpPr>
        <p:spPr bwMode="auto">
          <a:xfrm rot="10800000">
            <a:off x="6690285" y="955258"/>
            <a:ext cx="1892541" cy="1393061"/>
          </a:xfrm>
          <a:prstGeom prst="bentConnector3">
            <a:avLst>
              <a:gd name="adj1" fmla="val 34470"/>
            </a:avLst>
          </a:prstGeom>
          <a:solidFill>
            <a:schemeClr val="bg1"/>
          </a:solidFill>
          <a:ln w="25400" cap="flat" cmpd="sng" algn="ctr">
            <a:solidFill>
              <a:srgbClr val="EECBD5"/>
            </a:solidFill>
            <a:prstDash val="sysDash"/>
            <a:round/>
            <a:headEnd type="none" w="med" len="med"/>
            <a:tailEnd type="triangle"/>
          </a:ln>
          <a:effectLst/>
        </p:spPr>
      </p:cxnSp>
      <p:cxnSp>
        <p:nvCxnSpPr>
          <p:cNvPr id="212" name="Straight Arrow Connector 211">
            <a:extLst>
              <a:ext uri="{FF2B5EF4-FFF2-40B4-BE49-F238E27FC236}">
                <a16:creationId xmlns:a16="http://schemas.microsoft.com/office/drawing/2014/main" id="{AFE67F5F-1571-4F2E-AAC5-438BEB6DF4BC}"/>
              </a:ext>
            </a:extLst>
          </p:cNvPr>
          <p:cNvCxnSpPr>
            <a:cxnSpLocks/>
          </p:cNvCxnSpPr>
          <p:nvPr/>
        </p:nvCxnSpPr>
        <p:spPr bwMode="auto">
          <a:xfrm>
            <a:off x="6697277" y="2615624"/>
            <a:ext cx="1864528" cy="0"/>
          </a:xfrm>
          <a:prstGeom prst="straightConnector1">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sp>
        <p:nvSpPr>
          <p:cNvPr id="215" name="Rectangle 214">
            <a:extLst>
              <a:ext uri="{FF2B5EF4-FFF2-40B4-BE49-F238E27FC236}">
                <a16:creationId xmlns:a16="http://schemas.microsoft.com/office/drawing/2014/main" id="{E1A3250F-5188-4F1D-89E6-35B38A6C2CEB}"/>
              </a:ext>
            </a:extLst>
          </p:cNvPr>
          <p:cNvSpPr/>
          <p:nvPr/>
        </p:nvSpPr>
        <p:spPr>
          <a:xfrm>
            <a:off x="1423857" y="5228607"/>
            <a:ext cx="3991851" cy="1096033"/>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i="1" dirty="0">
                <a:solidFill>
                  <a:schemeClr val="tx1"/>
                </a:solidFill>
                <a:latin typeface="Arial" panose="020B0604020202020204" pitchFamily="34" charset="0"/>
                <a:cs typeface="Arial" panose="020B0604020202020204" pitchFamily="34" charset="0"/>
              </a:rPr>
              <a:t>Roles: </a:t>
            </a:r>
          </a:p>
          <a:p>
            <a:r>
              <a:rPr lang="en-GB" sz="1200" dirty="0">
                <a:solidFill>
                  <a:schemeClr val="tx1"/>
                </a:solidFill>
                <a:latin typeface="Arial" panose="020B0604020202020204" pitchFamily="34" charset="0"/>
                <a:cs typeface="Arial" panose="020B0604020202020204" pitchFamily="34" charset="0"/>
              </a:rPr>
              <a:t>-Vaccinator</a:t>
            </a:r>
          </a:p>
          <a:p>
            <a:r>
              <a:rPr lang="en-GB" sz="1200" dirty="0">
                <a:solidFill>
                  <a:schemeClr val="tx1"/>
                </a:solidFill>
                <a:latin typeface="Arial" panose="020B0604020202020204" pitchFamily="34" charset="0"/>
                <a:cs typeface="Arial" panose="020B0604020202020204" pitchFamily="34" charset="0"/>
              </a:rPr>
              <a:t>-RHCP- Draw-up &amp; Clinical Assessment</a:t>
            </a:r>
          </a:p>
          <a:p>
            <a:r>
              <a:rPr lang="en-GB" sz="1200" dirty="0">
                <a:solidFill>
                  <a:schemeClr val="tx1"/>
                </a:solidFill>
                <a:latin typeface="Arial" panose="020B0604020202020204" pitchFamily="34" charset="0"/>
                <a:cs typeface="Arial" panose="020B0604020202020204" pitchFamily="34" charset="0"/>
              </a:rPr>
              <a:t>-Registered Health Care Professional</a:t>
            </a:r>
          </a:p>
          <a:p>
            <a:r>
              <a:rPr lang="en-GB" sz="1200" dirty="0">
                <a:solidFill>
                  <a:schemeClr val="tx1"/>
                </a:solidFill>
                <a:latin typeface="Arial" panose="020B0604020202020204" pitchFamily="34" charset="0"/>
                <a:cs typeface="Arial" panose="020B0604020202020204" pitchFamily="34" charset="0"/>
              </a:rPr>
              <a:t>-Leadership roles (based on experience)</a:t>
            </a:r>
          </a:p>
          <a:p>
            <a:endParaRPr lang="en-GB" sz="1200" dirty="0">
              <a:solidFill>
                <a:schemeClr val="tx1"/>
              </a:solidFill>
              <a:latin typeface="Arial" panose="020B0604020202020204" pitchFamily="34" charset="0"/>
              <a:cs typeface="Arial" panose="020B0604020202020204" pitchFamily="34" charset="0"/>
            </a:endParaRPr>
          </a:p>
        </p:txBody>
      </p:sp>
      <p:cxnSp>
        <p:nvCxnSpPr>
          <p:cNvPr id="216" name="Connector: Elbow 43">
            <a:extLst>
              <a:ext uri="{FF2B5EF4-FFF2-40B4-BE49-F238E27FC236}">
                <a16:creationId xmlns:a16="http://schemas.microsoft.com/office/drawing/2014/main" id="{75A5A303-D988-4A39-91FA-10E322749F4A}"/>
              </a:ext>
            </a:extLst>
          </p:cNvPr>
          <p:cNvCxnSpPr>
            <a:cxnSpLocks/>
          </p:cNvCxnSpPr>
          <p:nvPr/>
        </p:nvCxnSpPr>
        <p:spPr bwMode="auto">
          <a:xfrm flipV="1">
            <a:off x="9355283" y="2036661"/>
            <a:ext cx="1238669" cy="270099"/>
          </a:xfrm>
          <a:prstGeom prst="bentConnector3">
            <a:avLst>
              <a:gd name="adj1" fmla="val 1225"/>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sp>
        <p:nvSpPr>
          <p:cNvPr id="188" name="Title 8">
            <a:extLst>
              <a:ext uri="{FF2B5EF4-FFF2-40B4-BE49-F238E27FC236}">
                <a16:creationId xmlns:a16="http://schemas.microsoft.com/office/drawing/2014/main" id="{3A880B4E-57CA-42D9-9765-10A7555092DB}"/>
              </a:ext>
            </a:extLst>
          </p:cNvPr>
          <p:cNvSpPr txBox="1">
            <a:spLocks/>
          </p:cNvSpPr>
          <p:nvPr/>
        </p:nvSpPr>
        <p:spPr>
          <a:xfrm>
            <a:off x="287184" y="358444"/>
            <a:ext cx="8550063" cy="465807"/>
          </a:xfrm>
          <a:prstGeom prst="rect">
            <a:avLst/>
          </a:prstGeom>
        </p:spPr>
        <p:txBody>
          <a:bodyPr/>
          <a:lstStyle>
            <a:lvl1pPr algn="l" defTabSz="914454"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400" dirty="0"/>
              <a:t>Bringing Staff Back Scheme</a:t>
            </a:r>
          </a:p>
        </p:txBody>
      </p:sp>
    </p:spTree>
    <p:extLst>
      <p:ext uri="{BB962C8B-B14F-4D97-AF65-F5344CB8AC3E}">
        <p14:creationId xmlns:p14="http://schemas.microsoft.com/office/powerpoint/2010/main" val="349737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9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9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9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9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79" grpId="0" animBg="1"/>
      <p:bldP spid="180" grpId="0" animBg="1"/>
      <p:bldP spid="181" grpId="0" animBg="1"/>
      <p:bldP spid="182" grpId="0" animBg="1"/>
      <p:bldP spid="183" grpId="0" animBg="1"/>
      <p:bldP spid="184" grpId="0" animBg="1"/>
      <p:bldP spid="193" grpId="0" animBg="1"/>
      <p:bldP spid="194" grpId="0" animBg="1"/>
      <p:bldP spid="195" grpId="0" animBg="1"/>
      <p:bldP spid="196" grpId="0" animBg="1"/>
      <p:bldP spid="20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93">
            <a:extLst>
              <a:ext uri="{FF2B5EF4-FFF2-40B4-BE49-F238E27FC236}">
                <a16:creationId xmlns:a16="http://schemas.microsoft.com/office/drawing/2014/main" id="{E04600FB-6021-4960-AD0B-AEDAFF12C82F}"/>
              </a:ext>
            </a:extLst>
          </p:cNvPr>
          <p:cNvSpPr/>
          <p:nvPr/>
        </p:nvSpPr>
        <p:spPr>
          <a:xfrm rot="5400000">
            <a:off x="316643" y="1397781"/>
            <a:ext cx="973580" cy="1055621"/>
          </a:xfrm>
          <a:prstGeom prst="homePlate">
            <a:avLst>
              <a:gd name="adj" fmla="val 26713"/>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Recruit</a:t>
            </a:r>
          </a:p>
        </p:txBody>
      </p:sp>
      <p:sp>
        <p:nvSpPr>
          <p:cNvPr id="5" name="Chevron 94">
            <a:extLst>
              <a:ext uri="{FF2B5EF4-FFF2-40B4-BE49-F238E27FC236}">
                <a16:creationId xmlns:a16="http://schemas.microsoft.com/office/drawing/2014/main" id="{50B2F310-7A7D-453B-9217-4F3F2B74DE8A}"/>
              </a:ext>
            </a:extLst>
          </p:cNvPr>
          <p:cNvSpPr/>
          <p:nvPr/>
        </p:nvSpPr>
        <p:spPr>
          <a:xfrm rot="5400000">
            <a:off x="316643" y="2203291"/>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Train</a:t>
            </a:r>
          </a:p>
        </p:txBody>
      </p:sp>
      <p:sp>
        <p:nvSpPr>
          <p:cNvPr id="6" name="Chevron 95">
            <a:extLst>
              <a:ext uri="{FF2B5EF4-FFF2-40B4-BE49-F238E27FC236}">
                <a16:creationId xmlns:a16="http://schemas.microsoft.com/office/drawing/2014/main" id="{3D78BD1C-F509-445C-A565-8A1327A6AB4C}"/>
              </a:ext>
            </a:extLst>
          </p:cNvPr>
          <p:cNvSpPr/>
          <p:nvPr/>
        </p:nvSpPr>
        <p:spPr>
          <a:xfrm rot="5400000">
            <a:off x="316643" y="3008800"/>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Roster</a:t>
            </a:r>
          </a:p>
        </p:txBody>
      </p:sp>
      <p:sp>
        <p:nvSpPr>
          <p:cNvPr id="7" name="Chevron 96">
            <a:extLst>
              <a:ext uri="{FF2B5EF4-FFF2-40B4-BE49-F238E27FC236}">
                <a16:creationId xmlns:a16="http://schemas.microsoft.com/office/drawing/2014/main" id="{4D657DA3-8CA9-46D9-B86D-17F8B04ED258}"/>
              </a:ext>
            </a:extLst>
          </p:cNvPr>
          <p:cNvSpPr/>
          <p:nvPr/>
        </p:nvSpPr>
        <p:spPr>
          <a:xfrm rot="5400000">
            <a:off x="316643" y="3814309"/>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Deploy</a:t>
            </a:r>
          </a:p>
        </p:txBody>
      </p:sp>
      <p:sp>
        <p:nvSpPr>
          <p:cNvPr id="8" name="Chevron 97">
            <a:extLst>
              <a:ext uri="{FF2B5EF4-FFF2-40B4-BE49-F238E27FC236}">
                <a16:creationId xmlns:a16="http://schemas.microsoft.com/office/drawing/2014/main" id="{174E2902-2F8A-4D3A-A92B-FAF4E0D99129}"/>
              </a:ext>
            </a:extLst>
          </p:cNvPr>
          <p:cNvSpPr/>
          <p:nvPr/>
        </p:nvSpPr>
        <p:spPr>
          <a:xfrm rot="5400000">
            <a:off x="316643" y="4619819"/>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cap="small">
                <a:solidFill>
                  <a:prstClr val="black"/>
                </a:solidFill>
                <a:latin typeface="Arial" panose="020B0604020202020204" pitchFamily="34" charset="0"/>
                <a:cs typeface="Arial" panose="020B0604020202020204" pitchFamily="34" charset="0"/>
              </a:rPr>
              <a:t>END CONTRACT</a:t>
            </a:r>
          </a:p>
        </p:txBody>
      </p:sp>
      <p:sp>
        <p:nvSpPr>
          <p:cNvPr id="10" name="Oval 9">
            <a:extLst>
              <a:ext uri="{FF2B5EF4-FFF2-40B4-BE49-F238E27FC236}">
                <a16:creationId xmlns:a16="http://schemas.microsoft.com/office/drawing/2014/main" id="{E86E8737-0FD7-420D-9663-6FF985D1E2EE}"/>
              </a:ext>
            </a:extLst>
          </p:cNvPr>
          <p:cNvSpPr/>
          <p:nvPr/>
        </p:nvSpPr>
        <p:spPr>
          <a:xfrm>
            <a:off x="682727" y="125976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1</a:t>
            </a:r>
          </a:p>
        </p:txBody>
      </p:sp>
      <p:sp>
        <p:nvSpPr>
          <p:cNvPr id="12" name="Oval 11">
            <a:extLst>
              <a:ext uri="{FF2B5EF4-FFF2-40B4-BE49-F238E27FC236}">
                <a16:creationId xmlns:a16="http://schemas.microsoft.com/office/drawing/2014/main" id="{B218961D-436D-4390-BE4B-52A42B3868A3}"/>
              </a:ext>
            </a:extLst>
          </p:cNvPr>
          <p:cNvSpPr/>
          <p:nvPr/>
        </p:nvSpPr>
        <p:spPr>
          <a:xfrm>
            <a:off x="682727" y="2196840"/>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2</a:t>
            </a:r>
          </a:p>
        </p:txBody>
      </p:sp>
      <p:sp>
        <p:nvSpPr>
          <p:cNvPr id="13" name="Oval 12">
            <a:extLst>
              <a:ext uri="{FF2B5EF4-FFF2-40B4-BE49-F238E27FC236}">
                <a16:creationId xmlns:a16="http://schemas.microsoft.com/office/drawing/2014/main" id="{E05A05AD-6ACC-407A-8C97-1A268E5477E2}"/>
              </a:ext>
            </a:extLst>
          </p:cNvPr>
          <p:cNvSpPr/>
          <p:nvPr/>
        </p:nvSpPr>
        <p:spPr>
          <a:xfrm>
            <a:off x="682727" y="3023343"/>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3</a:t>
            </a:r>
          </a:p>
        </p:txBody>
      </p:sp>
      <p:sp>
        <p:nvSpPr>
          <p:cNvPr id="14" name="Oval 13">
            <a:extLst>
              <a:ext uri="{FF2B5EF4-FFF2-40B4-BE49-F238E27FC236}">
                <a16:creationId xmlns:a16="http://schemas.microsoft.com/office/drawing/2014/main" id="{62B35906-F749-4F2D-8E9C-530A00B2C4BC}"/>
              </a:ext>
            </a:extLst>
          </p:cNvPr>
          <p:cNvSpPr/>
          <p:nvPr/>
        </p:nvSpPr>
        <p:spPr>
          <a:xfrm>
            <a:off x="682727" y="384984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4</a:t>
            </a:r>
          </a:p>
        </p:txBody>
      </p:sp>
      <p:sp>
        <p:nvSpPr>
          <p:cNvPr id="15" name="Oval 14">
            <a:extLst>
              <a:ext uri="{FF2B5EF4-FFF2-40B4-BE49-F238E27FC236}">
                <a16:creationId xmlns:a16="http://schemas.microsoft.com/office/drawing/2014/main" id="{AF3946AB-D491-454B-BB27-37AB7A745619}"/>
              </a:ext>
            </a:extLst>
          </p:cNvPr>
          <p:cNvSpPr/>
          <p:nvPr/>
        </p:nvSpPr>
        <p:spPr>
          <a:xfrm>
            <a:off x="682727" y="4676348"/>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5</a:t>
            </a:r>
          </a:p>
        </p:txBody>
      </p:sp>
      <p:sp>
        <p:nvSpPr>
          <p:cNvPr id="345" name="TextBox 344">
            <a:extLst>
              <a:ext uri="{FF2B5EF4-FFF2-40B4-BE49-F238E27FC236}">
                <a16:creationId xmlns:a16="http://schemas.microsoft.com/office/drawing/2014/main" id="{966E3073-FC1A-457D-B9D6-BD450BDD8BD5}"/>
              </a:ext>
            </a:extLst>
          </p:cNvPr>
          <p:cNvSpPr txBox="1"/>
          <p:nvPr/>
        </p:nvSpPr>
        <p:spPr>
          <a:xfrm>
            <a:off x="1720884" y="1018357"/>
            <a:ext cx="1207496" cy="12311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800" b="1" i="0" u="none" strike="noStrike" kern="1200" cap="none" spc="0" normalizeH="0" baseline="0" noProof="0">
                <a:ln>
                  <a:noFill/>
                </a:ln>
                <a:solidFill>
                  <a:srgbClr val="525252"/>
                </a:solidFill>
                <a:effectLst/>
                <a:uLnTx/>
                <a:uFillTx/>
                <a:latin typeface="Arial"/>
                <a:ea typeface="+mn-ea"/>
                <a:cs typeface="Arial"/>
              </a:rPr>
              <a:t>National Recruitment</a:t>
            </a:r>
            <a:endParaRPr kumimoji="0" lang="en-GB" sz="800" b="1" i="0" u="none" strike="noStrike" kern="1200" cap="none" spc="0" normalizeH="0" baseline="30000" noProof="0">
              <a:ln>
                <a:noFill/>
              </a:ln>
              <a:solidFill>
                <a:srgbClr val="525252"/>
              </a:solidFill>
              <a:effectLst/>
              <a:uLnTx/>
              <a:uFillTx/>
              <a:latin typeface="Arial"/>
              <a:ea typeface="+mn-ea"/>
              <a:cs typeface="Arial"/>
            </a:endParaRPr>
          </a:p>
        </p:txBody>
      </p:sp>
      <p:grpSp>
        <p:nvGrpSpPr>
          <p:cNvPr id="357" name="Group 356">
            <a:extLst>
              <a:ext uri="{FF2B5EF4-FFF2-40B4-BE49-F238E27FC236}">
                <a16:creationId xmlns:a16="http://schemas.microsoft.com/office/drawing/2014/main" id="{89AEAF17-1BA9-4A0F-A453-34A153B14019}"/>
              </a:ext>
            </a:extLst>
          </p:cNvPr>
          <p:cNvGrpSpPr/>
          <p:nvPr/>
        </p:nvGrpSpPr>
        <p:grpSpPr>
          <a:xfrm>
            <a:off x="1986829" y="2689133"/>
            <a:ext cx="658442" cy="787088"/>
            <a:chOff x="1552698" y="4086489"/>
            <a:chExt cx="658442" cy="787088"/>
          </a:xfrm>
        </p:grpSpPr>
        <p:sp>
          <p:nvSpPr>
            <p:cNvPr id="358" name="TextBox 357">
              <a:extLst>
                <a:ext uri="{FF2B5EF4-FFF2-40B4-BE49-F238E27FC236}">
                  <a16:creationId xmlns:a16="http://schemas.microsoft.com/office/drawing/2014/main" id="{B4EA64CE-1BC5-4A6E-B01E-A45B8888D14B}"/>
                </a:ext>
              </a:extLst>
            </p:cNvPr>
            <p:cNvSpPr txBox="1"/>
            <p:nvPr/>
          </p:nvSpPr>
          <p:spPr>
            <a:xfrm>
              <a:off x="1552698" y="4086489"/>
              <a:ext cx="658442"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800" b="1" i="0" u="none" strike="noStrike" kern="1200" cap="none" spc="0" normalizeH="0" baseline="0" noProof="0">
                  <a:ln>
                    <a:noFill/>
                  </a:ln>
                  <a:solidFill>
                    <a:srgbClr val="525252"/>
                  </a:solidFill>
                  <a:effectLst/>
                  <a:uLnTx/>
                  <a:uFillTx/>
                  <a:latin typeface="Arial"/>
                  <a:ea typeface="+mn-ea"/>
                  <a:cs typeface="Arial"/>
                </a:rPr>
                <a:t>Bring Back Scheme </a:t>
              </a:r>
              <a:endParaRPr kumimoji="0" lang="en-GB" sz="800" b="1" i="0" u="none" strike="noStrike" kern="1200" cap="none" spc="0" normalizeH="0" baseline="30000" noProof="0">
                <a:ln>
                  <a:noFill/>
                </a:ln>
                <a:solidFill>
                  <a:srgbClr val="525252"/>
                </a:solidFill>
                <a:effectLst/>
                <a:uLnTx/>
                <a:uFillTx/>
                <a:latin typeface="Arial"/>
                <a:ea typeface="+mn-ea"/>
                <a:cs typeface="Arial"/>
              </a:endParaRPr>
            </a:p>
          </p:txBody>
        </p:sp>
        <p:pic>
          <p:nvPicPr>
            <p:cNvPr id="361" name="Graphic 360" descr="Group">
              <a:extLst>
                <a:ext uri="{FF2B5EF4-FFF2-40B4-BE49-F238E27FC236}">
                  <a16:creationId xmlns:a16="http://schemas.microsoft.com/office/drawing/2014/main" id="{C6376E24-D948-4E1D-8137-E6BBB928CAF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36310" y="4332710"/>
              <a:ext cx="540867" cy="540867"/>
            </a:xfrm>
            <a:prstGeom prst="rect">
              <a:avLst/>
            </a:prstGeom>
          </p:spPr>
        </p:pic>
      </p:grpSp>
      <p:sp>
        <p:nvSpPr>
          <p:cNvPr id="366" name="TextBox 365">
            <a:extLst>
              <a:ext uri="{FF2B5EF4-FFF2-40B4-BE49-F238E27FC236}">
                <a16:creationId xmlns:a16="http://schemas.microsoft.com/office/drawing/2014/main" id="{C5611128-5B25-43BE-B930-3A0A3022B43B}"/>
              </a:ext>
            </a:extLst>
          </p:cNvPr>
          <p:cNvSpPr txBox="1"/>
          <p:nvPr/>
        </p:nvSpPr>
        <p:spPr>
          <a:xfrm>
            <a:off x="1720017" y="5538850"/>
            <a:ext cx="1241713" cy="12311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800" b="1" i="0" u="none" strike="noStrike" kern="1200" cap="none" spc="0" normalizeH="0" baseline="0" noProof="0">
                <a:ln>
                  <a:noFill/>
                </a:ln>
                <a:solidFill>
                  <a:srgbClr val="525252"/>
                </a:solidFill>
                <a:effectLst/>
                <a:uLnTx/>
                <a:uFillTx/>
                <a:latin typeface="Arial"/>
                <a:ea typeface="+mn-ea"/>
                <a:cs typeface="Arial"/>
              </a:rPr>
              <a:t>Local Recruitment</a:t>
            </a:r>
            <a:endParaRPr kumimoji="0" lang="en-GB" sz="800" b="1" i="0" u="none" strike="noStrike" kern="1200" cap="none" spc="0" normalizeH="0" baseline="30000" noProof="0">
              <a:ln>
                <a:noFill/>
              </a:ln>
              <a:solidFill>
                <a:srgbClr val="525252"/>
              </a:solidFill>
              <a:effectLst/>
              <a:uLnTx/>
              <a:uFillTx/>
              <a:latin typeface="Arial"/>
              <a:ea typeface="+mn-ea"/>
              <a:cs typeface="Arial"/>
            </a:endParaRPr>
          </a:p>
        </p:txBody>
      </p:sp>
      <p:pic>
        <p:nvPicPr>
          <p:cNvPr id="2" name="Picture 1">
            <a:extLst>
              <a:ext uri="{FF2B5EF4-FFF2-40B4-BE49-F238E27FC236}">
                <a16:creationId xmlns:a16="http://schemas.microsoft.com/office/drawing/2014/main" id="{25C92195-28D3-4312-88C7-5BD0E3DFC0C4}"/>
              </a:ext>
            </a:extLst>
          </p:cNvPr>
          <p:cNvPicPr>
            <a:picLocks noChangeAspect="1"/>
          </p:cNvPicPr>
          <p:nvPr/>
        </p:nvPicPr>
        <p:blipFill>
          <a:blip r:embed="rId9"/>
          <a:stretch>
            <a:fillRect/>
          </a:stretch>
        </p:blipFill>
        <p:spPr>
          <a:xfrm>
            <a:off x="1975385" y="5719858"/>
            <a:ext cx="730976" cy="488998"/>
          </a:xfrm>
          <a:prstGeom prst="rect">
            <a:avLst/>
          </a:prstGeom>
        </p:spPr>
      </p:pic>
      <p:pic>
        <p:nvPicPr>
          <p:cNvPr id="3" name="Picture 2">
            <a:extLst>
              <a:ext uri="{FF2B5EF4-FFF2-40B4-BE49-F238E27FC236}">
                <a16:creationId xmlns:a16="http://schemas.microsoft.com/office/drawing/2014/main" id="{F9826090-41E7-44BD-9807-0FC4903B0DDD}"/>
              </a:ext>
            </a:extLst>
          </p:cNvPr>
          <p:cNvPicPr>
            <a:picLocks noChangeAspect="1"/>
          </p:cNvPicPr>
          <p:nvPr/>
        </p:nvPicPr>
        <p:blipFill>
          <a:blip r:embed="rId10"/>
          <a:stretch>
            <a:fillRect/>
          </a:stretch>
        </p:blipFill>
        <p:spPr>
          <a:xfrm>
            <a:off x="1562411" y="1203584"/>
            <a:ext cx="1474159" cy="297593"/>
          </a:xfrm>
          <a:prstGeom prst="rect">
            <a:avLst/>
          </a:prstGeom>
        </p:spPr>
      </p:pic>
      <p:sp>
        <p:nvSpPr>
          <p:cNvPr id="78" name="TextBox 77">
            <a:extLst>
              <a:ext uri="{FF2B5EF4-FFF2-40B4-BE49-F238E27FC236}">
                <a16:creationId xmlns:a16="http://schemas.microsoft.com/office/drawing/2014/main" id="{514C2B79-6D74-4400-8336-A2A16D94ECFE}"/>
              </a:ext>
            </a:extLst>
          </p:cNvPr>
          <p:cNvSpPr txBox="1"/>
          <p:nvPr/>
        </p:nvSpPr>
        <p:spPr>
          <a:xfrm>
            <a:off x="1688593" y="3782002"/>
            <a:ext cx="1241713" cy="12311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800" b="1" i="0" u="none" strike="noStrike" kern="1200" cap="none" spc="0" normalizeH="0" baseline="0" noProof="0">
                <a:ln>
                  <a:noFill/>
                </a:ln>
                <a:solidFill>
                  <a:srgbClr val="525252"/>
                </a:solidFill>
                <a:effectLst/>
                <a:uLnTx/>
                <a:uFillTx/>
                <a:latin typeface="Arial"/>
                <a:ea typeface="+mn-ea"/>
                <a:cs typeface="Arial"/>
              </a:rPr>
              <a:t>Volunteer Recruitment</a:t>
            </a:r>
            <a:endParaRPr kumimoji="0" lang="en-GB" sz="800" b="1" i="0" u="none" strike="noStrike" kern="1200" cap="none" spc="0" normalizeH="0" baseline="30000" noProof="0">
              <a:ln>
                <a:noFill/>
              </a:ln>
              <a:solidFill>
                <a:srgbClr val="525252"/>
              </a:solidFill>
              <a:effectLst/>
              <a:uLnTx/>
              <a:uFillTx/>
              <a:latin typeface="Arial"/>
              <a:ea typeface="+mn-ea"/>
              <a:cs typeface="Arial"/>
            </a:endParaRPr>
          </a:p>
        </p:txBody>
      </p:sp>
      <p:pic>
        <p:nvPicPr>
          <p:cNvPr id="80" name="Picture 79">
            <a:extLst>
              <a:ext uri="{FF2B5EF4-FFF2-40B4-BE49-F238E27FC236}">
                <a16:creationId xmlns:a16="http://schemas.microsoft.com/office/drawing/2014/main" id="{0999C5EA-17D1-491C-8CA9-1C4B85803B6E}"/>
              </a:ext>
            </a:extLst>
          </p:cNvPr>
          <p:cNvPicPr>
            <a:picLocks noChangeAspect="1"/>
          </p:cNvPicPr>
          <p:nvPr/>
        </p:nvPicPr>
        <p:blipFill>
          <a:blip r:embed="rId11"/>
          <a:stretch>
            <a:fillRect/>
          </a:stretch>
        </p:blipFill>
        <p:spPr>
          <a:xfrm>
            <a:off x="1778111" y="4845841"/>
            <a:ext cx="1113806" cy="409623"/>
          </a:xfrm>
          <a:prstGeom prst="rect">
            <a:avLst/>
          </a:prstGeom>
        </p:spPr>
      </p:pic>
      <p:sp>
        <p:nvSpPr>
          <p:cNvPr id="81" name="TextBox 80">
            <a:extLst>
              <a:ext uri="{FF2B5EF4-FFF2-40B4-BE49-F238E27FC236}">
                <a16:creationId xmlns:a16="http://schemas.microsoft.com/office/drawing/2014/main" id="{F7791E54-2876-4ECE-BF6E-34EDC37FD1A3}"/>
              </a:ext>
            </a:extLst>
          </p:cNvPr>
          <p:cNvSpPr txBox="1"/>
          <p:nvPr/>
        </p:nvSpPr>
        <p:spPr>
          <a:xfrm>
            <a:off x="3274707" y="1587500"/>
            <a:ext cx="922263"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Triage Process</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82" name="TextBox 81">
            <a:extLst>
              <a:ext uri="{FF2B5EF4-FFF2-40B4-BE49-F238E27FC236}">
                <a16:creationId xmlns:a16="http://schemas.microsoft.com/office/drawing/2014/main" id="{6461BBB4-DE90-4227-B792-4A5AC07D15A9}"/>
              </a:ext>
            </a:extLst>
          </p:cNvPr>
          <p:cNvSpPr txBox="1"/>
          <p:nvPr/>
        </p:nvSpPr>
        <p:spPr>
          <a:xfrm>
            <a:off x="4761189" y="1080649"/>
            <a:ext cx="1200192" cy="30777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Registered workforce  </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83" name="TextBox 82">
            <a:extLst>
              <a:ext uri="{FF2B5EF4-FFF2-40B4-BE49-F238E27FC236}">
                <a16:creationId xmlns:a16="http://schemas.microsoft.com/office/drawing/2014/main" id="{EF06CDA6-7E84-4920-9295-A74FCF11337D}"/>
              </a:ext>
            </a:extLst>
          </p:cNvPr>
          <p:cNvSpPr txBox="1"/>
          <p:nvPr/>
        </p:nvSpPr>
        <p:spPr>
          <a:xfrm>
            <a:off x="4761189" y="2140073"/>
            <a:ext cx="1200192" cy="30777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Non-registered workforce </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pic>
        <p:nvPicPr>
          <p:cNvPr id="84" name="Graphic 83" descr="Stethoscope">
            <a:extLst>
              <a:ext uri="{FF2B5EF4-FFF2-40B4-BE49-F238E27FC236}">
                <a16:creationId xmlns:a16="http://schemas.microsoft.com/office/drawing/2014/main" id="{78BBAC00-B25A-4702-A12C-2181F681EE8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27546" y="663069"/>
            <a:ext cx="364628" cy="364628"/>
          </a:xfrm>
          <a:prstGeom prst="rect">
            <a:avLst/>
          </a:prstGeom>
        </p:spPr>
      </p:pic>
      <p:pic>
        <p:nvPicPr>
          <p:cNvPr id="85" name="Graphic 84" descr="Paperclip">
            <a:extLst>
              <a:ext uri="{FF2B5EF4-FFF2-40B4-BE49-F238E27FC236}">
                <a16:creationId xmlns:a16="http://schemas.microsoft.com/office/drawing/2014/main" id="{1364D9F0-7FDC-4C76-AB0F-5C028AFF911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15433" y="1697734"/>
            <a:ext cx="364628" cy="427535"/>
          </a:xfrm>
          <a:prstGeom prst="rect">
            <a:avLst/>
          </a:prstGeom>
        </p:spPr>
      </p:pic>
      <p:pic>
        <p:nvPicPr>
          <p:cNvPr id="86" name="Graphic 85" descr="Call center">
            <a:extLst>
              <a:ext uri="{FF2B5EF4-FFF2-40B4-BE49-F238E27FC236}">
                <a16:creationId xmlns:a16="http://schemas.microsoft.com/office/drawing/2014/main" id="{273D0786-ACC1-4B7D-8C31-C7C8430A48D5}"/>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535174" y="1157983"/>
            <a:ext cx="364628" cy="364628"/>
          </a:xfrm>
          <a:prstGeom prst="rect">
            <a:avLst/>
          </a:prstGeom>
        </p:spPr>
      </p:pic>
      <p:cxnSp>
        <p:nvCxnSpPr>
          <p:cNvPr id="87" name="Connector: Elbow 43">
            <a:extLst>
              <a:ext uri="{FF2B5EF4-FFF2-40B4-BE49-F238E27FC236}">
                <a16:creationId xmlns:a16="http://schemas.microsoft.com/office/drawing/2014/main" id="{A8A690F9-6C78-4228-8EBD-E021E91FAE1A}"/>
              </a:ext>
            </a:extLst>
          </p:cNvPr>
          <p:cNvCxnSpPr>
            <a:cxnSpLocks/>
            <a:endCxn id="85" idx="1"/>
          </p:cNvCxnSpPr>
          <p:nvPr/>
        </p:nvCxnSpPr>
        <p:spPr bwMode="auto">
          <a:xfrm>
            <a:off x="3912399" y="1376820"/>
            <a:ext cx="1203034" cy="534682"/>
          </a:xfrm>
          <a:prstGeom prst="bentConnector3">
            <a:avLst>
              <a:gd name="adj1" fmla="val 50000"/>
            </a:avLst>
          </a:prstGeom>
          <a:solidFill>
            <a:schemeClr val="bg1"/>
          </a:solidFill>
          <a:ln w="25400" cap="flat" cmpd="sng" algn="ctr">
            <a:solidFill>
              <a:srgbClr val="C00000"/>
            </a:solidFill>
            <a:prstDash val="solid"/>
            <a:round/>
            <a:headEnd type="none" w="med" len="med"/>
            <a:tailEnd type="triangle"/>
          </a:ln>
          <a:effectLst/>
        </p:spPr>
      </p:cxnSp>
      <p:cxnSp>
        <p:nvCxnSpPr>
          <p:cNvPr id="88" name="Connector: Elbow 43">
            <a:extLst>
              <a:ext uri="{FF2B5EF4-FFF2-40B4-BE49-F238E27FC236}">
                <a16:creationId xmlns:a16="http://schemas.microsoft.com/office/drawing/2014/main" id="{1A4C69EE-A976-4123-99B8-082FD3FF93ED}"/>
              </a:ext>
            </a:extLst>
          </p:cNvPr>
          <p:cNvCxnSpPr>
            <a:cxnSpLocks/>
            <a:endCxn id="84" idx="1"/>
          </p:cNvCxnSpPr>
          <p:nvPr/>
        </p:nvCxnSpPr>
        <p:spPr bwMode="auto">
          <a:xfrm flipV="1">
            <a:off x="3912399" y="845383"/>
            <a:ext cx="1215147" cy="531116"/>
          </a:xfrm>
          <a:prstGeom prst="bentConnector3">
            <a:avLst>
              <a:gd name="adj1" fmla="val 50001"/>
            </a:avLst>
          </a:prstGeom>
          <a:solidFill>
            <a:schemeClr val="bg1"/>
          </a:solidFill>
          <a:ln w="25400" cap="flat" cmpd="sng" algn="ctr">
            <a:solidFill>
              <a:srgbClr val="C00000"/>
            </a:solidFill>
            <a:prstDash val="solid"/>
            <a:round/>
            <a:headEnd type="none" w="med" len="med"/>
            <a:tailEnd type="triangle"/>
          </a:ln>
          <a:effectLst/>
        </p:spPr>
      </p:cxnSp>
      <p:cxnSp>
        <p:nvCxnSpPr>
          <p:cNvPr id="91" name="Connector: Elbow 43">
            <a:extLst>
              <a:ext uri="{FF2B5EF4-FFF2-40B4-BE49-F238E27FC236}">
                <a16:creationId xmlns:a16="http://schemas.microsoft.com/office/drawing/2014/main" id="{5F9371B8-B4B5-4A36-9B1C-0309AD921E5A}"/>
              </a:ext>
            </a:extLst>
          </p:cNvPr>
          <p:cNvCxnSpPr>
            <a:cxnSpLocks/>
          </p:cNvCxnSpPr>
          <p:nvPr/>
        </p:nvCxnSpPr>
        <p:spPr bwMode="auto">
          <a:xfrm>
            <a:off x="2706361" y="3151728"/>
            <a:ext cx="1203034" cy="534682"/>
          </a:xfrm>
          <a:prstGeom prst="bentConnector3">
            <a:avLst>
              <a:gd name="adj1" fmla="val 50000"/>
            </a:avLst>
          </a:prstGeom>
          <a:solidFill>
            <a:schemeClr val="bg1"/>
          </a:solidFill>
          <a:ln w="25400" cap="flat" cmpd="sng" algn="ctr">
            <a:solidFill>
              <a:srgbClr val="B3E2F5"/>
            </a:solidFill>
            <a:prstDash val="solid"/>
            <a:round/>
            <a:headEnd type="none" w="med" len="med"/>
            <a:tailEnd type="triangle"/>
          </a:ln>
          <a:effectLst/>
        </p:spPr>
      </p:cxnSp>
      <p:cxnSp>
        <p:nvCxnSpPr>
          <p:cNvPr id="92" name="Connector: Elbow 43">
            <a:extLst>
              <a:ext uri="{FF2B5EF4-FFF2-40B4-BE49-F238E27FC236}">
                <a16:creationId xmlns:a16="http://schemas.microsoft.com/office/drawing/2014/main" id="{8E8A8B83-69B0-4552-9F22-328081E766ED}"/>
              </a:ext>
            </a:extLst>
          </p:cNvPr>
          <p:cNvCxnSpPr>
            <a:cxnSpLocks/>
          </p:cNvCxnSpPr>
          <p:nvPr/>
        </p:nvCxnSpPr>
        <p:spPr bwMode="auto">
          <a:xfrm flipV="1">
            <a:off x="2706361" y="2620612"/>
            <a:ext cx="1215147" cy="531116"/>
          </a:xfrm>
          <a:prstGeom prst="bentConnector3">
            <a:avLst>
              <a:gd name="adj1" fmla="val 50000"/>
            </a:avLst>
          </a:prstGeom>
          <a:solidFill>
            <a:schemeClr val="bg1"/>
          </a:solidFill>
          <a:ln w="25400" cap="flat" cmpd="sng" algn="ctr">
            <a:solidFill>
              <a:srgbClr val="B3E2F5"/>
            </a:solidFill>
            <a:prstDash val="solid"/>
            <a:round/>
            <a:headEnd type="none" w="med" len="med"/>
            <a:tailEnd type="triangle"/>
          </a:ln>
          <a:effectLst/>
        </p:spPr>
      </p:cxnSp>
      <p:sp>
        <p:nvSpPr>
          <p:cNvPr id="93" name="TextBox 92">
            <a:extLst>
              <a:ext uri="{FF2B5EF4-FFF2-40B4-BE49-F238E27FC236}">
                <a16:creationId xmlns:a16="http://schemas.microsoft.com/office/drawing/2014/main" id="{1E5D9A4B-18B2-44AB-A25E-9191DE9BC230}"/>
              </a:ext>
            </a:extLst>
          </p:cNvPr>
          <p:cNvSpPr txBox="1"/>
          <p:nvPr/>
        </p:nvSpPr>
        <p:spPr>
          <a:xfrm>
            <a:off x="3820677" y="2921742"/>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New returner</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94" name="TextBox 93">
            <a:extLst>
              <a:ext uri="{FF2B5EF4-FFF2-40B4-BE49-F238E27FC236}">
                <a16:creationId xmlns:a16="http://schemas.microsoft.com/office/drawing/2014/main" id="{51040F04-8B5A-4B53-9CFB-42FFE4567FEC}"/>
              </a:ext>
            </a:extLst>
          </p:cNvPr>
          <p:cNvSpPr txBox="1"/>
          <p:nvPr/>
        </p:nvSpPr>
        <p:spPr>
          <a:xfrm>
            <a:off x="3808333" y="3778385"/>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Existing returner</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95" name="Rectangle 94">
            <a:extLst>
              <a:ext uri="{FF2B5EF4-FFF2-40B4-BE49-F238E27FC236}">
                <a16:creationId xmlns:a16="http://schemas.microsoft.com/office/drawing/2014/main" id="{307DB663-8B6D-46C4-A501-EFF5A7598C51}"/>
              </a:ext>
            </a:extLst>
          </p:cNvPr>
          <p:cNvSpPr/>
          <p:nvPr/>
        </p:nvSpPr>
        <p:spPr>
          <a:xfrm>
            <a:off x="7163607" y="1526148"/>
            <a:ext cx="1472615" cy="1076159"/>
          </a:xfrm>
          <a:prstGeom prst="rect">
            <a:avLst/>
          </a:prstGeom>
          <a:noFill/>
          <a:ln w="19050" cap="flat" cmpd="sng" algn="ctr">
            <a:solidFill>
              <a:srgbClr val="000000"/>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6915BBAC-7FDD-4564-8FE6-B990BEDBF58D}"/>
              </a:ext>
            </a:extLst>
          </p:cNvPr>
          <p:cNvSpPr txBox="1"/>
          <p:nvPr/>
        </p:nvSpPr>
        <p:spPr>
          <a:xfrm>
            <a:off x="7307345" y="1642710"/>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NHS Professionals</a:t>
            </a:r>
            <a:endParaRPr kumimoji="0" lang="en-GB" sz="1000" b="1" i="0" u="none" strike="noStrike" kern="0" cap="none" spc="0" normalizeH="0" baseline="30000" noProof="0">
              <a:ln>
                <a:noFill/>
              </a:ln>
              <a:solidFill>
                <a:srgbClr val="525252"/>
              </a:solidFill>
              <a:effectLst/>
              <a:uLnTx/>
              <a:uFillTx/>
              <a:latin typeface="Arial"/>
              <a:cs typeface="Arial"/>
            </a:endParaRPr>
          </a:p>
        </p:txBody>
      </p:sp>
      <p:pic>
        <p:nvPicPr>
          <p:cNvPr id="97" name="Picture 96">
            <a:extLst>
              <a:ext uri="{FF2B5EF4-FFF2-40B4-BE49-F238E27FC236}">
                <a16:creationId xmlns:a16="http://schemas.microsoft.com/office/drawing/2014/main" id="{07F0C0C1-2645-435E-97A2-E92994C203EA}"/>
              </a:ext>
            </a:extLst>
          </p:cNvPr>
          <p:cNvPicPr>
            <a:picLocks noChangeAspect="1"/>
          </p:cNvPicPr>
          <p:nvPr/>
        </p:nvPicPr>
        <p:blipFill>
          <a:blip r:embed="rId18"/>
          <a:stretch>
            <a:fillRect/>
          </a:stretch>
        </p:blipFill>
        <p:spPr>
          <a:xfrm>
            <a:off x="7310524" y="1861906"/>
            <a:ext cx="1053054" cy="526527"/>
          </a:xfrm>
          <a:prstGeom prst="rect">
            <a:avLst/>
          </a:prstGeom>
        </p:spPr>
      </p:pic>
      <p:sp>
        <p:nvSpPr>
          <p:cNvPr id="101" name="TextBox 100">
            <a:extLst>
              <a:ext uri="{FF2B5EF4-FFF2-40B4-BE49-F238E27FC236}">
                <a16:creationId xmlns:a16="http://schemas.microsoft.com/office/drawing/2014/main" id="{EE79C0CC-75AA-4BB6-9AD4-C4598AA140A0}"/>
              </a:ext>
            </a:extLst>
          </p:cNvPr>
          <p:cNvSpPr txBox="1"/>
          <p:nvPr/>
        </p:nvSpPr>
        <p:spPr>
          <a:xfrm>
            <a:off x="7362796" y="3211001"/>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Lead Employer</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grpSp>
        <p:nvGrpSpPr>
          <p:cNvPr id="102" name="Group 101">
            <a:extLst>
              <a:ext uri="{FF2B5EF4-FFF2-40B4-BE49-F238E27FC236}">
                <a16:creationId xmlns:a16="http://schemas.microsoft.com/office/drawing/2014/main" id="{163756E5-DD72-442B-A114-99AA181146FD}"/>
              </a:ext>
            </a:extLst>
          </p:cNvPr>
          <p:cNvGrpSpPr/>
          <p:nvPr/>
        </p:nvGrpSpPr>
        <p:grpSpPr>
          <a:xfrm>
            <a:off x="7730659" y="3501311"/>
            <a:ext cx="462720" cy="611932"/>
            <a:chOff x="10034080" y="3165420"/>
            <a:chExt cx="552543" cy="744239"/>
          </a:xfrm>
          <a:solidFill>
            <a:schemeClr val="bg1"/>
          </a:solidFill>
        </p:grpSpPr>
        <p:grpSp>
          <p:nvGrpSpPr>
            <p:cNvPr id="103" name="CustomIcon">
              <a:extLst>
                <a:ext uri="{FF2B5EF4-FFF2-40B4-BE49-F238E27FC236}">
                  <a16:creationId xmlns:a16="http://schemas.microsoft.com/office/drawing/2014/main" id="{398549B1-7646-42D6-ABA5-3F0048786C32}"/>
                </a:ext>
              </a:extLst>
            </p:cNvPr>
            <p:cNvGrpSpPr/>
            <p:nvPr/>
          </p:nvGrpSpPr>
          <p:grpSpPr>
            <a:xfrm>
              <a:off x="10038418" y="3385607"/>
              <a:ext cx="530960" cy="524052"/>
              <a:chOff x="-531446" y="3229247"/>
              <a:chExt cx="530960" cy="524052"/>
            </a:xfrm>
            <a:grpFill/>
          </p:grpSpPr>
          <p:grpSp>
            <p:nvGrpSpPr>
              <p:cNvPr id="106" name="CustomIcon">
                <a:extLst>
                  <a:ext uri="{FF2B5EF4-FFF2-40B4-BE49-F238E27FC236}">
                    <a16:creationId xmlns:a16="http://schemas.microsoft.com/office/drawing/2014/main" id="{E83AD248-6A58-429E-8C6E-A3598410EA3F}"/>
                  </a:ext>
                </a:extLst>
              </p:cNvPr>
              <p:cNvGrpSpPr/>
              <p:nvPr/>
            </p:nvGrpSpPr>
            <p:grpSpPr>
              <a:xfrm>
                <a:off x="-496048" y="3353569"/>
                <a:ext cx="473114" cy="353973"/>
                <a:chOff x="-496048" y="3353569"/>
                <a:chExt cx="473114" cy="353973"/>
              </a:xfrm>
              <a:grpFill/>
            </p:grpSpPr>
            <p:sp>
              <p:nvSpPr>
                <p:cNvPr id="125" name="Freeform: Shape 124">
                  <a:extLst>
                    <a:ext uri="{FF2B5EF4-FFF2-40B4-BE49-F238E27FC236}">
                      <a16:creationId xmlns:a16="http://schemas.microsoft.com/office/drawing/2014/main" id="{E7E086DC-B673-402A-81ED-8A631FFFA2CC}"/>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26" name="Freeform: Shape 125">
                  <a:extLst>
                    <a:ext uri="{FF2B5EF4-FFF2-40B4-BE49-F238E27FC236}">
                      <a16:creationId xmlns:a16="http://schemas.microsoft.com/office/drawing/2014/main" id="{2C66C1CE-ECE9-496D-937A-BC51482224EE}"/>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grpSp>
          <p:sp>
            <p:nvSpPr>
              <p:cNvPr id="107" name="Freeform: Shape 106">
                <a:extLst>
                  <a:ext uri="{FF2B5EF4-FFF2-40B4-BE49-F238E27FC236}">
                    <a16:creationId xmlns:a16="http://schemas.microsoft.com/office/drawing/2014/main" id="{61AFA0F2-6179-41DB-87E8-F6337012DE13}"/>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08" name="Freeform: Shape 107">
                <a:extLst>
                  <a:ext uri="{FF2B5EF4-FFF2-40B4-BE49-F238E27FC236}">
                    <a16:creationId xmlns:a16="http://schemas.microsoft.com/office/drawing/2014/main" id="{4E7526D0-961B-41EB-B1C0-4CC6E07F3C42}"/>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09" name="Freeform: Shape 108">
                <a:extLst>
                  <a:ext uri="{FF2B5EF4-FFF2-40B4-BE49-F238E27FC236}">
                    <a16:creationId xmlns:a16="http://schemas.microsoft.com/office/drawing/2014/main" id="{FCA6CF76-D6EC-4BC2-8A67-D43EBF49F5E5}"/>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10" name="Freeform: Shape 109">
                <a:extLst>
                  <a:ext uri="{FF2B5EF4-FFF2-40B4-BE49-F238E27FC236}">
                    <a16:creationId xmlns:a16="http://schemas.microsoft.com/office/drawing/2014/main" id="{835FDC58-5D46-49B2-802D-7F9438A27D3D}"/>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11" name="Freeform: Shape 110">
                <a:extLst>
                  <a:ext uri="{FF2B5EF4-FFF2-40B4-BE49-F238E27FC236}">
                    <a16:creationId xmlns:a16="http://schemas.microsoft.com/office/drawing/2014/main" id="{E1D037DC-0885-48BB-A5D7-1DFDCAE9F0DB}"/>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12" name="Freeform: Shape 111">
                <a:extLst>
                  <a:ext uri="{FF2B5EF4-FFF2-40B4-BE49-F238E27FC236}">
                    <a16:creationId xmlns:a16="http://schemas.microsoft.com/office/drawing/2014/main" id="{0D7A003A-ADF3-4692-8916-D40D5663BC22}"/>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13" name="Freeform: Shape 112">
                <a:extLst>
                  <a:ext uri="{FF2B5EF4-FFF2-40B4-BE49-F238E27FC236}">
                    <a16:creationId xmlns:a16="http://schemas.microsoft.com/office/drawing/2014/main" id="{D6858559-A5DE-476E-A2E9-C6E7F61D95E4}"/>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14" name="Freeform: Shape 113">
                <a:extLst>
                  <a:ext uri="{FF2B5EF4-FFF2-40B4-BE49-F238E27FC236}">
                    <a16:creationId xmlns:a16="http://schemas.microsoft.com/office/drawing/2014/main" id="{691B1291-FCD9-4B19-A4A2-6AF2E00E9B15}"/>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15" name="Freeform: Shape 114">
                <a:extLst>
                  <a:ext uri="{FF2B5EF4-FFF2-40B4-BE49-F238E27FC236}">
                    <a16:creationId xmlns:a16="http://schemas.microsoft.com/office/drawing/2014/main" id="{761CBFE0-6F77-4700-BDE2-DE2FD994A046}"/>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16" name="Freeform: Shape 115">
                <a:extLst>
                  <a:ext uri="{FF2B5EF4-FFF2-40B4-BE49-F238E27FC236}">
                    <a16:creationId xmlns:a16="http://schemas.microsoft.com/office/drawing/2014/main" id="{A3BC422A-902C-45DD-8DF6-90F8DDBAAF07}"/>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17" name="Freeform: Shape 116">
                <a:extLst>
                  <a:ext uri="{FF2B5EF4-FFF2-40B4-BE49-F238E27FC236}">
                    <a16:creationId xmlns:a16="http://schemas.microsoft.com/office/drawing/2014/main" id="{826EA418-3839-4FE4-9B38-CBF2F0DAAFBF}"/>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18" name="Freeform: Shape 117">
                <a:extLst>
                  <a:ext uri="{FF2B5EF4-FFF2-40B4-BE49-F238E27FC236}">
                    <a16:creationId xmlns:a16="http://schemas.microsoft.com/office/drawing/2014/main" id="{75550E2E-1017-4F3D-B368-D6A1FA1A4B90}"/>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19" name="Freeform: Shape 118">
                <a:extLst>
                  <a:ext uri="{FF2B5EF4-FFF2-40B4-BE49-F238E27FC236}">
                    <a16:creationId xmlns:a16="http://schemas.microsoft.com/office/drawing/2014/main" id="{DF3E17A2-7B65-4E98-850F-431B5CCBA25E}"/>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20" name="Freeform: Shape 119">
                <a:extLst>
                  <a:ext uri="{FF2B5EF4-FFF2-40B4-BE49-F238E27FC236}">
                    <a16:creationId xmlns:a16="http://schemas.microsoft.com/office/drawing/2014/main" id="{584323D7-EFAE-41DF-BF45-3EF91D910D8F}"/>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21" name="Freeform: Shape 120">
                <a:extLst>
                  <a:ext uri="{FF2B5EF4-FFF2-40B4-BE49-F238E27FC236}">
                    <a16:creationId xmlns:a16="http://schemas.microsoft.com/office/drawing/2014/main" id="{0890C1AD-FE60-44B4-9973-A366CA57B43D}"/>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22" name="Freeform: Shape 121">
                <a:extLst>
                  <a:ext uri="{FF2B5EF4-FFF2-40B4-BE49-F238E27FC236}">
                    <a16:creationId xmlns:a16="http://schemas.microsoft.com/office/drawing/2014/main" id="{FACA3550-E060-4B58-A414-F97ECEBDC137}"/>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23" name="Freeform: Shape 122">
                <a:extLst>
                  <a:ext uri="{FF2B5EF4-FFF2-40B4-BE49-F238E27FC236}">
                    <a16:creationId xmlns:a16="http://schemas.microsoft.com/office/drawing/2014/main" id="{01941B7B-0F50-402B-967C-0CFED69C1112}"/>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24" name="Freeform: Shape 123">
                <a:extLst>
                  <a:ext uri="{FF2B5EF4-FFF2-40B4-BE49-F238E27FC236}">
                    <a16:creationId xmlns:a16="http://schemas.microsoft.com/office/drawing/2014/main" id="{2B77B7D4-7200-4756-BA9D-B686E11948C4}"/>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grpSp>
        <p:sp>
          <p:nvSpPr>
            <p:cNvPr id="104" name="Rectangle 103">
              <a:extLst>
                <a:ext uri="{FF2B5EF4-FFF2-40B4-BE49-F238E27FC236}">
                  <a16:creationId xmlns:a16="http://schemas.microsoft.com/office/drawing/2014/main" id="{25B50481-EBD1-4006-AD87-94950DDF3DB8}"/>
                </a:ext>
              </a:extLst>
            </p:cNvPr>
            <p:cNvSpPr/>
            <p:nvPr/>
          </p:nvSpPr>
          <p:spPr>
            <a:xfrm>
              <a:off x="10073816" y="3509929"/>
              <a:ext cx="464481" cy="353973"/>
            </a:xfrm>
            <a:prstGeom prst="rect">
              <a:avLst/>
            </a:prstGeom>
            <a:grpFill/>
            <a:ln w="6350" cap="sq">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1200" cap="none" spc="0" normalizeH="0" baseline="0" noProof="0">
                <a:ln>
                  <a:noFill/>
                </a:ln>
                <a:solidFill>
                  <a:prstClr val="white"/>
                </a:solidFill>
                <a:effectLst/>
                <a:uLnTx/>
                <a:uFillTx/>
                <a:latin typeface="Arial"/>
                <a:ea typeface="+mn-ea"/>
                <a:cs typeface="Arial"/>
              </a:endParaRPr>
            </a:p>
          </p:txBody>
        </p:sp>
        <p:pic>
          <p:nvPicPr>
            <p:cNvPr id="105" name="CustomIcon">
              <a:extLst>
                <a:ext uri="{FF2B5EF4-FFF2-40B4-BE49-F238E27FC236}">
                  <a16:creationId xmlns:a16="http://schemas.microsoft.com/office/drawing/2014/main" id="{974F16AC-19FC-4945-A0B7-CA4F7D7F2DC3}"/>
                </a:ext>
              </a:extLst>
            </p:cNvPr>
            <p:cNvPicPr>
              <a:picLocks noChangeAspect="1"/>
            </p:cNvPicPr>
            <p:nvPr>
              <p:custDataLst>
                <p:tags r:id="rId4"/>
              </p:custDataLst>
            </p:nvPr>
          </p:nvPicPr>
          <p:blipFill>
            <a:blip r:embed="rId19">
              <a:extLst>
                <a:ext uri="{96DAC541-7B7A-43D3-8B79-37D633B846F1}">
                  <asvg:svgBlip xmlns:asvg="http://schemas.microsoft.com/office/drawing/2016/SVG/main" r:embed="rId20"/>
                </a:ext>
              </a:extLst>
            </a:blip>
            <a:stretch>
              <a:fillRect/>
            </a:stretch>
          </p:blipFill>
          <p:spPr>
            <a:xfrm>
              <a:off x="10034080" y="3165420"/>
              <a:ext cx="552543" cy="552545"/>
            </a:xfrm>
            <a:prstGeom prst="rect">
              <a:avLst/>
            </a:prstGeom>
          </p:spPr>
        </p:pic>
      </p:grpSp>
      <p:grpSp>
        <p:nvGrpSpPr>
          <p:cNvPr id="127" name="Group 126">
            <a:extLst>
              <a:ext uri="{FF2B5EF4-FFF2-40B4-BE49-F238E27FC236}">
                <a16:creationId xmlns:a16="http://schemas.microsoft.com/office/drawing/2014/main" id="{D8BD76C8-C4EC-4393-8A50-2A8754A578A3}"/>
              </a:ext>
            </a:extLst>
          </p:cNvPr>
          <p:cNvGrpSpPr/>
          <p:nvPr/>
        </p:nvGrpSpPr>
        <p:grpSpPr>
          <a:xfrm>
            <a:off x="7325349" y="3501312"/>
            <a:ext cx="1221318" cy="807179"/>
            <a:chOff x="8151136" y="508527"/>
            <a:chExt cx="1221318" cy="807180"/>
          </a:xfrm>
          <a:solidFill>
            <a:schemeClr val="bg1"/>
          </a:solidFill>
        </p:grpSpPr>
        <p:grpSp>
          <p:nvGrpSpPr>
            <p:cNvPr id="128" name="Group 127">
              <a:extLst>
                <a:ext uri="{FF2B5EF4-FFF2-40B4-BE49-F238E27FC236}">
                  <a16:creationId xmlns:a16="http://schemas.microsoft.com/office/drawing/2014/main" id="{0FD832BC-0DEB-40E0-87F3-BC5B4AE08F2C}"/>
                </a:ext>
              </a:extLst>
            </p:cNvPr>
            <p:cNvGrpSpPr/>
            <p:nvPr/>
          </p:nvGrpSpPr>
          <p:grpSpPr>
            <a:xfrm>
              <a:off x="8502609" y="508527"/>
              <a:ext cx="462720" cy="611932"/>
              <a:chOff x="10034080" y="3165420"/>
              <a:chExt cx="552543" cy="744239"/>
            </a:xfrm>
            <a:grpFill/>
          </p:grpSpPr>
          <p:grpSp>
            <p:nvGrpSpPr>
              <p:cNvPr id="130" name="CustomIcon">
                <a:extLst>
                  <a:ext uri="{FF2B5EF4-FFF2-40B4-BE49-F238E27FC236}">
                    <a16:creationId xmlns:a16="http://schemas.microsoft.com/office/drawing/2014/main" id="{0E0701EF-855D-4F13-AAFA-20800C02424D}"/>
                  </a:ext>
                </a:extLst>
              </p:cNvPr>
              <p:cNvGrpSpPr/>
              <p:nvPr/>
            </p:nvGrpSpPr>
            <p:grpSpPr>
              <a:xfrm>
                <a:off x="10038418" y="3385607"/>
                <a:ext cx="530960" cy="524052"/>
                <a:chOff x="-531446" y="3229247"/>
                <a:chExt cx="530960" cy="524052"/>
              </a:xfrm>
              <a:grpFill/>
            </p:grpSpPr>
            <p:grpSp>
              <p:nvGrpSpPr>
                <p:cNvPr id="133" name="CustomIcon">
                  <a:extLst>
                    <a:ext uri="{FF2B5EF4-FFF2-40B4-BE49-F238E27FC236}">
                      <a16:creationId xmlns:a16="http://schemas.microsoft.com/office/drawing/2014/main" id="{F8D0AA41-BC1B-4A0E-B6C7-817BB3B68418}"/>
                    </a:ext>
                  </a:extLst>
                </p:cNvPr>
                <p:cNvGrpSpPr/>
                <p:nvPr/>
              </p:nvGrpSpPr>
              <p:grpSpPr>
                <a:xfrm>
                  <a:off x="-496048" y="3353569"/>
                  <a:ext cx="473114" cy="353973"/>
                  <a:chOff x="-496048" y="3353569"/>
                  <a:chExt cx="473114" cy="353973"/>
                </a:xfrm>
                <a:grpFill/>
              </p:grpSpPr>
              <p:sp>
                <p:nvSpPr>
                  <p:cNvPr id="152" name="Freeform: Shape 118">
                    <a:extLst>
                      <a:ext uri="{FF2B5EF4-FFF2-40B4-BE49-F238E27FC236}">
                        <a16:creationId xmlns:a16="http://schemas.microsoft.com/office/drawing/2014/main" id="{C151DA23-137D-4717-9C19-5D077A3A18B6}"/>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3" name="Freeform: Shape 119">
                    <a:extLst>
                      <a:ext uri="{FF2B5EF4-FFF2-40B4-BE49-F238E27FC236}">
                        <a16:creationId xmlns:a16="http://schemas.microsoft.com/office/drawing/2014/main" id="{6A96AB20-3083-45C7-A5FF-38ACC0968EA2}"/>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grpSp>
            <p:sp>
              <p:nvSpPr>
                <p:cNvPr id="134" name="Freeform: Shape 100">
                  <a:extLst>
                    <a:ext uri="{FF2B5EF4-FFF2-40B4-BE49-F238E27FC236}">
                      <a16:creationId xmlns:a16="http://schemas.microsoft.com/office/drawing/2014/main" id="{1D444A00-2379-48DC-9E79-19F2627AEF0A}"/>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35" name="Freeform: Shape 101">
                  <a:extLst>
                    <a:ext uri="{FF2B5EF4-FFF2-40B4-BE49-F238E27FC236}">
                      <a16:creationId xmlns:a16="http://schemas.microsoft.com/office/drawing/2014/main" id="{480FF077-1371-40AE-BAFF-4073C58340CB}"/>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36" name="Freeform: Shape 102">
                  <a:extLst>
                    <a:ext uri="{FF2B5EF4-FFF2-40B4-BE49-F238E27FC236}">
                      <a16:creationId xmlns:a16="http://schemas.microsoft.com/office/drawing/2014/main" id="{83B7AAC3-2194-4DE8-8F41-0EDC607F4C2E}"/>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37" name="Freeform: Shape 103">
                  <a:extLst>
                    <a:ext uri="{FF2B5EF4-FFF2-40B4-BE49-F238E27FC236}">
                      <a16:creationId xmlns:a16="http://schemas.microsoft.com/office/drawing/2014/main" id="{5A583462-97AF-48C9-8C89-1E95695F8A4E}"/>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38" name="Freeform: Shape 104">
                  <a:extLst>
                    <a:ext uri="{FF2B5EF4-FFF2-40B4-BE49-F238E27FC236}">
                      <a16:creationId xmlns:a16="http://schemas.microsoft.com/office/drawing/2014/main" id="{6A285652-1D35-48E0-B347-D031F24FA290}"/>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39" name="Freeform: Shape 105">
                  <a:extLst>
                    <a:ext uri="{FF2B5EF4-FFF2-40B4-BE49-F238E27FC236}">
                      <a16:creationId xmlns:a16="http://schemas.microsoft.com/office/drawing/2014/main" id="{35315DEC-07C6-4DEA-89E0-6AD4444F9E4C}"/>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40" name="Freeform: Shape 106">
                  <a:extLst>
                    <a:ext uri="{FF2B5EF4-FFF2-40B4-BE49-F238E27FC236}">
                      <a16:creationId xmlns:a16="http://schemas.microsoft.com/office/drawing/2014/main" id="{6708526A-4347-4FA2-B662-67656F340A5B}"/>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41" name="Freeform: Shape 107">
                  <a:extLst>
                    <a:ext uri="{FF2B5EF4-FFF2-40B4-BE49-F238E27FC236}">
                      <a16:creationId xmlns:a16="http://schemas.microsoft.com/office/drawing/2014/main" id="{59AE877F-FDD0-40F0-A3D8-C0FD01B5BABE}"/>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42" name="Freeform: Shape 108">
                  <a:extLst>
                    <a:ext uri="{FF2B5EF4-FFF2-40B4-BE49-F238E27FC236}">
                      <a16:creationId xmlns:a16="http://schemas.microsoft.com/office/drawing/2014/main" id="{23D8F172-76E1-48A3-AF8D-1B5CE49E409D}"/>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43" name="Freeform: Shape 109">
                  <a:extLst>
                    <a:ext uri="{FF2B5EF4-FFF2-40B4-BE49-F238E27FC236}">
                      <a16:creationId xmlns:a16="http://schemas.microsoft.com/office/drawing/2014/main" id="{4F86F432-4141-41F4-AAFF-BBB97E10113C}"/>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44" name="Freeform: Shape 110">
                  <a:extLst>
                    <a:ext uri="{FF2B5EF4-FFF2-40B4-BE49-F238E27FC236}">
                      <a16:creationId xmlns:a16="http://schemas.microsoft.com/office/drawing/2014/main" id="{A4DACC84-FA55-4DC9-8280-F61E34F2635A}"/>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45" name="Freeform: Shape 111">
                  <a:extLst>
                    <a:ext uri="{FF2B5EF4-FFF2-40B4-BE49-F238E27FC236}">
                      <a16:creationId xmlns:a16="http://schemas.microsoft.com/office/drawing/2014/main" id="{047BCF9D-D17D-433C-8FF8-435231855490}"/>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46" name="Freeform: Shape 112">
                  <a:extLst>
                    <a:ext uri="{FF2B5EF4-FFF2-40B4-BE49-F238E27FC236}">
                      <a16:creationId xmlns:a16="http://schemas.microsoft.com/office/drawing/2014/main" id="{1F07A0C2-590A-4394-B664-468B9A691C91}"/>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47" name="Freeform: Shape 113">
                  <a:extLst>
                    <a:ext uri="{FF2B5EF4-FFF2-40B4-BE49-F238E27FC236}">
                      <a16:creationId xmlns:a16="http://schemas.microsoft.com/office/drawing/2014/main" id="{2DEEA02F-CA6F-4212-A9A6-238619B8300A}"/>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48" name="Freeform: Shape 114">
                  <a:extLst>
                    <a:ext uri="{FF2B5EF4-FFF2-40B4-BE49-F238E27FC236}">
                      <a16:creationId xmlns:a16="http://schemas.microsoft.com/office/drawing/2014/main" id="{7A3F082B-0312-4774-8599-9D887F8B41B4}"/>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49" name="Freeform: Shape 115">
                  <a:extLst>
                    <a:ext uri="{FF2B5EF4-FFF2-40B4-BE49-F238E27FC236}">
                      <a16:creationId xmlns:a16="http://schemas.microsoft.com/office/drawing/2014/main" id="{4EB1364A-3A58-44C2-AD9D-8FE441CF7113}"/>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0" name="Freeform: Shape 116">
                  <a:extLst>
                    <a:ext uri="{FF2B5EF4-FFF2-40B4-BE49-F238E27FC236}">
                      <a16:creationId xmlns:a16="http://schemas.microsoft.com/office/drawing/2014/main" id="{E73864FE-528C-4BFD-A2CF-E8F05B9D6524}"/>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1" name="Freeform: Shape 117">
                  <a:extLst>
                    <a:ext uri="{FF2B5EF4-FFF2-40B4-BE49-F238E27FC236}">
                      <a16:creationId xmlns:a16="http://schemas.microsoft.com/office/drawing/2014/main" id="{6B574BA7-6D7A-485B-A99C-EC5D71293A9E}"/>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grpSp>
          <p:sp>
            <p:nvSpPr>
              <p:cNvPr id="131" name="Rectangle 130">
                <a:extLst>
                  <a:ext uri="{FF2B5EF4-FFF2-40B4-BE49-F238E27FC236}">
                    <a16:creationId xmlns:a16="http://schemas.microsoft.com/office/drawing/2014/main" id="{9156B011-070F-4514-9C07-D2BC924EFFA7}"/>
                  </a:ext>
                </a:extLst>
              </p:cNvPr>
              <p:cNvSpPr/>
              <p:nvPr/>
            </p:nvSpPr>
            <p:spPr>
              <a:xfrm>
                <a:off x="10073816" y="3509929"/>
                <a:ext cx="464481" cy="353973"/>
              </a:xfrm>
              <a:prstGeom prst="rect">
                <a:avLst/>
              </a:prstGeom>
              <a:grpFill/>
              <a:ln w="6350" cap="sq">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a:endParaRPr>
              </a:p>
            </p:txBody>
          </p:sp>
          <p:pic>
            <p:nvPicPr>
              <p:cNvPr id="132" name="CustomIcon">
                <a:extLst>
                  <a:ext uri="{FF2B5EF4-FFF2-40B4-BE49-F238E27FC236}">
                    <a16:creationId xmlns:a16="http://schemas.microsoft.com/office/drawing/2014/main" id="{0C219BB7-868F-45F3-A900-0603DE11AA6A}"/>
                  </a:ext>
                </a:extLst>
              </p:cNvPr>
              <p:cNvPicPr>
                <a:picLocks noChangeAspect="1"/>
              </p:cNvPicPr>
              <p:nvPr>
                <p:custDataLst>
                  <p:tags r:id="rId3"/>
                </p:custDataLst>
              </p:nvPr>
            </p:nvPicPr>
            <p:blipFill>
              <a:blip r:embed="rId19">
                <a:extLst>
                  <a:ext uri="{96DAC541-7B7A-43D3-8B79-37D633B846F1}">
                    <asvg:svgBlip xmlns:asvg="http://schemas.microsoft.com/office/drawing/2016/SVG/main" r:embed="rId20"/>
                  </a:ext>
                </a:extLst>
              </a:blip>
              <a:stretch>
                <a:fillRect/>
              </a:stretch>
            </p:blipFill>
            <p:spPr>
              <a:xfrm>
                <a:off x="10034080" y="3165420"/>
                <a:ext cx="552543" cy="552545"/>
              </a:xfrm>
              <a:prstGeom prst="rect">
                <a:avLst/>
              </a:prstGeom>
            </p:spPr>
          </p:pic>
        </p:grpSp>
        <p:sp>
          <p:nvSpPr>
            <p:cNvPr id="129" name="TextBox 128">
              <a:extLst>
                <a:ext uri="{FF2B5EF4-FFF2-40B4-BE49-F238E27FC236}">
                  <a16:creationId xmlns:a16="http://schemas.microsoft.com/office/drawing/2014/main" id="{84F8AF46-D733-4030-BF17-0E9AF05E040F}"/>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panose="020B0604020202020204" pitchFamily="34" charset="0"/>
                </a:rPr>
                <a:t>NHS trusts</a:t>
              </a:r>
            </a:p>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endParaRPr lang="en-GB" sz="1000" b="1" i="0" u="none" strike="noStrike" kern="1200" cap="none" spc="0" normalizeH="0" baseline="0" noProof="0">
                <a:ln>
                  <a:noFill/>
                </a:ln>
                <a:solidFill>
                  <a:srgbClr val="525252"/>
                </a:solidFill>
                <a:effectLst/>
                <a:uLnTx/>
                <a:uFillTx/>
                <a:latin typeface="Arial"/>
                <a:cs typeface="Arial"/>
              </a:endParaRPr>
            </a:p>
          </p:txBody>
        </p:sp>
      </p:grpSp>
      <p:grpSp>
        <p:nvGrpSpPr>
          <p:cNvPr id="154" name="Group 153">
            <a:extLst>
              <a:ext uri="{FF2B5EF4-FFF2-40B4-BE49-F238E27FC236}">
                <a16:creationId xmlns:a16="http://schemas.microsoft.com/office/drawing/2014/main" id="{F18951D7-53F9-4BE7-A1E4-E93FA4CEC145}"/>
              </a:ext>
            </a:extLst>
          </p:cNvPr>
          <p:cNvGrpSpPr/>
          <p:nvPr/>
        </p:nvGrpSpPr>
        <p:grpSpPr>
          <a:xfrm>
            <a:off x="7638865" y="4347253"/>
            <a:ext cx="484790" cy="432590"/>
            <a:chOff x="2564707" y="838867"/>
            <a:chExt cx="761894" cy="624974"/>
          </a:xfrm>
        </p:grpSpPr>
        <p:pic>
          <p:nvPicPr>
            <p:cNvPr id="155" name="Picture 154">
              <a:extLst>
                <a:ext uri="{FF2B5EF4-FFF2-40B4-BE49-F238E27FC236}">
                  <a16:creationId xmlns:a16="http://schemas.microsoft.com/office/drawing/2014/main" id="{DFA2F6D4-97FF-4B04-B2D5-2731F54A6707}"/>
                </a:ext>
              </a:extLst>
            </p:cNvPr>
            <p:cNvPicPr>
              <a:picLocks noChangeAspect="1"/>
            </p:cNvPicPr>
            <p:nvPr/>
          </p:nvPicPr>
          <p:blipFill rotWithShape="1">
            <a:blip r:embed="rId21" cstate="print">
              <a:duotone>
                <a:schemeClr val="accent1">
                  <a:shade val="45000"/>
                  <a:satMod val="135000"/>
                </a:schemeClr>
                <a:prstClr val="white"/>
              </a:duotone>
              <a:extLst>
                <a:ext uri="{28A0092B-C50C-407E-A947-70E740481C1C}">
                  <a14:useLocalDpi xmlns:a14="http://schemas.microsoft.com/office/drawing/2010/main" val="0"/>
                </a:ext>
              </a:extLst>
            </a:blip>
            <a:srcRect b="17971"/>
            <a:stretch/>
          </p:blipFill>
          <p:spPr>
            <a:xfrm>
              <a:off x="2564707" y="838867"/>
              <a:ext cx="761894" cy="624974"/>
            </a:xfrm>
            <a:prstGeom prst="rect">
              <a:avLst/>
            </a:prstGeom>
          </p:spPr>
        </p:pic>
        <p:sp>
          <p:nvSpPr>
            <p:cNvPr id="156" name="TextBox 155">
              <a:extLst>
                <a:ext uri="{FF2B5EF4-FFF2-40B4-BE49-F238E27FC236}">
                  <a16:creationId xmlns:a16="http://schemas.microsoft.com/office/drawing/2014/main" id="{08874CCB-3C32-41B7-B599-D02C55861AAD}"/>
                </a:ext>
              </a:extLst>
            </p:cNvPr>
            <p:cNvSpPr txBox="1"/>
            <p:nvPr/>
          </p:nvSpPr>
          <p:spPr>
            <a:xfrm>
              <a:off x="2734765" y="938357"/>
              <a:ext cx="380233" cy="444654"/>
            </a:xfrm>
            <a:prstGeom prst="rect">
              <a:avLst/>
            </a:prstGeom>
            <a:noFill/>
          </p:spPr>
          <p:txBody>
            <a:bodyPr wrap="square" rtlCol="0">
              <a:spAutoFit/>
            </a:bodyPr>
            <a:lstStyle/>
            <a:p>
              <a:pPr defTabSz="914454"/>
              <a:r>
                <a:rPr lang="en-GB" sz="1400" b="1">
                  <a:solidFill>
                    <a:srgbClr val="000000"/>
                  </a:solidFill>
                  <a:latin typeface="Calibri" panose="020F0502020204030204"/>
                </a:rPr>
                <a:t>+</a:t>
              </a:r>
              <a:endParaRPr lang="en-GB" sz="1000" b="1">
                <a:solidFill>
                  <a:srgbClr val="000000"/>
                </a:solidFill>
                <a:latin typeface="Calibri" panose="020F0502020204030204"/>
              </a:endParaRPr>
            </a:p>
          </p:txBody>
        </p:sp>
      </p:grpSp>
      <p:sp>
        <p:nvSpPr>
          <p:cNvPr id="157" name="TextBox 156">
            <a:extLst>
              <a:ext uri="{FF2B5EF4-FFF2-40B4-BE49-F238E27FC236}">
                <a16:creationId xmlns:a16="http://schemas.microsoft.com/office/drawing/2014/main" id="{563970E2-DC35-48DC-A4D0-414B73B5267E}"/>
              </a:ext>
            </a:extLst>
          </p:cNvPr>
          <p:cNvSpPr txBox="1"/>
          <p:nvPr/>
        </p:nvSpPr>
        <p:spPr>
          <a:xfrm>
            <a:off x="7302320" y="4805903"/>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PCNs</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158" name="Rectangle 157">
            <a:extLst>
              <a:ext uri="{FF2B5EF4-FFF2-40B4-BE49-F238E27FC236}">
                <a16:creationId xmlns:a16="http://schemas.microsoft.com/office/drawing/2014/main" id="{9249C5B3-5279-4A81-9AA6-013F6E62DCC5}"/>
              </a:ext>
            </a:extLst>
          </p:cNvPr>
          <p:cNvSpPr/>
          <p:nvPr/>
        </p:nvSpPr>
        <p:spPr>
          <a:xfrm>
            <a:off x="7171133" y="3023343"/>
            <a:ext cx="1472615" cy="216524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85" name="Connector: Elbow 43">
            <a:extLst>
              <a:ext uri="{FF2B5EF4-FFF2-40B4-BE49-F238E27FC236}">
                <a16:creationId xmlns:a16="http://schemas.microsoft.com/office/drawing/2014/main" id="{0EEBF370-005D-4D44-A7FC-D4034247F0EB}"/>
              </a:ext>
            </a:extLst>
          </p:cNvPr>
          <p:cNvCxnSpPr>
            <a:cxnSpLocks/>
          </p:cNvCxnSpPr>
          <p:nvPr/>
        </p:nvCxnSpPr>
        <p:spPr bwMode="auto">
          <a:xfrm flipV="1">
            <a:off x="2825795" y="4307993"/>
            <a:ext cx="4345338" cy="1594048"/>
          </a:xfrm>
          <a:prstGeom prst="bentConnector3">
            <a:avLst>
              <a:gd name="adj1" fmla="val 50000"/>
            </a:avLst>
          </a:prstGeom>
          <a:solidFill>
            <a:schemeClr val="bg1"/>
          </a:solidFill>
          <a:ln w="25400" cap="flat" cmpd="sng" algn="ctr">
            <a:solidFill>
              <a:srgbClr val="C00000"/>
            </a:solidFill>
            <a:prstDash val="solid"/>
            <a:round/>
            <a:headEnd type="none" w="med" len="med"/>
            <a:tailEnd type="triangle"/>
          </a:ln>
          <a:effectLst/>
        </p:spPr>
      </p:cxnSp>
      <p:grpSp>
        <p:nvGrpSpPr>
          <p:cNvPr id="410" name="Group 409">
            <a:extLst>
              <a:ext uri="{FF2B5EF4-FFF2-40B4-BE49-F238E27FC236}">
                <a16:creationId xmlns:a16="http://schemas.microsoft.com/office/drawing/2014/main" id="{DF4AF75D-84A2-48DB-85E8-D12DF2D40CA8}"/>
              </a:ext>
            </a:extLst>
          </p:cNvPr>
          <p:cNvGrpSpPr/>
          <p:nvPr/>
        </p:nvGrpSpPr>
        <p:grpSpPr>
          <a:xfrm>
            <a:off x="7718759" y="5563110"/>
            <a:ext cx="462720" cy="611932"/>
            <a:chOff x="10034080" y="3165420"/>
            <a:chExt cx="552543" cy="744239"/>
          </a:xfrm>
          <a:solidFill>
            <a:schemeClr val="bg1"/>
          </a:solidFill>
        </p:grpSpPr>
        <p:grpSp>
          <p:nvGrpSpPr>
            <p:cNvPr id="413" name="CustomIcon">
              <a:extLst>
                <a:ext uri="{FF2B5EF4-FFF2-40B4-BE49-F238E27FC236}">
                  <a16:creationId xmlns:a16="http://schemas.microsoft.com/office/drawing/2014/main" id="{636934CE-E8F1-41F5-8E4A-85B6E4C92469}"/>
                </a:ext>
              </a:extLst>
            </p:cNvPr>
            <p:cNvGrpSpPr/>
            <p:nvPr/>
          </p:nvGrpSpPr>
          <p:grpSpPr>
            <a:xfrm>
              <a:off x="10038418" y="3385607"/>
              <a:ext cx="530960" cy="524052"/>
              <a:chOff x="-531446" y="3229247"/>
              <a:chExt cx="530960" cy="524052"/>
            </a:xfrm>
            <a:grpFill/>
          </p:grpSpPr>
          <p:grpSp>
            <p:nvGrpSpPr>
              <p:cNvPr id="428" name="CustomIcon">
                <a:extLst>
                  <a:ext uri="{FF2B5EF4-FFF2-40B4-BE49-F238E27FC236}">
                    <a16:creationId xmlns:a16="http://schemas.microsoft.com/office/drawing/2014/main" id="{9BCA1D26-7127-4B4B-B6AA-F7CBB50A2613}"/>
                  </a:ext>
                </a:extLst>
              </p:cNvPr>
              <p:cNvGrpSpPr/>
              <p:nvPr/>
            </p:nvGrpSpPr>
            <p:grpSpPr>
              <a:xfrm>
                <a:off x="-496048" y="3353569"/>
                <a:ext cx="473114" cy="353973"/>
                <a:chOff x="-496048" y="3353569"/>
                <a:chExt cx="473114" cy="353973"/>
              </a:xfrm>
              <a:grpFill/>
            </p:grpSpPr>
            <p:sp>
              <p:nvSpPr>
                <p:cNvPr id="453" name="Freeform: Shape 452">
                  <a:extLst>
                    <a:ext uri="{FF2B5EF4-FFF2-40B4-BE49-F238E27FC236}">
                      <a16:creationId xmlns:a16="http://schemas.microsoft.com/office/drawing/2014/main" id="{4BBFFF83-61A5-4B53-9FA0-0D8DDB3F4FAF}"/>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54" name="Freeform: Shape 453">
                  <a:extLst>
                    <a:ext uri="{FF2B5EF4-FFF2-40B4-BE49-F238E27FC236}">
                      <a16:creationId xmlns:a16="http://schemas.microsoft.com/office/drawing/2014/main" id="{E27F8A5C-2783-4D30-9117-E5A69C481B2B}"/>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grpSp>
          <p:sp>
            <p:nvSpPr>
              <p:cNvPr id="432" name="Freeform: Shape 431">
                <a:extLst>
                  <a:ext uri="{FF2B5EF4-FFF2-40B4-BE49-F238E27FC236}">
                    <a16:creationId xmlns:a16="http://schemas.microsoft.com/office/drawing/2014/main" id="{4C60A004-BB4E-482F-A295-82AC989D20D7}"/>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35" name="Freeform: Shape 434">
                <a:extLst>
                  <a:ext uri="{FF2B5EF4-FFF2-40B4-BE49-F238E27FC236}">
                    <a16:creationId xmlns:a16="http://schemas.microsoft.com/office/drawing/2014/main" id="{6902176B-4B22-489C-9F8A-4D4C197F91D7}"/>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36" name="Freeform: Shape 435">
                <a:extLst>
                  <a:ext uri="{FF2B5EF4-FFF2-40B4-BE49-F238E27FC236}">
                    <a16:creationId xmlns:a16="http://schemas.microsoft.com/office/drawing/2014/main" id="{7DE7AEB1-1803-4ECD-955F-A7249890E33B}"/>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37" name="Freeform: Shape 436">
                <a:extLst>
                  <a:ext uri="{FF2B5EF4-FFF2-40B4-BE49-F238E27FC236}">
                    <a16:creationId xmlns:a16="http://schemas.microsoft.com/office/drawing/2014/main" id="{32FE12B8-A382-42FD-9CF7-19E96D7FFCF8}"/>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38" name="Freeform: Shape 437">
                <a:extLst>
                  <a:ext uri="{FF2B5EF4-FFF2-40B4-BE49-F238E27FC236}">
                    <a16:creationId xmlns:a16="http://schemas.microsoft.com/office/drawing/2014/main" id="{1A627DBA-BC8B-4D41-92FA-25C86FDF122A}"/>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40" name="Freeform: Shape 439">
                <a:extLst>
                  <a:ext uri="{FF2B5EF4-FFF2-40B4-BE49-F238E27FC236}">
                    <a16:creationId xmlns:a16="http://schemas.microsoft.com/office/drawing/2014/main" id="{A0FDCBC7-E1B4-4A28-A23C-BA7371C9C4E3}"/>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41" name="Freeform: Shape 440">
                <a:extLst>
                  <a:ext uri="{FF2B5EF4-FFF2-40B4-BE49-F238E27FC236}">
                    <a16:creationId xmlns:a16="http://schemas.microsoft.com/office/drawing/2014/main" id="{EDE27DC0-903B-4D92-926D-EAD34A3FE368}"/>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42" name="Freeform: Shape 441">
                <a:extLst>
                  <a:ext uri="{FF2B5EF4-FFF2-40B4-BE49-F238E27FC236}">
                    <a16:creationId xmlns:a16="http://schemas.microsoft.com/office/drawing/2014/main" id="{F61D1BD8-066B-4BBA-A02F-392D014B0DD1}"/>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43" name="Freeform: Shape 442">
                <a:extLst>
                  <a:ext uri="{FF2B5EF4-FFF2-40B4-BE49-F238E27FC236}">
                    <a16:creationId xmlns:a16="http://schemas.microsoft.com/office/drawing/2014/main" id="{2F68E006-D832-45F0-8945-6CFB2B362B88}"/>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44" name="Freeform: Shape 443">
                <a:extLst>
                  <a:ext uri="{FF2B5EF4-FFF2-40B4-BE49-F238E27FC236}">
                    <a16:creationId xmlns:a16="http://schemas.microsoft.com/office/drawing/2014/main" id="{4C129753-9D14-43D0-9D74-7B14D7765013}"/>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45" name="Freeform: Shape 444">
                <a:extLst>
                  <a:ext uri="{FF2B5EF4-FFF2-40B4-BE49-F238E27FC236}">
                    <a16:creationId xmlns:a16="http://schemas.microsoft.com/office/drawing/2014/main" id="{827F1146-C8FF-41E4-A573-ABE94990EB06}"/>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46" name="Freeform: Shape 445">
                <a:extLst>
                  <a:ext uri="{FF2B5EF4-FFF2-40B4-BE49-F238E27FC236}">
                    <a16:creationId xmlns:a16="http://schemas.microsoft.com/office/drawing/2014/main" id="{35075EF7-443C-41EF-85EE-EDF211714EF8}"/>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47" name="Freeform: Shape 446">
                <a:extLst>
                  <a:ext uri="{FF2B5EF4-FFF2-40B4-BE49-F238E27FC236}">
                    <a16:creationId xmlns:a16="http://schemas.microsoft.com/office/drawing/2014/main" id="{7D2342A4-198C-4557-AE42-8958B6B36A04}"/>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48" name="Freeform: Shape 447">
                <a:extLst>
                  <a:ext uri="{FF2B5EF4-FFF2-40B4-BE49-F238E27FC236}">
                    <a16:creationId xmlns:a16="http://schemas.microsoft.com/office/drawing/2014/main" id="{E78D284F-2DF4-4960-831A-63B5F2FA89FF}"/>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49" name="Freeform: Shape 448">
                <a:extLst>
                  <a:ext uri="{FF2B5EF4-FFF2-40B4-BE49-F238E27FC236}">
                    <a16:creationId xmlns:a16="http://schemas.microsoft.com/office/drawing/2014/main" id="{0E61E162-569C-4268-814D-68E3B987C3BE}"/>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50" name="Freeform: Shape 449">
                <a:extLst>
                  <a:ext uri="{FF2B5EF4-FFF2-40B4-BE49-F238E27FC236}">
                    <a16:creationId xmlns:a16="http://schemas.microsoft.com/office/drawing/2014/main" id="{E72A6CF8-2010-44E4-BEB3-1E26A2911B9B}"/>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51" name="Freeform: Shape 450">
                <a:extLst>
                  <a:ext uri="{FF2B5EF4-FFF2-40B4-BE49-F238E27FC236}">
                    <a16:creationId xmlns:a16="http://schemas.microsoft.com/office/drawing/2014/main" id="{670B285B-6D03-4AA6-867A-4BB372C9FCB7}"/>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52" name="Freeform: Shape 451">
                <a:extLst>
                  <a:ext uri="{FF2B5EF4-FFF2-40B4-BE49-F238E27FC236}">
                    <a16:creationId xmlns:a16="http://schemas.microsoft.com/office/drawing/2014/main" id="{66407546-E6D8-47DC-9B4E-8F08A56F550A}"/>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grpSp>
        <p:sp>
          <p:nvSpPr>
            <p:cNvPr id="422" name="Rectangle 421">
              <a:extLst>
                <a:ext uri="{FF2B5EF4-FFF2-40B4-BE49-F238E27FC236}">
                  <a16:creationId xmlns:a16="http://schemas.microsoft.com/office/drawing/2014/main" id="{47D65EC6-99C5-454F-9A84-4D912059DF3B}"/>
                </a:ext>
              </a:extLst>
            </p:cNvPr>
            <p:cNvSpPr/>
            <p:nvPr/>
          </p:nvSpPr>
          <p:spPr>
            <a:xfrm>
              <a:off x="10073816" y="3509929"/>
              <a:ext cx="464481" cy="353973"/>
            </a:xfrm>
            <a:prstGeom prst="rect">
              <a:avLst/>
            </a:prstGeom>
            <a:grpFill/>
            <a:ln w="6350" cap="sq">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1200" cap="none" spc="0" normalizeH="0" baseline="0" noProof="0">
                <a:ln>
                  <a:noFill/>
                </a:ln>
                <a:solidFill>
                  <a:prstClr val="white"/>
                </a:solidFill>
                <a:effectLst/>
                <a:uLnTx/>
                <a:uFillTx/>
                <a:latin typeface="Arial"/>
                <a:ea typeface="+mn-ea"/>
                <a:cs typeface="Arial"/>
              </a:endParaRPr>
            </a:p>
          </p:txBody>
        </p:sp>
        <p:pic>
          <p:nvPicPr>
            <p:cNvPr id="425" name="CustomIcon">
              <a:extLst>
                <a:ext uri="{FF2B5EF4-FFF2-40B4-BE49-F238E27FC236}">
                  <a16:creationId xmlns:a16="http://schemas.microsoft.com/office/drawing/2014/main" id="{88FD49FB-00FE-48B0-8FFC-8057CED1BCEA}"/>
                </a:ext>
              </a:extLst>
            </p:cNvPr>
            <p:cNvPicPr>
              <a:picLocks noChangeAspect="1"/>
            </p:cNvPicPr>
            <p:nvPr>
              <p:custDataLst>
                <p:tags r:id="rId2"/>
              </p:custDataLst>
            </p:nvPr>
          </p:nvPicPr>
          <p:blipFill>
            <a:blip r:embed="rId19">
              <a:extLst>
                <a:ext uri="{96DAC541-7B7A-43D3-8B79-37D633B846F1}">
                  <asvg:svgBlip xmlns:asvg="http://schemas.microsoft.com/office/drawing/2016/SVG/main" r:embed="rId20"/>
                </a:ext>
              </a:extLst>
            </a:blip>
            <a:stretch>
              <a:fillRect/>
            </a:stretch>
          </p:blipFill>
          <p:spPr>
            <a:xfrm>
              <a:off x="10034080" y="3165420"/>
              <a:ext cx="552543" cy="552545"/>
            </a:xfrm>
            <a:prstGeom prst="rect">
              <a:avLst/>
            </a:prstGeom>
          </p:spPr>
        </p:pic>
      </p:grpSp>
      <p:grpSp>
        <p:nvGrpSpPr>
          <p:cNvPr id="455" name="Group 454">
            <a:extLst>
              <a:ext uri="{FF2B5EF4-FFF2-40B4-BE49-F238E27FC236}">
                <a16:creationId xmlns:a16="http://schemas.microsoft.com/office/drawing/2014/main" id="{27C41ABA-2663-472C-B0C4-AB085124D6BB}"/>
              </a:ext>
            </a:extLst>
          </p:cNvPr>
          <p:cNvGrpSpPr/>
          <p:nvPr/>
        </p:nvGrpSpPr>
        <p:grpSpPr>
          <a:xfrm>
            <a:off x="7313449" y="5563111"/>
            <a:ext cx="1221318" cy="807179"/>
            <a:chOff x="8151136" y="508527"/>
            <a:chExt cx="1221318" cy="807180"/>
          </a:xfrm>
          <a:solidFill>
            <a:schemeClr val="bg1"/>
          </a:solidFill>
        </p:grpSpPr>
        <p:grpSp>
          <p:nvGrpSpPr>
            <p:cNvPr id="456" name="Group 455">
              <a:extLst>
                <a:ext uri="{FF2B5EF4-FFF2-40B4-BE49-F238E27FC236}">
                  <a16:creationId xmlns:a16="http://schemas.microsoft.com/office/drawing/2014/main" id="{725CC364-FB81-4FF0-960C-8A20D7BF2F0E}"/>
                </a:ext>
              </a:extLst>
            </p:cNvPr>
            <p:cNvGrpSpPr/>
            <p:nvPr/>
          </p:nvGrpSpPr>
          <p:grpSpPr>
            <a:xfrm>
              <a:off x="8502609" y="508527"/>
              <a:ext cx="462720" cy="611932"/>
              <a:chOff x="10034080" y="3165420"/>
              <a:chExt cx="552543" cy="744239"/>
            </a:xfrm>
            <a:grpFill/>
          </p:grpSpPr>
          <p:grpSp>
            <p:nvGrpSpPr>
              <p:cNvPr id="458" name="CustomIcon">
                <a:extLst>
                  <a:ext uri="{FF2B5EF4-FFF2-40B4-BE49-F238E27FC236}">
                    <a16:creationId xmlns:a16="http://schemas.microsoft.com/office/drawing/2014/main" id="{B6FED13D-40C7-4A41-B87A-0A5C1914EC1D}"/>
                  </a:ext>
                </a:extLst>
              </p:cNvPr>
              <p:cNvGrpSpPr/>
              <p:nvPr/>
            </p:nvGrpSpPr>
            <p:grpSpPr>
              <a:xfrm>
                <a:off x="10038418" y="3385607"/>
                <a:ext cx="530960" cy="524052"/>
                <a:chOff x="-531446" y="3229247"/>
                <a:chExt cx="530960" cy="524052"/>
              </a:xfrm>
              <a:grpFill/>
            </p:grpSpPr>
            <p:grpSp>
              <p:nvGrpSpPr>
                <p:cNvPr id="461" name="CustomIcon">
                  <a:extLst>
                    <a:ext uri="{FF2B5EF4-FFF2-40B4-BE49-F238E27FC236}">
                      <a16:creationId xmlns:a16="http://schemas.microsoft.com/office/drawing/2014/main" id="{2F2D342F-72DB-4C1B-A241-D2263316DECB}"/>
                    </a:ext>
                  </a:extLst>
                </p:cNvPr>
                <p:cNvGrpSpPr/>
                <p:nvPr/>
              </p:nvGrpSpPr>
              <p:grpSpPr>
                <a:xfrm>
                  <a:off x="-496048" y="3353569"/>
                  <a:ext cx="473114" cy="353973"/>
                  <a:chOff x="-496048" y="3353569"/>
                  <a:chExt cx="473114" cy="353973"/>
                </a:xfrm>
                <a:grpFill/>
              </p:grpSpPr>
              <p:sp>
                <p:nvSpPr>
                  <p:cNvPr id="480" name="Freeform: Shape 118">
                    <a:extLst>
                      <a:ext uri="{FF2B5EF4-FFF2-40B4-BE49-F238E27FC236}">
                        <a16:creationId xmlns:a16="http://schemas.microsoft.com/office/drawing/2014/main" id="{EB06D325-1FDA-4781-ADB2-D4597383AAEC}"/>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481" name="Freeform: Shape 119">
                    <a:extLst>
                      <a:ext uri="{FF2B5EF4-FFF2-40B4-BE49-F238E27FC236}">
                        <a16:creationId xmlns:a16="http://schemas.microsoft.com/office/drawing/2014/main" id="{222A7A73-74CA-48D5-8258-D1BC59A98F8E}"/>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grpSp>
            <p:sp>
              <p:nvSpPr>
                <p:cNvPr id="462" name="Freeform: Shape 100">
                  <a:extLst>
                    <a:ext uri="{FF2B5EF4-FFF2-40B4-BE49-F238E27FC236}">
                      <a16:creationId xmlns:a16="http://schemas.microsoft.com/office/drawing/2014/main" id="{0217BA75-5700-4ADA-96C8-B8B0744BF02D}"/>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463" name="Freeform: Shape 101">
                  <a:extLst>
                    <a:ext uri="{FF2B5EF4-FFF2-40B4-BE49-F238E27FC236}">
                      <a16:creationId xmlns:a16="http://schemas.microsoft.com/office/drawing/2014/main" id="{873F96CC-A75C-4CD9-8D52-B272BA50BEF0}"/>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464" name="Freeform: Shape 102">
                  <a:extLst>
                    <a:ext uri="{FF2B5EF4-FFF2-40B4-BE49-F238E27FC236}">
                      <a16:creationId xmlns:a16="http://schemas.microsoft.com/office/drawing/2014/main" id="{26006FC7-BA98-4F4D-A242-5D1C2656E6F8}"/>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465" name="Freeform: Shape 103">
                  <a:extLst>
                    <a:ext uri="{FF2B5EF4-FFF2-40B4-BE49-F238E27FC236}">
                      <a16:creationId xmlns:a16="http://schemas.microsoft.com/office/drawing/2014/main" id="{A38663B6-F15D-444D-90D9-8AEACA1A2396}"/>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466" name="Freeform: Shape 104">
                  <a:extLst>
                    <a:ext uri="{FF2B5EF4-FFF2-40B4-BE49-F238E27FC236}">
                      <a16:creationId xmlns:a16="http://schemas.microsoft.com/office/drawing/2014/main" id="{3C3C63B0-CDFD-4CBC-912B-80C0C2594897}"/>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467" name="Freeform: Shape 105">
                  <a:extLst>
                    <a:ext uri="{FF2B5EF4-FFF2-40B4-BE49-F238E27FC236}">
                      <a16:creationId xmlns:a16="http://schemas.microsoft.com/office/drawing/2014/main" id="{76D2D86C-75EB-405A-9E89-1DEC3CEC3C07}"/>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468" name="Freeform: Shape 106">
                  <a:extLst>
                    <a:ext uri="{FF2B5EF4-FFF2-40B4-BE49-F238E27FC236}">
                      <a16:creationId xmlns:a16="http://schemas.microsoft.com/office/drawing/2014/main" id="{D757BFDE-D590-4391-B8DB-F2788087D2C7}"/>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469" name="Freeform: Shape 107">
                  <a:extLst>
                    <a:ext uri="{FF2B5EF4-FFF2-40B4-BE49-F238E27FC236}">
                      <a16:creationId xmlns:a16="http://schemas.microsoft.com/office/drawing/2014/main" id="{1E465BF1-125D-4E6C-8CA2-D2B35CDEC227}"/>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470" name="Freeform: Shape 108">
                  <a:extLst>
                    <a:ext uri="{FF2B5EF4-FFF2-40B4-BE49-F238E27FC236}">
                      <a16:creationId xmlns:a16="http://schemas.microsoft.com/office/drawing/2014/main" id="{08B64E5E-35FD-49C1-A234-350F7E1CC1DE}"/>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471" name="Freeform: Shape 109">
                  <a:extLst>
                    <a:ext uri="{FF2B5EF4-FFF2-40B4-BE49-F238E27FC236}">
                      <a16:creationId xmlns:a16="http://schemas.microsoft.com/office/drawing/2014/main" id="{071ABAB3-C6FF-45D7-98DA-3A4487391A0D}"/>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472" name="Freeform: Shape 110">
                  <a:extLst>
                    <a:ext uri="{FF2B5EF4-FFF2-40B4-BE49-F238E27FC236}">
                      <a16:creationId xmlns:a16="http://schemas.microsoft.com/office/drawing/2014/main" id="{2C81E4CC-3AEA-4780-84AA-03C135140930}"/>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473" name="Freeform: Shape 111">
                  <a:extLst>
                    <a:ext uri="{FF2B5EF4-FFF2-40B4-BE49-F238E27FC236}">
                      <a16:creationId xmlns:a16="http://schemas.microsoft.com/office/drawing/2014/main" id="{9905F197-CE3E-46E2-8C81-F1AB8C43F3B9}"/>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474" name="Freeform: Shape 112">
                  <a:extLst>
                    <a:ext uri="{FF2B5EF4-FFF2-40B4-BE49-F238E27FC236}">
                      <a16:creationId xmlns:a16="http://schemas.microsoft.com/office/drawing/2014/main" id="{7B8F28EC-CC2D-4EAB-ADB3-A0F92196CEB0}"/>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475" name="Freeform: Shape 113">
                  <a:extLst>
                    <a:ext uri="{FF2B5EF4-FFF2-40B4-BE49-F238E27FC236}">
                      <a16:creationId xmlns:a16="http://schemas.microsoft.com/office/drawing/2014/main" id="{8631582F-15C9-4781-92B4-B8AE02986E77}"/>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476" name="Freeform: Shape 114">
                  <a:extLst>
                    <a:ext uri="{FF2B5EF4-FFF2-40B4-BE49-F238E27FC236}">
                      <a16:creationId xmlns:a16="http://schemas.microsoft.com/office/drawing/2014/main" id="{B69B89EA-D50F-43E4-A4E2-12BC162D3A18}"/>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477" name="Freeform: Shape 115">
                  <a:extLst>
                    <a:ext uri="{FF2B5EF4-FFF2-40B4-BE49-F238E27FC236}">
                      <a16:creationId xmlns:a16="http://schemas.microsoft.com/office/drawing/2014/main" id="{DF61EEA8-AC2B-4BF3-BD6F-F0FBAD871D47}"/>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478" name="Freeform: Shape 116">
                  <a:extLst>
                    <a:ext uri="{FF2B5EF4-FFF2-40B4-BE49-F238E27FC236}">
                      <a16:creationId xmlns:a16="http://schemas.microsoft.com/office/drawing/2014/main" id="{314FA454-8BAA-4052-A892-D0A0EB31FE59}"/>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479" name="Freeform: Shape 117">
                  <a:extLst>
                    <a:ext uri="{FF2B5EF4-FFF2-40B4-BE49-F238E27FC236}">
                      <a16:creationId xmlns:a16="http://schemas.microsoft.com/office/drawing/2014/main" id="{C065E9E1-C38B-4D37-A845-D4332DCE2DA7}"/>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grpSp>
          <p:sp>
            <p:nvSpPr>
              <p:cNvPr id="459" name="Rectangle 458">
                <a:extLst>
                  <a:ext uri="{FF2B5EF4-FFF2-40B4-BE49-F238E27FC236}">
                    <a16:creationId xmlns:a16="http://schemas.microsoft.com/office/drawing/2014/main" id="{B2E67CA2-872D-45B4-82FC-50F5451A8FDE}"/>
                  </a:ext>
                </a:extLst>
              </p:cNvPr>
              <p:cNvSpPr/>
              <p:nvPr/>
            </p:nvSpPr>
            <p:spPr>
              <a:xfrm>
                <a:off x="10073816" y="3509929"/>
                <a:ext cx="464481" cy="353973"/>
              </a:xfrm>
              <a:prstGeom prst="rect">
                <a:avLst/>
              </a:prstGeom>
              <a:grpFill/>
              <a:ln w="6350" cap="sq">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a:endParaRPr>
              </a:p>
            </p:txBody>
          </p:sp>
          <p:pic>
            <p:nvPicPr>
              <p:cNvPr id="460" name="CustomIcon">
                <a:extLst>
                  <a:ext uri="{FF2B5EF4-FFF2-40B4-BE49-F238E27FC236}">
                    <a16:creationId xmlns:a16="http://schemas.microsoft.com/office/drawing/2014/main" id="{4688155D-565D-4A7B-B982-050B8104341E}"/>
                  </a:ext>
                </a:extLst>
              </p:cNvPr>
              <p:cNvPicPr>
                <a:picLocks noChangeAspect="1"/>
              </p:cNvPicPr>
              <p:nvPr>
                <p:custDataLst>
                  <p:tags r:id="rId1"/>
                </p:custDataLst>
              </p:nvPr>
            </p:nvPicPr>
            <p:blipFill>
              <a:blip r:embed="rId19">
                <a:extLst>
                  <a:ext uri="{96DAC541-7B7A-43D3-8B79-37D633B846F1}">
                    <asvg:svgBlip xmlns:asvg="http://schemas.microsoft.com/office/drawing/2016/SVG/main" r:embed="rId20"/>
                  </a:ext>
                </a:extLst>
              </a:blip>
              <a:stretch>
                <a:fillRect/>
              </a:stretch>
            </p:blipFill>
            <p:spPr>
              <a:xfrm>
                <a:off x="10034080" y="3165420"/>
                <a:ext cx="552543" cy="552545"/>
              </a:xfrm>
              <a:prstGeom prst="rect">
                <a:avLst/>
              </a:prstGeom>
            </p:spPr>
          </p:pic>
        </p:grpSp>
        <p:sp>
          <p:nvSpPr>
            <p:cNvPr id="457" name="TextBox 456">
              <a:extLst>
                <a:ext uri="{FF2B5EF4-FFF2-40B4-BE49-F238E27FC236}">
                  <a16:creationId xmlns:a16="http://schemas.microsoft.com/office/drawing/2014/main" id="{C19526E7-1B35-4B36-9881-8555704F1853}"/>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panose="020B0604020202020204" pitchFamily="34" charset="0"/>
                </a:rPr>
                <a:t>NHS Trust Bank </a:t>
              </a:r>
            </a:p>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endParaRPr lang="en-GB" sz="1000" b="1" i="0" u="none" strike="noStrike" kern="1200" cap="none" spc="0" normalizeH="0" baseline="0" noProof="0">
                <a:ln>
                  <a:noFill/>
                </a:ln>
                <a:solidFill>
                  <a:srgbClr val="525252"/>
                </a:solidFill>
                <a:effectLst/>
                <a:uLnTx/>
                <a:uFillTx/>
                <a:latin typeface="Arial"/>
                <a:cs typeface="Arial"/>
              </a:endParaRPr>
            </a:p>
          </p:txBody>
        </p:sp>
      </p:grpSp>
      <p:cxnSp>
        <p:nvCxnSpPr>
          <p:cNvPr id="483" name="Straight Arrow Connector 482">
            <a:extLst>
              <a:ext uri="{FF2B5EF4-FFF2-40B4-BE49-F238E27FC236}">
                <a16:creationId xmlns:a16="http://schemas.microsoft.com/office/drawing/2014/main" id="{AA25C3F8-977D-43DA-8307-813E19FF05C8}"/>
              </a:ext>
            </a:extLst>
          </p:cNvPr>
          <p:cNvCxnSpPr>
            <a:cxnSpLocks/>
          </p:cNvCxnSpPr>
          <p:nvPr/>
        </p:nvCxnSpPr>
        <p:spPr bwMode="auto">
          <a:xfrm flipV="1">
            <a:off x="4984212" y="5894098"/>
            <a:ext cx="2216151" cy="8052"/>
          </a:xfrm>
          <a:prstGeom prst="straightConnector1">
            <a:avLst/>
          </a:prstGeom>
          <a:solidFill>
            <a:schemeClr val="bg1"/>
          </a:solidFill>
          <a:ln w="25400" cap="flat" cmpd="sng" algn="ctr">
            <a:solidFill>
              <a:srgbClr val="C00000"/>
            </a:solidFill>
            <a:prstDash val="solid"/>
            <a:round/>
            <a:headEnd type="none" w="med" len="med"/>
            <a:tailEnd type="triangle"/>
          </a:ln>
          <a:effectLst/>
        </p:spPr>
      </p:cxnSp>
      <p:pic>
        <p:nvPicPr>
          <p:cNvPr id="484" name="Graphic 483" descr="Man and woman">
            <a:extLst>
              <a:ext uri="{FF2B5EF4-FFF2-40B4-BE49-F238E27FC236}">
                <a16:creationId xmlns:a16="http://schemas.microsoft.com/office/drawing/2014/main" id="{DD996935-B966-4BC5-B32F-E4796F1C001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101058" y="2375648"/>
            <a:ext cx="472601" cy="472601"/>
          </a:xfrm>
          <a:prstGeom prst="rect">
            <a:avLst/>
          </a:prstGeom>
        </p:spPr>
      </p:pic>
      <p:pic>
        <p:nvPicPr>
          <p:cNvPr id="485" name="Graphic 484" descr="Man and woman">
            <a:extLst>
              <a:ext uri="{FF2B5EF4-FFF2-40B4-BE49-F238E27FC236}">
                <a16:creationId xmlns:a16="http://schemas.microsoft.com/office/drawing/2014/main" id="{85CFEE6F-AEF6-4575-A738-FD5278E9881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098991" y="3309136"/>
            <a:ext cx="472601" cy="472601"/>
          </a:xfrm>
          <a:prstGeom prst="rect">
            <a:avLst/>
          </a:prstGeom>
        </p:spPr>
      </p:pic>
      <p:cxnSp>
        <p:nvCxnSpPr>
          <p:cNvPr id="487" name="Straight Arrow Connector 486">
            <a:extLst>
              <a:ext uri="{FF2B5EF4-FFF2-40B4-BE49-F238E27FC236}">
                <a16:creationId xmlns:a16="http://schemas.microsoft.com/office/drawing/2014/main" id="{41C67F8F-1387-4F0D-B36B-5D70BD9FF03B}"/>
              </a:ext>
            </a:extLst>
          </p:cNvPr>
          <p:cNvCxnSpPr>
            <a:cxnSpLocks/>
          </p:cNvCxnSpPr>
          <p:nvPr/>
        </p:nvCxnSpPr>
        <p:spPr bwMode="auto">
          <a:xfrm>
            <a:off x="4761189" y="3560636"/>
            <a:ext cx="2357950" cy="0"/>
          </a:xfrm>
          <a:prstGeom prst="straightConnector1">
            <a:avLst/>
          </a:prstGeom>
          <a:solidFill>
            <a:schemeClr val="bg1"/>
          </a:solidFill>
          <a:ln w="25400" cap="flat" cmpd="sng" algn="ctr">
            <a:solidFill>
              <a:srgbClr val="B3E2F5"/>
            </a:solidFill>
            <a:prstDash val="solid"/>
            <a:round/>
            <a:headEnd type="none" w="med" len="med"/>
            <a:tailEnd type="triangle"/>
          </a:ln>
          <a:effectLst/>
        </p:spPr>
      </p:cxnSp>
      <p:cxnSp>
        <p:nvCxnSpPr>
          <p:cNvPr id="488" name="Connector: Elbow 43">
            <a:extLst>
              <a:ext uri="{FF2B5EF4-FFF2-40B4-BE49-F238E27FC236}">
                <a16:creationId xmlns:a16="http://schemas.microsoft.com/office/drawing/2014/main" id="{3EAC4E45-3E59-4D1C-B7F8-B98BD5AF8BE8}"/>
              </a:ext>
            </a:extLst>
          </p:cNvPr>
          <p:cNvCxnSpPr>
            <a:cxnSpLocks/>
            <a:endCxn id="95" idx="1"/>
          </p:cNvCxnSpPr>
          <p:nvPr/>
        </p:nvCxnSpPr>
        <p:spPr bwMode="auto">
          <a:xfrm flipV="1">
            <a:off x="4797531" y="2064228"/>
            <a:ext cx="2366076" cy="749364"/>
          </a:xfrm>
          <a:prstGeom prst="bentConnector3">
            <a:avLst>
              <a:gd name="adj1" fmla="val 50000"/>
            </a:avLst>
          </a:prstGeom>
          <a:solidFill>
            <a:schemeClr val="bg1"/>
          </a:solidFill>
          <a:ln w="25400" cap="flat" cmpd="sng" algn="ctr">
            <a:solidFill>
              <a:srgbClr val="C00000"/>
            </a:solidFill>
            <a:prstDash val="solid"/>
            <a:round/>
            <a:headEnd type="none" w="med" len="med"/>
            <a:tailEnd type="triangle"/>
          </a:ln>
          <a:effectLst/>
        </p:spPr>
      </p:cxnSp>
      <p:cxnSp>
        <p:nvCxnSpPr>
          <p:cNvPr id="490" name="Straight Arrow Connector 489">
            <a:extLst>
              <a:ext uri="{FF2B5EF4-FFF2-40B4-BE49-F238E27FC236}">
                <a16:creationId xmlns:a16="http://schemas.microsoft.com/office/drawing/2014/main" id="{42613C41-3605-4A4F-8301-8D431DF3006C}"/>
              </a:ext>
            </a:extLst>
          </p:cNvPr>
          <p:cNvCxnSpPr>
            <a:cxnSpLocks/>
            <a:stCxn id="85" idx="3"/>
          </p:cNvCxnSpPr>
          <p:nvPr/>
        </p:nvCxnSpPr>
        <p:spPr bwMode="auto">
          <a:xfrm>
            <a:off x="5480061" y="1911502"/>
            <a:ext cx="1683546" cy="0"/>
          </a:xfrm>
          <a:prstGeom prst="straightConnector1">
            <a:avLst/>
          </a:prstGeom>
          <a:solidFill>
            <a:schemeClr val="bg1"/>
          </a:solidFill>
          <a:ln w="25400" cap="flat" cmpd="sng" algn="ctr">
            <a:solidFill>
              <a:srgbClr val="C00000"/>
            </a:solidFill>
            <a:prstDash val="solid"/>
            <a:round/>
            <a:headEnd type="none" w="med" len="med"/>
            <a:tailEnd type="triangle"/>
          </a:ln>
          <a:effectLst/>
        </p:spPr>
      </p:cxnSp>
      <p:cxnSp>
        <p:nvCxnSpPr>
          <p:cNvPr id="491" name="Connector: Elbow 43">
            <a:extLst>
              <a:ext uri="{FF2B5EF4-FFF2-40B4-BE49-F238E27FC236}">
                <a16:creationId xmlns:a16="http://schemas.microsoft.com/office/drawing/2014/main" id="{39463088-55D8-484C-8C74-51717526F92F}"/>
              </a:ext>
            </a:extLst>
          </p:cNvPr>
          <p:cNvCxnSpPr>
            <a:cxnSpLocks/>
            <a:endCxn id="158" idx="1"/>
          </p:cNvCxnSpPr>
          <p:nvPr/>
        </p:nvCxnSpPr>
        <p:spPr bwMode="auto">
          <a:xfrm rot="16200000" flipH="1">
            <a:off x="5094431" y="2029265"/>
            <a:ext cx="3078270" cy="1075133"/>
          </a:xfrm>
          <a:prstGeom prst="bentConnector2">
            <a:avLst/>
          </a:prstGeom>
          <a:solidFill>
            <a:schemeClr val="bg1"/>
          </a:solidFill>
          <a:ln w="25400" cap="flat" cmpd="sng" algn="ctr">
            <a:solidFill>
              <a:srgbClr val="C00000"/>
            </a:solidFill>
            <a:prstDash val="solid"/>
            <a:round/>
            <a:headEnd type="none" w="med" len="med"/>
            <a:tailEnd type="triangle"/>
          </a:ln>
          <a:effectLst/>
        </p:spPr>
      </p:cxnSp>
      <p:cxnSp>
        <p:nvCxnSpPr>
          <p:cNvPr id="75" name="Straight Connector 74">
            <a:extLst>
              <a:ext uri="{FF2B5EF4-FFF2-40B4-BE49-F238E27FC236}">
                <a16:creationId xmlns:a16="http://schemas.microsoft.com/office/drawing/2014/main" id="{38CAB420-96F5-4B1E-8865-36AFA0C8C41F}"/>
              </a:ext>
            </a:extLst>
          </p:cNvPr>
          <p:cNvCxnSpPr/>
          <p:nvPr/>
        </p:nvCxnSpPr>
        <p:spPr>
          <a:xfrm>
            <a:off x="5798591" y="1018357"/>
            <a:ext cx="30380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74C24907-65B9-4300-A091-54BFAD959A0C}"/>
              </a:ext>
            </a:extLst>
          </p:cNvPr>
          <p:cNvCxnSpPr>
            <a:cxnSpLocks/>
          </p:cNvCxnSpPr>
          <p:nvPr/>
        </p:nvCxnSpPr>
        <p:spPr>
          <a:xfrm>
            <a:off x="6100570" y="3991171"/>
            <a:ext cx="10499" cy="19108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4" name="Connector: Elbow 43">
            <a:extLst>
              <a:ext uri="{FF2B5EF4-FFF2-40B4-BE49-F238E27FC236}">
                <a16:creationId xmlns:a16="http://schemas.microsoft.com/office/drawing/2014/main" id="{BE6618A8-FB20-418A-B982-5E8AA41F516C}"/>
              </a:ext>
            </a:extLst>
          </p:cNvPr>
          <p:cNvCxnSpPr>
            <a:cxnSpLocks/>
          </p:cNvCxnSpPr>
          <p:nvPr/>
        </p:nvCxnSpPr>
        <p:spPr bwMode="auto">
          <a:xfrm flipV="1">
            <a:off x="3037825" y="4570005"/>
            <a:ext cx="4079471" cy="523570"/>
          </a:xfrm>
          <a:prstGeom prst="bentConnector3">
            <a:avLst>
              <a:gd name="adj1" fmla="val 8973"/>
            </a:avLst>
          </a:prstGeom>
          <a:solidFill>
            <a:schemeClr val="bg1"/>
          </a:solidFill>
          <a:ln w="25400" cap="flat" cmpd="sng" algn="ctr">
            <a:solidFill>
              <a:srgbClr val="ADB9CA"/>
            </a:solidFill>
            <a:prstDash val="solid"/>
            <a:round/>
            <a:headEnd type="none" w="med" len="med"/>
            <a:tailEnd type="triangle"/>
          </a:ln>
          <a:effectLst/>
        </p:spPr>
      </p:cxnSp>
      <p:cxnSp>
        <p:nvCxnSpPr>
          <p:cNvPr id="495" name="Connector: Elbow 43">
            <a:extLst>
              <a:ext uri="{FF2B5EF4-FFF2-40B4-BE49-F238E27FC236}">
                <a16:creationId xmlns:a16="http://schemas.microsoft.com/office/drawing/2014/main" id="{8ED61BC2-6C42-4B55-902B-D34D74EB9D98}"/>
              </a:ext>
            </a:extLst>
          </p:cNvPr>
          <p:cNvCxnSpPr>
            <a:cxnSpLocks/>
          </p:cNvCxnSpPr>
          <p:nvPr/>
        </p:nvCxnSpPr>
        <p:spPr bwMode="auto">
          <a:xfrm>
            <a:off x="2983988" y="4085870"/>
            <a:ext cx="4132053" cy="489530"/>
          </a:xfrm>
          <a:prstGeom prst="bentConnector3">
            <a:avLst>
              <a:gd name="adj1" fmla="val 10088"/>
            </a:avLst>
          </a:prstGeom>
          <a:solidFill>
            <a:schemeClr val="bg1"/>
          </a:solidFill>
          <a:ln w="25400" cap="flat" cmpd="sng" algn="ctr">
            <a:solidFill>
              <a:srgbClr val="ADB9CA"/>
            </a:solidFill>
            <a:prstDash val="solid"/>
            <a:round/>
            <a:headEnd type="none" w="med" len="med"/>
            <a:tailEnd type="triangle"/>
          </a:ln>
          <a:effectLst/>
        </p:spPr>
      </p:cxnSp>
      <p:sp>
        <p:nvSpPr>
          <p:cNvPr id="566" name="Rectangle 565">
            <a:extLst>
              <a:ext uri="{FF2B5EF4-FFF2-40B4-BE49-F238E27FC236}">
                <a16:creationId xmlns:a16="http://schemas.microsoft.com/office/drawing/2014/main" id="{8D13FBC0-0F21-49AA-8763-C18EDA241006}"/>
              </a:ext>
            </a:extLst>
          </p:cNvPr>
          <p:cNvSpPr/>
          <p:nvPr/>
        </p:nvSpPr>
        <p:spPr>
          <a:xfrm>
            <a:off x="8587947" y="5910385"/>
            <a:ext cx="3475898" cy="826581"/>
          </a:xfrm>
          <a:prstGeom prst="rect">
            <a:avLst/>
          </a:prstGeom>
          <a:no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569" name="Straight Arrow Connector 568">
            <a:extLst>
              <a:ext uri="{FF2B5EF4-FFF2-40B4-BE49-F238E27FC236}">
                <a16:creationId xmlns:a16="http://schemas.microsoft.com/office/drawing/2014/main" id="{723B7114-DE5E-4BF0-AFCB-E28C5E400D09}"/>
              </a:ext>
            </a:extLst>
          </p:cNvPr>
          <p:cNvCxnSpPr/>
          <p:nvPr/>
        </p:nvCxnSpPr>
        <p:spPr bwMode="auto">
          <a:xfrm>
            <a:off x="8652400" y="6307761"/>
            <a:ext cx="624422" cy="3549"/>
          </a:xfrm>
          <a:prstGeom prst="straightConnector1">
            <a:avLst/>
          </a:prstGeom>
          <a:solidFill>
            <a:srgbClr val="FFFFFF"/>
          </a:solidFill>
          <a:ln w="25400" cap="flat" cmpd="sng" algn="ctr">
            <a:solidFill>
              <a:srgbClr val="B3E2F5"/>
            </a:solidFill>
            <a:prstDash val="solid"/>
            <a:round/>
            <a:headEnd type="none" w="med" len="med"/>
            <a:tailEnd type="triangle"/>
          </a:ln>
          <a:effectLst/>
        </p:spPr>
      </p:cxnSp>
      <p:sp>
        <p:nvSpPr>
          <p:cNvPr id="570" name="TextBox 569">
            <a:extLst>
              <a:ext uri="{FF2B5EF4-FFF2-40B4-BE49-F238E27FC236}">
                <a16:creationId xmlns:a16="http://schemas.microsoft.com/office/drawing/2014/main" id="{C78CF5CA-1CF3-4A3C-95B8-03A25CF93AC3}"/>
              </a:ext>
            </a:extLst>
          </p:cNvPr>
          <p:cNvSpPr txBox="1"/>
          <p:nvPr/>
        </p:nvSpPr>
        <p:spPr>
          <a:xfrm>
            <a:off x="9381745" y="6207734"/>
            <a:ext cx="188497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Sent with Employment Checks Complete</a:t>
            </a:r>
          </a:p>
        </p:txBody>
      </p:sp>
      <p:grpSp>
        <p:nvGrpSpPr>
          <p:cNvPr id="23" name="Group 22">
            <a:extLst>
              <a:ext uri="{FF2B5EF4-FFF2-40B4-BE49-F238E27FC236}">
                <a16:creationId xmlns:a16="http://schemas.microsoft.com/office/drawing/2014/main" id="{C2139F1B-6A22-477E-8064-A979BE67E292}"/>
              </a:ext>
            </a:extLst>
          </p:cNvPr>
          <p:cNvGrpSpPr/>
          <p:nvPr/>
        </p:nvGrpSpPr>
        <p:grpSpPr>
          <a:xfrm>
            <a:off x="8578035" y="5666766"/>
            <a:ext cx="769281" cy="266511"/>
            <a:chOff x="8615409" y="5737579"/>
            <a:chExt cx="769281" cy="266511"/>
          </a:xfrm>
        </p:grpSpPr>
        <p:sp>
          <p:nvSpPr>
            <p:cNvPr id="571" name="Rectangle 570">
              <a:extLst>
                <a:ext uri="{FF2B5EF4-FFF2-40B4-BE49-F238E27FC236}">
                  <a16:creationId xmlns:a16="http://schemas.microsoft.com/office/drawing/2014/main" id="{E26317BB-4887-4650-BA4F-5BA3BD0B5D55}"/>
                </a:ext>
              </a:extLst>
            </p:cNvPr>
            <p:cNvSpPr/>
            <p:nvPr/>
          </p:nvSpPr>
          <p:spPr>
            <a:xfrm>
              <a:off x="8615409" y="5737579"/>
              <a:ext cx="769281" cy="266511"/>
            </a:xfrm>
            <a:prstGeom prst="rect">
              <a:avLst/>
            </a:prstGeom>
            <a:solidFill>
              <a:srgbClr val="003087"/>
            </a:solid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72" name="TextBox 571">
              <a:extLst>
                <a:ext uri="{FF2B5EF4-FFF2-40B4-BE49-F238E27FC236}">
                  <a16:creationId xmlns:a16="http://schemas.microsoft.com/office/drawing/2014/main" id="{BEE58A47-1010-445D-B091-800EE625506F}"/>
                </a:ext>
              </a:extLst>
            </p:cNvPr>
            <p:cNvSpPr txBox="1"/>
            <p:nvPr/>
          </p:nvSpPr>
          <p:spPr>
            <a:xfrm>
              <a:off x="8667531" y="5747723"/>
              <a:ext cx="717159" cy="246221"/>
            </a:xfrm>
            <a:prstGeom prst="rect">
              <a:avLst/>
            </a:prstGeom>
            <a:noFill/>
          </p:spPr>
          <p:txBody>
            <a:bodyPr wrap="square" rtlCol="0">
              <a:spAutoFit/>
            </a:bodyPr>
            <a:lstStyle>
              <a:defPPr>
                <a:defRPr lang="en-US"/>
              </a:defPPr>
              <a:lvl1pPr>
                <a:defRPr sz="700">
                  <a:solidFill>
                    <a:schemeClr val="tx1">
                      <a:lumMod val="50000"/>
                      <a:lumOff val="50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Legend</a:t>
              </a:r>
            </a:p>
          </p:txBody>
        </p:sp>
      </p:grpSp>
      <p:cxnSp>
        <p:nvCxnSpPr>
          <p:cNvPr id="573" name="Straight Arrow Connector 572">
            <a:extLst>
              <a:ext uri="{FF2B5EF4-FFF2-40B4-BE49-F238E27FC236}">
                <a16:creationId xmlns:a16="http://schemas.microsoft.com/office/drawing/2014/main" id="{E7B2087D-8487-4C6D-B79B-274DF89BD923}"/>
              </a:ext>
            </a:extLst>
          </p:cNvPr>
          <p:cNvCxnSpPr/>
          <p:nvPr/>
        </p:nvCxnSpPr>
        <p:spPr bwMode="auto">
          <a:xfrm>
            <a:off x="8652400" y="6558684"/>
            <a:ext cx="624422" cy="3549"/>
          </a:xfrm>
          <a:prstGeom prst="straightConnector1">
            <a:avLst/>
          </a:prstGeom>
          <a:solidFill>
            <a:srgbClr val="FFFFFF"/>
          </a:solidFill>
          <a:ln w="25400" cap="flat" cmpd="sng" algn="ctr">
            <a:solidFill>
              <a:srgbClr val="ADB9CA"/>
            </a:solidFill>
            <a:prstDash val="solid"/>
            <a:round/>
            <a:headEnd type="none" w="med" len="med"/>
            <a:tailEnd type="triangle"/>
          </a:ln>
          <a:effectLst/>
        </p:spPr>
      </p:cxnSp>
      <p:sp>
        <p:nvSpPr>
          <p:cNvPr id="574" name="TextBox 573">
            <a:extLst>
              <a:ext uri="{FF2B5EF4-FFF2-40B4-BE49-F238E27FC236}">
                <a16:creationId xmlns:a16="http://schemas.microsoft.com/office/drawing/2014/main" id="{950AF94F-11EF-4FBB-B1D4-F8D02551603F}"/>
              </a:ext>
            </a:extLst>
          </p:cNvPr>
          <p:cNvSpPr txBox="1"/>
          <p:nvPr/>
        </p:nvSpPr>
        <p:spPr>
          <a:xfrm>
            <a:off x="9345652" y="5959563"/>
            <a:ext cx="2218810"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Sent without Employment checks complete </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cxnSp>
        <p:nvCxnSpPr>
          <p:cNvPr id="575" name="Straight Arrow Connector 574">
            <a:extLst>
              <a:ext uri="{FF2B5EF4-FFF2-40B4-BE49-F238E27FC236}">
                <a16:creationId xmlns:a16="http://schemas.microsoft.com/office/drawing/2014/main" id="{9CC7A459-4683-4E46-880A-26E1C8236E20}"/>
              </a:ext>
            </a:extLst>
          </p:cNvPr>
          <p:cNvCxnSpPr>
            <a:cxnSpLocks/>
          </p:cNvCxnSpPr>
          <p:nvPr/>
        </p:nvCxnSpPr>
        <p:spPr bwMode="auto">
          <a:xfrm flipV="1">
            <a:off x="3163117" y="1371707"/>
            <a:ext cx="343449" cy="1"/>
          </a:xfrm>
          <a:prstGeom prst="straightConnector1">
            <a:avLst/>
          </a:prstGeom>
          <a:solidFill>
            <a:schemeClr val="bg1"/>
          </a:solidFill>
          <a:ln w="25400" cap="flat" cmpd="sng" algn="ctr">
            <a:solidFill>
              <a:srgbClr val="C00000"/>
            </a:solidFill>
            <a:prstDash val="solid"/>
            <a:round/>
            <a:headEnd type="none" w="med" len="med"/>
            <a:tailEnd type="triangle"/>
          </a:ln>
          <a:effectLst/>
        </p:spPr>
      </p:cxnSp>
      <p:sp>
        <p:nvSpPr>
          <p:cNvPr id="577" name="TextBox 576">
            <a:extLst>
              <a:ext uri="{FF2B5EF4-FFF2-40B4-BE49-F238E27FC236}">
                <a16:creationId xmlns:a16="http://schemas.microsoft.com/office/drawing/2014/main" id="{C31E435F-DA0D-4D05-9EFA-EA9FF04B10C7}"/>
              </a:ext>
            </a:extLst>
          </p:cNvPr>
          <p:cNvSpPr txBox="1"/>
          <p:nvPr/>
        </p:nvSpPr>
        <p:spPr>
          <a:xfrm>
            <a:off x="9381745" y="6386436"/>
            <a:ext cx="2594400" cy="307777"/>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Sent with Employment Checks Complete but requires honorary contract to be put  in place</a:t>
            </a:r>
          </a:p>
        </p:txBody>
      </p:sp>
      <p:cxnSp>
        <p:nvCxnSpPr>
          <p:cNvPr id="578" name="Straight Arrow Connector 577">
            <a:extLst>
              <a:ext uri="{FF2B5EF4-FFF2-40B4-BE49-F238E27FC236}">
                <a16:creationId xmlns:a16="http://schemas.microsoft.com/office/drawing/2014/main" id="{D0D2560D-AF2D-498B-8348-4261418E6649}"/>
              </a:ext>
            </a:extLst>
          </p:cNvPr>
          <p:cNvCxnSpPr/>
          <p:nvPr/>
        </p:nvCxnSpPr>
        <p:spPr bwMode="auto">
          <a:xfrm>
            <a:off x="8660599" y="6075918"/>
            <a:ext cx="624422" cy="3549"/>
          </a:xfrm>
          <a:prstGeom prst="straightConnector1">
            <a:avLst/>
          </a:prstGeom>
          <a:solidFill>
            <a:srgbClr val="FFFFFF"/>
          </a:solidFill>
          <a:ln w="25400" cap="flat" cmpd="sng" algn="ctr">
            <a:solidFill>
              <a:srgbClr val="C00000"/>
            </a:solidFill>
            <a:prstDash val="solid"/>
            <a:round/>
            <a:headEnd type="none" w="med" len="med"/>
            <a:tailEnd type="triangle"/>
          </a:ln>
          <a:effectLst/>
        </p:spPr>
      </p:cxnSp>
      <p:cxnSp>
        <p:nvCxnSpPr>
          <p:cNvPr id="582" name="Straight Arrow Connector 581">
            <a:extLst>
              <a:ext uri="{FF2B5EF4-FFF2-40B4-BE49-F238E27FC236}">
                <a16:creationId xmlns:a16="http://schemas.microsoft.com/office/drawing/2014/main" id="{7F80F26A-AA39-49B6-BD65-AB0DA4129777}"/>
              </a:ext>
            </a:extLst>
          </p:cNvPr>
          <p:cNvCxnSpPr>
            <a:cxnSpLocks/>
            <a:stCxn id="95" idx="2"/>
            <a:endCxn id="158" idx="0"/>
          </p:cNvCxnSpPr>
          <p:nvPr/>
        </p:nvCxnSpPr>
        <p:spPr bwMode="auto">
          <a:xfrm>
            <a:off x="7899915" y="2602307"/>
            <a:ext cx="7526" cy="421036"/>
          </a:xfrm>
          <a:prstGeom prst="straightConnector1">
            <a:avLst/>
          </a:prstGeom>
          <a:solidFill>
            <a:schemeClr val="bg1"/>
          </a:solidFill>
          <a:ln w="25400" cap="flat" cmpd="sng" algn="ctr">
            <a:solidFill>
              <a:srgbClr val="B3E2F5"/>
            </a:solidFill>
            <a:prstDash val="solid"/>
            <a:round/>
            <a:headEnd type="none" w="med" len="med"/>
            <a:tailEnd type="triangle"/>
          </a:ln>
          <a:effectLst/>
        </p:spPr>
      </p:cxnSp>
      <p:graphicFrame>
        <p:nvGraphicFramePr>
          <p:cNvPr id="589" name="Table 589">
            <a:extLst>
              <a:ext uri="{FF2B5EF4-FFF2-40B4-BE49-F238E27FC236}">
                <a16:creationId xmlns:a16="http://schemas.microsoft.com/office/drawing/2014/main" id="{EFA1A346-8304-4C8B-9755-3C48BAC03E40}"/>
              </a:ext>
            </a:extLst>
          </p:cNvPr>
          <p:cNvGraphicFramePr>
            <a:graphicFrameLocks noGrp="1"/>
          </p:cNvGraphicFramePr>
          <p:nvPr/>
        </p:nvGraphicFramePr>
        <p:xfrm>
          <a:off x="8938595" y="1148054"/>
          <a:ext cx="2885845" cy="4104830"/>
        </p:xfrm>
        <a:graphic>
          <a:graphicData uri="http://schemas.openxmlformats.org/drawingml/2006/table">
            <a:tbl>
              <a:tblPr firstRow="1" bandRow="1">
                <a:tableStyleId>{69012ECD-51FC-41F1-AA8D-1B2483CD663E}</a:tableStyleId>
              </a:tblPr>
              <a:tblGrid>
                <a:gridCol w="384108">
                  <a:extLst>
                    <a:ext uri="{9D8B030D-6E8A-4147-A177-3AD203B41FA5}">
                      <a16:colId xmlns:a16="http://schemas.microsoft.com/office/drawing/2014/main" val="3306956332"/>
                    </a:ext>
                  </a:extLst>
                </a:gridCol>
                <a:gridCol w="2501737">
                  <a:extLst>
                    <a:ext uri="{9D8B030D-6E8A-4147-A177-3AD203B41FA5}">
                      <a16:colId xmlns:a16="http://schemas.microsoft.com/office/drawing/2014/main" val="3943972093"/>
                    </a:ext>
                  </a:extLst>
                </a:gridCol>
              </a:tblGrid>
              <a:tr h="436027">
                <a:tc gridSpan="2">
                  <a:txBody>
                    <a:bodyPr/>
                    <a:lstStyle/>
                    <a:p>
                      <a:pPr algn="ctr"/>
                      <a:r>
                        <a:rPr lang="en-GB" sz="1000" dirty="0">
                          <a:latin typeface="Arial" panose="020B0604020202020204" pitchFamily="34" charset="0"/>
                          <a:cs typeface="Arial" panose="020B0604020202020204" pitchFamily="34" charset="0"/>
                        </a:rPr>
                        <a:t>Required recruitment activities by employing organisation</a:t>
                      </a:r>
                    </a:p>
                  </a:txBody>
                  <a:tcPr/>
                </a:tc>
                <a:tc hMerge="1">
                  <a:txBody>
                    <a:bodyPr/>
                    <a:lstStyle/>
                    <a:p>
                      <a:endParaRPr lang="en-GB"/>
                    </a:p>
                  </a:txBody>
                  <a:tcPr/>
                </a:tc>
                <a:extLst>
                  <a:ext uri="{0D108BD9-81ED-4DB2-BD59-A6C34878D82A}">
                    <a16:rowId xmlns:a16="http://schemas.microsoft.com/office/drawing/2014/main" val="1982020214"/>
                  </a:ext>
                </a:extLst>
              </a:tr>
              <a:tr h="398592">
                <a:tc>
                  <a:txBody>
                    <a:bodyPr/>
                    <a:lstStyle/>
                    <a:p>
                      <a:endParaRPr lang="en-GB" sz="900"/>
                    </a:p>
                  </a:txBody>
                  <a:tcPr/>
                </a:tc>
                <a:tc>
                  <a:txBody>
                    <a:bodyPr/>
                    <a:lstStyle/>
                    <a:p>
                      <a:r>
                        <a:rPr lang="en-GB" sz="900" dirty="0">
                          <a:latin typeface="Arial" panose="020B0604020202020204" pitchFamily="34" charset="0"/>
                          <a:cs typeface="Arial" panose="020B0604020202020204" pitchFamily="34" charset="0"/>
                        </a:rPr>
                        <a:t>Trac management (including interview to offer) </a:t>
                      </a:r>
                    </a:p>
                  </a:txBody>
                  <a:tcPr/>
                </a:tc>
                <a:extLst>
                  <a:ext uri="{0D108BD9-81ED-4DB2-BD59-A6C34878D82A}">
                    <a16:rowId xmlns:a16="http://schemas.microsoft.com/office/drawing/2014/main" val="495705952"/>
                  </a:ext>
                </a:extLst>
              </a:tr>
              <a:tr h="251555">
                <a:tc>
                  <a:txBody>
                    <a:bodyPr/>
                    <a:lstStyle/>
                    <a:p>
                      <a:endParaRPr lang="en-GB" sz="900"/>
                    </a:p>
                  </a:txBody>
                  <a:tcPr/>
                </a:tc>
                <a:tc>
                  <a:txBody>
                    <a:bodyPr/>
                    <a:lstStyle/>
                    <a:p>
                      <a:pPr marL="0" marR="0" lvl="0" indent="0" algn="l" defTabSz="914454"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Identity checks </a:t>
                      </a:r>
                    </a:p>
                  </a:txBody>
                  <a:tcPr/>
                </a:tc>
                <a:extLst>
                  <a:ext uri="{0D108BD9-81ED-4DB2-BD59-A6C34878D82A}">
                    <a16:rowId xmlns:a16="http://schemas.microsoft.com/office/drawing/2014/main" val="1450614514"/>
                  </a:ext>
                </a:extLst>
              </a:tr>
              <a:tr h="402487">
                <a:tc>
                  <a:txBody>
                    <a:bodyPr/>
                    <a:lstStyle/>
                    <a:p>
                      <a:endParaRPr lang="en-GB" sz="900"/>
                    </a:p>
                  </a:txBody>
                  <a:tcPr/>
                </a:tc>
                <a:tc>
                  <a:txBody>
                    <a:bodyPr/>
                    <a:lstStyle/>
                    <a:p>
                      <a:pPr marL="0" marR="0" lvl="0" indent="0" algn="l" defTabSz="914454"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Professional registration and qualification checks (if applicable)</a:t>
                      </a:r>
                    </a:p>
                  </a:txBody>
                  <a:tcPr/>
                </a:tc>
                <a:extLst>
                  <a:ext uri="{0D108BD9-81ED-4DB2-BD59-A6C34878D82A}">
                    <a16:rowId xmlns:a16="http://schemas.microsoft.com/office/drawing/2014/main" val="2813768951"/>
                  </a:ext>
                </a:extLst>
              </a:tr>
              <a:tr h="402487">
                <a:tc>
                  <a:txBody>
                    <a:bodyPr/>
                    <a:lstStyle/>
                    <a:p>
                      <a:endParaRPr lang="en-GB" sz="900"/>
                    </a:p>
                  </a:txBody>
                  <a:tcPr/>
                </a:tc>
                <a:tc>
                  <a:txBody>
                    <a:bodyPr/>
                    <a:lstStyle/>
                    <a:p>
                      <a:pPr marL="0" marR="0" lvl="0" indent="0" algn="l" defTabSz="914454"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Employment history and reference checks (if applicable)</a:t>
                      </a:r>
                    </a:p>
                  </a:txBody>
                  <a:tcPr/>
                </a:tc>
                <a:extLst>
                  <a:ext uri="{0D108BD9-81ED-4DB2-BD59-A6C34878D82A}">
                    <a16:rowId xmlns:a16="http://schemas.microsoft.com/office/drawing/2014/main" val="1976197465"/>
                  </a:ext>
                </a:extLst>
              </a:tr>
              <a:tr h="251555">
                <a:tc>
                  <a:txBody>
                    <a:bodyPr/>
                    <a:lstStyle/>
                    <a:p>
                      <a:endParaRPr lang="en-GB" sz="900"/>
                    </a:p>
                  </a:txBody>
                  <a:tcPr/>
                </a:tc>
                <a:tc>
                  <a:txBody>
                    <a:bodyPr/>
                    <a:lstStyle/>
                    <a:p>
                      <a:pPr marL="0" marR="0" lvl="0" indent="0" algn="l" defTabSz="914454"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Right to work checks</a:t>
                      </a:r>
                    </a:p>
                  </a:txBody>
                  <a:tcPr/>
                </a:tc>
                <a:extLst>
                  <a:ext uri="{0D108BD9-81ED-4DB2-BD59-A6C34878D82A}">
                    <a16:rowId xmlns:a16="http://schemas.microsoft.com/office/drawing/2014/main" val="3968617321"/>
                  </a:ext>
                </a:extLst>
              </a:tr>
              <a:tr h="251555">
                <a:tc>
                  <a:txBody>
                    <a:bodyPr/>
                    <a:lstStyle/>
                    <a:p>
                      <a:endParaRPr lang="en-GB" sz="900"/>
                    </a:p>
                  </a:txBody>
                  <a:tcPr/>
                </a:tc>
                <a:tc>
                  <a:txBody>
                    <a:bodyPr/>
                    <a:lstStyle/>
                    <a:p>
                      <a:r>
                        <a:rPr lang="en-GB" sz="900" dirty="0">
                          <a:latin typeface="Arial" panose="020B0604020202020204" pitchFamily="34" charset="0"/>
                          <a:cs typeface="Arial" panose="020B0604020202020204" pitchFamily="34" charset="0"/>
                        </a:rPr>
                        <a:t>DBS completion </a:t>
                      </a:r>
                    </a:p>
                  </a:txBody>
                  <a:tcPr/>
                </a:tc>
                <a:extLst>
                  <a:ext uri="{0D108BD9-81ED-4DB2-BD59-A6C34878D82A}">
                    <a16:rowId xmlns:a16="http://schemas.microsoft.com/office/drawing/2014/main" val="2492892022"/>
                  </a:ext>
                </a:extLst>
              </a:tr>
              <a:tr h="251555">
                <a:tc>
                  <a:txBody>
                    <a:bodyPr/>
                    <a:lstStyle/>
                    <a:p>
                      <a:endParaRPr lang="en-GB" sz="900"/>
                    </a:p>
                  </a:txBody>
                  <a:tcPr/>
                </a:tc>
                <a:tc>
                  <a:txBody>
                    <a:bodyPr/>
                    <a:lstStyle/>
                    <a:p>
                      <a:r>
                        <a:rPr lang="en-GB" sz="900" dirty="0">
                          <a:latin typeface="Arial" panose="020B0604020202020204" pitchFamily="34" charset="0"/>
                          <a:cs typeface="Arial" panose="020B0604020202020204" pitchFamily="34" charset="0"/>
                        </a:rPr>
                        <a:t>OH clearance </a:t>
                      </a:r>
                    </a:p>
                  </a:txBody>
                  <a:tcPr/>
                </a:tc>
                <a:extLst>
                  <a:ext uri="{0D108BD9-81ED-4DB2-BD59-A6C34878D82A}">
                    <a16:rowId xmlns:a16="http://schemas.microsoft.com/office/drawing/2014/main" val="626743742"/>
                  </a:ext>
                </a:extLst>
              </a:tr>
              <a:tr h="251555">
                <a:tc>
                  <a:txBody>
                    <a:bodyPr/>
                    <a:lstStyle/>
                    <a:p>
                      <a:endParaRPr lang="en-GB" sz="900"/>
                    </a:p>
                  </a:txBody>
                  <a:tcPr/>
                </a:tc>
                <a:tc>
                  <a:txBody>
                    <a:bodyPr/>
                    <a:lstStyle/>
                    <a:p>
                      <a:r>
                        <a:rPr lang="en-GB" sz="900" dirty="0">
                          <a:latin typeface="Arial" panose="020B0604020202020204" pitchFamily="34" charset="0"/>
                          <a:cs typeface="Arial" panose="020B0604020202020204" pitchFamily="34" charset="0"/>
                        </a:rPr>
                        <a:t>Uniform ordering</a:t>
                      </a:r>
                      <a:endParaRPr lang="en-GB" sz="900" dirty="0">
                        <a:highlight>
                          <a:srgbClr val="FFFF00"/>
                        </a:highligh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37572706"/>
                  </a:ext>
                </a:extLst>
              </a:tr>
              <a:tr h="251555">
                <a:tc>
                  <a:txBody>
                    <a:bodyPr/>
                    <a:lstStyle/>
                    <a:p>
                      <a:endParaRPr lang="en-GB" sz="900"/>
                    </a:p>
                  </a:txBody>
                  <a:tcPr/>
                </a:tc>
                <a:tc>
                  <a:txBody>
                    <a:bodyPr/>
                    <a:lstStyle/>
                    <a:p>
                      <a:r>
                        <a:rPr lang="en-GB" sz="900" dirty="0">
                          <a:latin typeface="Arial" panose="020B0604020202020204" pitchFamily="34" charset="0"/>
                          <a:cs typeface="Arial" panose="020B0604020202020204" pitchFamily="34" charset="0"/>
                        </a:rPr>
                        <a:t>Employment or volunteer contract </a:t>
                      </a:r>
                    </a:p>
                  </a:txBody>
                  <a:tcPr/>
                </a:tc>
                <a:extLst>
                  <a:ext uri="{0D108BD9-81ED-4DB2-BD59-A6C34878D82A}">
                    <a16:rowId xmlns:a16="http://schemas.microsoft.com/office/drawing/2014/main" val="1567661217"/>
                  </a:ext>
                </a:extLst>
              </a:tr>
              <a:tr h="402487">
                <a:tc>
                  <a:txBody>
                    <a:bodyPr/>
                    <a:lstStyle/>
                    <a:p>
                      <a:endParaRPr lang="en-GB" sz="900"/>
                    </a:p>
                  </a:txBody>
                  <a:tcPr/>
                </a:tc>
                <a:tc>
                  <a:txBody>
                    <a:bodyPr/>
                    <a:lstStyle/>
                    <a:p>
                      <a:r>
                        <a:rPr lang="en-GB" sz="900" dirty="0">
                          <a:latin typeface="Arial" panose="020B0604020202020204" pitchFamily="34" charset="0"/>
                          <a:cs typeface="Arial" panose="020B0604020202020204" pitchFamily="34" charset="0"/>
                        </a:rPr>
                        <a:t>Honorary contracts </a:t>
                      </a:r>
                      <a:r>
                        <a:rPr lang="en-GB" sz="900" i="1" dirty="0">
                          <a:latin typeface="Arial" panose="020B0604020202020204" pitchFamily="34" charset="0"/>
                          <a:cs typeface="Arial" panose="020B0604020202020204" pitchFamily="34" charset="0"/>
                        </a:rPr>
                        <a:t>(*for lead employer only when applicable)</a:t>
                      </a:r>
                    </a:p>
                  </a:txBody>
                  <a:tcPr/>
                </a:tc>
                <a:extLst>
                  <a:ext uri="{0D108BD9-81ED-4DB2-BD59-A6C34878D82A}">
                    <a16:rowId xmlns:a16="http://schemas.microsoft.com/office/drawing/2014/main" val="1874108867"/>
                  </a:ext>
                </a:extLst>
              </a:tr>
              <a:tr h="553420">
                <a:tc gridSpan="2">
                  <a:txBody>
                    <a:bodyPr/>
                    <a:lstStyle/>
                    <a:p>
                      <a:r>
                        <a:rPr lang="en-GB" sz="900" i="1" dirty="0">
                          <a:latin typeface="Arial" panose="020B0604020202020204" pitchFamily="34" charset="0"/>
                          <a:cs typeface="Arial" panose="020B0604020202020204" pitchFamily="34" charset="0"/>
                        </a:rPr>
                        <a:t>All pre-employment checks must be in compliance with the temporary COVID-19 guidance and FAQs issued by NHS Employers</a:t>
                      </a:r>
                    </a:p>
                  </a:txBody>
                  <a:tcPr/>
                </a:tc>
                <a:tc hMerge="1">
                  <a:txBody>
                    <a:bodyPr/>
                    <a:lstStyle/>
                    <a:p>
                      <a:endParaRPr lang="en-GB" sz="900" i="1">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82917251"/>
                  </a:ext>
                </a:extLst>
              </a:tr>
            </a:tbl>
          </a:graphicData>
        </a:graphic>
      </p:graphicFrame>
      <p:sp>
        <p:nvSpPr>
          <p:cNvPr id="209" name="Title 8">
            <a:extLst>
              <a:ext uri="{FF2B5EF4-FFF2-40B4-BE49-F238E27FC236}">
                <a16:creationId xmlns:a16="http://schemas.microsoft.com/office/drawing/2014/main" id="{D3BCF2BD-85A1-4DAC-A6A8-28EBF58A22B8}"/>
              </a:ext>
            </a:extLst>
          </p:cNvPr>
          <p:cNvSpPr>
            <a:spLocks noGrp="1"/>
          </p:cNvSpPr>
          <p:nvPr>
            <p:ph type="title"/>
          </p:nvPr>
        </p:nvSpPr>
        <p:spPr>
          <a:xfrm>
            <a:off x="185964" y="205709"/>
            <a:ext cx="9443811" cy="611649"/>
          </a:xfrm>
        </p:spPr>
        <p:txBody>
          <a:bodyPr/>
          <a:lstStyle/>
          <a:p>
            <a:r>
              <a:rPr lang="en-GB" dirty="0"/>
              <a:t>Workforce Deployment Model - Recruitment</a:t>
            </a:r>
          </a:p>
        </p:txBody>
      </p:sp>
      <p:pic>
        <p:nvPicPr>
          <p:cNvPr id="16" name="Graphic 15" descr="Checkmark">
            <a:extLst>
              <a:ext uri="{FF2B5EF4-FFF2-40B4-BE49-F238E27FC236}">
                <a16:creationId xmlns:a16="http://schemas.microsoft.com/office/drawing/2014/main" id="{720E10AE-3763-4E8F-B033-DB64C2DD3869}"/>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057158" y="1680968"/>
            <a:ext cx="231260" cy="231260"/>
          </a:xfrm>
          <a:prstGeom prst="rect">
            <a:avLst/>
          </a:prstGeom>
        </p:spPr>
      </p:pic>
      <p:pic>
        <p:nvPicPr>
          <p:cNvPr id="188" name="Graphic 187" descr="Checkmark">
            <a:extLst>
              <a:ext uri="{FF2B5EF4-FFF2-40B4-BE49-F238E27FC236}">
                <a16:creationId xmlns:a16="http://schemas.microsoft.com/office/drawing/2014/main" id="{0B88BA84-11BC-41B2-B85A-A017FB26145C}"/>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057417" y="1983840"/>
            <a:ext cx="231260" cy="231260"/>
          </a:xfrm>
          <a:prstGeom prst="rect">
            <a:avLst/>
          </a:prstGeom>
        </p:spPr>
      </p:pic>
      <p:pic>
        <p:nvPicPr>
          <p:cNvPr id="191" name="Graphic 190" descr="Checkmark">
            <a:extLst>
              <a:ext uri="{FF2B5EF4-FFF2-40B4-BE49-F238E27FC236}">
                <a16:creationId xmlns:a16="http://schemas.microsoft.com/office/drawing/2014/main" id="{C4EAA960-AFE9-4B73-A41E-7E67FC0A2F28}"/>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067471" y="2306411"/>
            <a:ext cx="231260" cy="231260"/>
          </a:xfrm>
          <a:prstGeom prst="rect">
            <a:avLst/>
          </a:prstGeom>
        </p:spPr>
      </p:pic>
      <p:pic>
        <p:nvPicPr>
          <p:cNvPr id="192" name="Graphic 191" descr="Checkmark">
            <a:extLst>
              <a:ext uri="{FF2B5EF4-FFF2-40B4-BE49-F238E27FC236}">
                <a16:creationId xmlns:a16="http://schemas.microsoft.com/office/drawing/2014/main" id="{468B3257-8D28-4069-BB07-DFE206A1D0AA}"/>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044614" y="2713955"/>
            <a:ext cx="231260" cy="231260"/>
          </a:xfrm>
          <a:prstGeom prst="rect">
            <a:avLst/>
          </a:prstGeom>
        </p:spPr>
      </p:pic>
      <p:pic>
        <p:nvPicPr>
          <p:cNvPr id="193" name="Graphic 192" descr="Checkmark">
            <a:extLst>
              <a:ext uri="{FF2B5EF4-FFF2-40B4-BE49-F238E27FC236}">
                <a16:creationId xmlns:a16="http://schemas.microsoft.com/office/drawing/2014/main" id="{91575799-8B61-411B-B5C3-9441AFE5CEA0}"/>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044614" y="3049728"/>
            <a:ext cx="231260" cy="231260"/>
          </a:xfrm>
          <a:prstGeom prst="rect">
            <a:avLst/>
          </a:prstGeom>
        </p:spPr>
      </p:pic>
      <p:pic>
        <p:nvPicPr>
          <p:cNvPr id="194" name="Graphic 193" descr="Checkmark">
            <a:extLst>
              <a:ext uri="{FF2B5EF4-FFF2-40B4-BE49-F238E27FC236}">
                <a16:creationId xmlns:a16="http://schemas.microsoft.com/office/drawing/2014/main" id="{9958704D-F1FA-4E95-B7E8-D24586474B61}"/>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063358" y="3305350"/>
            <a:ext cx="231260" cy="231260"/>
          </a:xfrm>
          <a:prstGeom prst="rect">
            <a:avLst/>
          </a:prstGeom>
        </p:spPr>
      </p:pic>
      <p:pic>
        <p:nvPicPr>
          <p:cNvPr id="195" name="Graphic 194" descr="Checkmark">
            <a:extLst>
              <a:ext uri="{FF2B5EF4-FFF2-40B4-BE49-F238E27FC236}">
                <a16:creationId xmlns:a16="http://schemas.microsoft.com/office/drawing/2014/main" id="{D4B6C0C1-EB3F-41A3-A01A-D2713CD0620A}"/>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087644" y="3560636"/>
            <a:ext cx="231260" cy="231260"/>
          </a:xfrm>
          <a:prstGeom prst="rect">
            <a:avLst/>
          </a:prstGeom>
        </p:spPr>
      </p:pic>
      <p:pic>
        <p:nvPicPr>
          <p:cNvPr id="196" name="Graphic 195" descr="Checkmark">
            <a:extLst>
              <a:ext uri="{FF2B5EF4-FFF2-40B4-BE49-F238E27FC236}">
                <a16:creationId xmlns:a16="http://schemas.microsoft.com/office/drawing/2014/main" id="{E5174B36-8814-4D57-A1CA-5B50AB817E07}"/>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087644" y="3815533"/>
            <a:ext cx="231260" cy="231260"/>
          </a:xfrm>
          <a:prstGeom prst="rect">
            <a:avLst/>
          </a:prstGeom>
        </p:spPr>
      </p:pic>
      <p:pic>
        <p:nvPicPr>
          <p:cNvPr id="197" name="Graphic 196" descr="Checkmark">
            <a:extLst>
              <a:ext uri="{FF2B5EF4-FFF2-40B4-BE49-F238E27FC236}">
                <a16:creationId xmlns:a16="http://schemas.microsoft.com/office/drawing/2014/main" id="{C9F24DB1-FDC8-4BEF-8276-372BBFBE6193}"/>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12021" y="4077750"/>
            <a:ext cx="231260" cy="231260"/>
          </a:xfrm>
          <a:prstGeom prst="rect">
            <a:avLst/>
          </a:prstGeom>
        </p:spPr>
      </p:pic>
      <p:pic>
        <p:nvPicPr>
          <p:cNvPr id="198" name="Graphic 197" descr="Checkmark">
            <a:extLst>
              <a:ext uri="{FF2B5EF4-FFF2-40B4-BE49-F238E27FC236}">
                <a16:creationId xmlns:a16="http://schemas.microsoft.com/office/drawing/2014/main" id="{1E06127A-3097-4A89-8C87-15351CA07785}"/>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9104027" y="4414672"/>
            <a:ext cx="231260" cy="231260"/>
          </a:xfrm>
          <a:prstGeom prst="rect">
            <a:avLst/>
          </a:prstGeom>
        </p:spPr>
      </p:pic>
      <p:pic>
        <p:nvPicPr>
          <p:cNvPr id="9" name="Picture 8">
            <a:extLst>
              <a:ext uri="{FF2B5EF4-FFF2-40B4-BE49-F238E27FC236}">
                <a16:creationId xmlns:a16="http://schemas.microsoft.com/office/drawing/2014/main" id="{4B54F924-D4C8-425B-8384-46FC20ACD13B}"/>
              </a:ext>
            </a:extLst>
          </p:cNvPr>
          <p:cNvPicPr>
            <a:picLocks noChangeAspect="1"/>
          </p:cNvPicPr>
          <p:nvPr/>
        </p:nvPicPr>
        <p:blipFill>
          <a:blip r:embed="rId26"/>
          <a:stretch>
            <a:fillRect/>
          </a:stretch>
        </p:blipFill>
        <p:spPr>
          <a:xfrm>
            <a:off x="1621314" y="3955627"/>
            <a:ext cx="1352560" cy="534682"/>
          </a:xfrm>
          <a:prstGeom prst="rect">
            <a:avLst/>
          </a:prstGeom>
        </p:spPr>
      </p:pic>
    </p:spTree>
    <p:extLst>
      <p:ext uri="{BB962C8B-B14F-4D97-AF65-F5344CB8AC3E}">
        <p14:creationId xmlns:p14="http://schemas.microsoft.com/office/powerpoint/2010/main" val="238992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2"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34F4E22-383F-4D25-8E8B-5EBC0D6E8C3B}"/>
              </a:ext>
            </a:extLst>
          </p:cNvPr>
          <p:cNvGrpSpPr/>
          <p:nvPr/>
        </p:nvGrpSpPr>
        <p:grpSpPr>
          <a:xfrm>
            <a:off x="8616787" y="935327"/>
            <a:ext cx="1221318" cy="822567"/>
            <a:chOff x="8151136" y="508527"/>
            <a:chExt cx="1221318" cy="822568"/>
          </a:xfrm>
          <a:solidFill>
            <a:srgbClr val="FFFFFF"/>
          </a:solidFill>
        </p:grpSpPr>
        <p:grpSp>
          <p:nvGrpSpPr>
            <p:cNvPr id="21" name="Group 20">
              <a:extLst>
                <a:ext uri="{FF2B5EF4-FFF2-40B4-BE49-F238E27FC236}">
                  <a16:creationId xmlns:a16="http://schemas.microsoft.com/office/drawing/2014/main" id="{208E85C3-C8C4-487E-8ED2-D68C8762B2B2}"/>
                </a:ext>
              </a:extLst>
            </p:cNvPr>
            <p:cNvGrpSpPr/>
            <p:nvPr/>
          </p:nvGrpSpPr>
          <p:grpSpPr>
            <a:xfrm>
              <a:off x="8502609" y="508527"/>
              <a:ext cx="462720" cy="611932"/>
              <a:chOff x="10034080" y="3165420"/>
              <a:chExt cx="552543" cy="744239"/>
            </a:xfrm>
            <a:grpFill/>
          </p:grpSpPr>
          <p:grpSp>
            <p:nvGrpSpPr>
              <p:cNvPr id="23" name="CustomIcon">
                <a:extLst>
                  <a:ext uri="{FF2B5EF4-FFF2-40B4-BE49-F238E27FC236}">
                    <a16:creationId xmlns:a16="http://schemas.microsoft.com/office/drawing/2014/main" id="{5B3BD758-6D23-4F9A-87C5-FC7755FC2BAF}"/>
                  </a:ext>
                </a:extLst>
              </p:cNvPr>
              <p:cNvGrpSpPr/>
              <p:nvPr/>
            </p:nvGrpSpPr>
            <p:grpSpPr>
              <a:xfrm>
                <a:off x="10038418" y="3385607"/>
                <a:ext cx="530960" cy="524052"/>
                <a:chOff x="-531446" y="3229247"/>
                <a:chExt cx="530960" cy="524052"/>
              </a:xfrm>
              <a:grpFill/>
            </p:grpSpPr>
            <p:grpSp>
              <p:nvGrpSpPr>
                <p:cNvPr id="26" name="CustomIcon">
                  <a:extLst>
                    <a:ext uri="{FF2B5EF4-FFF2-40B4-BE49-F238E27FC236}">
                      <a16:creationId xmlns:a16="http://schemas.microsoft.com/office/drawing/2014/main" id="{3377565F-8FB0-4631-BAFD-E685F275FDC5}"/>
                    </a:ext>
                  </a:extLst>
                </p:cNvPr>
                <p:cNvGrpSpPr/>
                <p:nvPr/>
              </p:nvGrpSpPr>
              <p:grpSpPr>
                <a:xfrm>
                  <a:off x="-496048" y="3353569"/>
                  <a:ext cx="473114" cy="353973"/>
                  <a:chOff x="-496048" y="3353569"/>
                  <a:chExt cx="473114" cy="353973"/>
                </a:xfrm>
                <a:grpFill/>
              </p:grpSpPr>
              <p:sp>
                <p:nvSpPr>
                  <p:cNvPr id="45" name="Freeform: Shape 118">
                    <a:extLst>
                      <a:ext uri="{FF2B5EF4-FFF2-40B4-BE49-F238E27FC236}">
                        <a16:creationId xmlns:a16="http://schemas.microsoft.com/office/drawing/2014/main" id="{3B1584C3-F8D8-4A62-8BAE-704BBDDCEB24}"/>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6" name="Freeform: Shape 119">
                    <a:extLst>
                      <a:ext uri="{FF2B5EF4-FFF2-40B4-BE49-F238E27FC236}">
                        <a16:creationId xmlns:a16="http://schemas.microsoft.com/office/drawing/2014/main" id="{54301F11-0AC2-4663-AD53-674470A696A5}"/>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27" name="Freeform: Shape 100">
                  <a:extLst>
                    <a:ext uri="{FF2B5EF4-FFF2-40B4-BE49-F238E27FC236}">
                      <a16:creationId xmlns:a16="http://schemas.microsoft.com/office/drawing/2014/main" id="{7A193F56-0194-49C6-BE1C-2E5BB7772075}"/>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8" name="Freeform: Shape 101">
                  <a:extLst>
                    <a:ext uri="{FF2B5EF4-FFF2-40B4-BE49-F238E27FC236}">
                      <a16:creationId xmlns:a16="http://schemas.microsoft.com/office/drawing/2014/main" id="{1DB9C1AE-ADED-412F-91C5-BF00056A3903}"/>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9" name="Freeform: Shape 102">
                  <a:extLst>
                    <a:ext uri="{FF2B5EF4-FFF2-40B4-BE49-F238E27FC236}">
                      <a16:creationId xmlns:a16="http://schemas.microsoft.com/office/drawing/2014/main" id="{7DE36916-D9D8-42BF-A6AE-D7C2F1A892E8}"/>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0" name="Freeform: Shape 103">
                  <a:extLst>
                    <a:ext uri="{FF2B5EF4-FFF2-40B4-BE49-F238E27FC236}">
                      <a16:creationId xmlns:a16="http://schemas.microsoft.com/office/drawing/2014/main" id="{86139E47-868E-4630-8245-B4794DE2F6F0}"/>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1" name="Freeform: Shape 104">
                  <a:extLst>
                    <a:ext uri="{FF2B5EF4-FFF2-40B4-BE49-F238E27FC236}">
                      <a16:creationId xmlns:a16="http://schemas.microsoft.com/office/drawing/2014/main" id="{FC032A87-3CB1-4963-812E-402FFD9AE8B6}"/>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2" name="Freeform: Shape 105">
                  <a:extLst>
                    <a:ext uri="{FF2B5EF4-FFF2-40B4-BE49-F238E27FC236}">
                      <a16:creationId xmlns:a16="http://schemas.microsoft.com/office/drawing/2014/main" id="{1E683202-EA84-4E56-B059-C85459D34443}"/>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3" name="Freeform: Shape 106">
                  <a:extLst>
                    <a:ext uri="{FF2B5EF4-FFF2-40B4-BE49-F238E27FC236}">
                      <a16:creationId xmlns:a16="http://schemas.microsoft.com/office/drawing/2014/main" id="{5190E713-9EA9-4DD8-B774-C1714A83D2B9}"/>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4" name="Freeform: Shape 107">
                  <a:extLst>
                    <a:ext uri="{FF2B5EF4-FFF2-40B4-BE49-F238E27FC236}">
                      <a16:creationId xmlns:a16="http://schemas.microsoft.com/office/drawing/2014/main" id="{BF791879-A39E-44E8-9D0B-50A47DFE2DCE}"/>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5" name="Freeform: Shape 108">
                  <a:extLst>
                    <a:ext uri="{FF2B5EF4-FFF2-40B4-BE49-F238E27FC236}">
                      <a16:creationId xmlns:a16="http://schemas.microsoft.com/office/drawing/2014/main" id="{906CB8B5-3ED4-4F3F-890A-0CF57F341A5F}"/>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6" name="Freeform: Shape 109">
                  <a:extLst>
                    <a:ext uri="{FF2B5EF4-FFF2-40B4-BE49-F238E27FC236}">
                      <a16:creationId xmlns:a16="http://schemas.microsoft.com/office/drawing/2014/main" id="{85157612-AB2C-45B4-BA71-5682EE5716A5}"/>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7" name="Freeform: Shape 110">
                  <a:extLst>
                    <a:ext uri="{FF2B5EF4-FFF2-40B4-BE49-F238E27FC236}">
                      <a16:creationId xmlns:a16="http://schemas.microsoft.com/office/drawing/2014/main" id="{2401D026-22E8-499A-972A-4129E8F0B5E5}"/>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8" name="Freeform: Shape 111">
                  <a:extLst>
                    <a:ext uri="{FF2B5EF4-FFF2-40B4-BE49-F238E27FC236}">
                      <a16:creationId xmlns:a16="http://schemas.microsoft.com/office/drawing/2014/main" id="{0CF2E1EB-97AD-47E2-8E3F-AFE5E58F3941}"/>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9" name="Freeform: Shape 112">
                  <a:extLst>
                    <a:ext uri="{FF2B5EF4-FFF2-40B4-BE49-F238E27FC236}">
                      <a16:creationId xmlns:a16="http://schemas.microsoft.com/office/drawing/2014/main" id="{5BEA4944-322D-4517-811A-6BE3563ABCA9}"/>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0" name="Freeform: Shape 113">
                  <a:extLst>
                    <a:ext uri="{FF2B5EF4-FFF2-40B4-BE49-F238E27FC236}">
                      <a16:creationId xmlns:a16="http://schemas.microsoft.com/office/drawing/2014/main" id="{61F6C184-C842-428B-ADA1-5A28895D45B8}"/>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1" name="Freeform: Shape 114">
                  <a:extLst>
                    <a:ext uri="{FF2B5EF4-FFF2-40B4-BE49-F238E27FC236}">
                      <a16:creationId xmlns:a16="http://schemas.microsoft.com/office/drawing/2014/main" id="{EE89EC30-7943-4D4E-8BDF-1E83AC61C16D}"/>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2" name="Freeform: Shape 115">
                  <a:extLst>
                    <a:ext uri="{FF2B5EF4-FFF2-40B4-BE49-F238E27FC236}">
                      <a16:creationId xmlns:a16="http://schemas.microsoft.com/office/drawing/2014/main" id="{1A640DC8-BC9B-4223-B66F-E084DD9258CA}"/>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3" name="Freeform: Shape 116">
                  <a:extLst>
                    <a:ext uri="{FF2B5EF4-FFF2-40B4-BE49-F238E27FC236}">
                      <a16:creationId xmlns:a16="http://schemas.microsoft.com/office/drawing/2014/main" id="{5CC90B6C-2965-4B7F-97A2-5CE46334DC86}"/>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4" name="Freeform: Shape 117">
                  <a:extLst>
                    <a:ext uri="{FF2B5EF4-FFF2-40B4-BE49-F238E27FC236}">
                      <a16:creationId xmlns:a16="http://schemas.microsoft.com/office/drawing/2014/main" id="{5CD0FB69-AF47-4DC9-80C2-39E325985EB3}"/>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24" name="Rectangle 23">
                <a:extLst>
                  <a:ext uri="{FF2B5EF4-FFF2-40B4-BE49-F238E27FC236}">
                    <a16:creationId xmlns:a16="http://schemas.microsoft.com/office/drawing/2014/main" id="{05E9B321-CB52-407B-850B-0925E8DEEF4A}"/>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25" name="CustomIcon">
                <a:extLst>
                  <a:ext uri="{FF2B5EF4-FFF2-40B4-BE49-F238E27FC236}">
                    <a16:creationId xmlns:a16="http://schemas.microsoft.com/office/drawing/2014/main" id="{2C9C1823-D1FB-4F07-B6B7-092BDCCEBAA9}"/>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10034080" y="3165420"/>
                <a:ext cx="552543" cy="552545"/>
              </a:xfrm>
              <a:prstGeom prst="rect">
                <a:avLst/>
              </a:prstGeom>
            </p:spPr>
          </p:pic>
        </p:grpSp>
        <p:sp>
          <p:nvSpPr>
            <p:cNvPr id="22" name="TextBox 21">
              <a:extLst>
                <a:ext uri="{FF2B5EF4-FFF2-40B4-BE49-F238E27FC236}">
                  <a16:creationId xmlns:a16="http://schemas.microsoft.com/office/drawing/2014/main" id="{33A46169-2D0B-45C1-B139-47176CC3F43C}"/>
                </a:ext>
              </a:extLst>
            </p:cNvPr>
            <p:cNvSpPr txBox="1"/>
            <p:nvPr/>
          </p:nvSpPr>
          <p:spPr>
            <a:xfrm>
              <a:off x="8151136" y="1007930"/>
              <a:ext cx="1221318" cy="323165"/>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100" b="1" i="0" u="none" strike="noStrike" kern="0" cap="none" spc="0" normalizeH="0" baseline="0" noProof="0" dirty="0">
                  <a:ln>
                    <a:noFill/>
                  </a:ln>
                  <a:solidFill>
                    <a:srgbClr val="525252"/>
                  </a:solidFill>
                  <a:effectLst/>
                  <a:uLnTx/>
                  <a:uFillTx/>
                  <a:latin typeface="Arial"/>
                  <a:cs typeface="Arial" panose="020B0604020202020204" pitchFamily="34" charset="0"/>
                </a:rPr>
                <a:t>Hospital Hubs</a:t>
              </a: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dirty="0">
                <a:ln>
                  <a:noFill/>
                </a:ln>
                <a:solidFill>
                  <a:srgbClr val="525252"/>
                </a:solidFill>
                <a:effectLst/>
                <a:uLnTx/>
                <a:uFillTx/>
                <a:latin typeface="Arial"/>
                <a:cs typeface="Arial"/>
              </a:endParaRPr>
            </a:p>
          </p:txBody>
        </p:sp>
      </p:grpSp>
      <p:grpSp>
        <p:nvGrpSpPr>
          <p:cNvPr id="52" name="Group 51">
            <a:extLst>
              <a:ext uri="{FF2B5EF4-FFF2-40B4-BE49-F238E27FC236}">
                <a16:creationId xmlns:a16="http://schemas.microsoft.com/office/drawing/2014/main" id="{FFC79BF2-820E-418F-BEA6-BA2DEB27B7A4}"/>
              </a:ext>
            </a:extLst>
          </p:cNvPr>
          <p:cNvGrpSpPr/>
          <p:nvPr/>
        </p:nvGrpSpPr>
        <p:grpSpPr>
          <a:xfrm>
            <a:off x="1948134" y="954990"/>
            <a:ext cx="1975841" cy="593440"/>
            <a:chOff x="285661" y="2642257"/>
            <a:chExt cx="1975841" cy="593440"/>
          </a:xfrm>
        </p:grpSpPr>
        <p:pic>
          <p:nvPicPr>
            <p:cNvPr id="19" name="Picture 18">
              <a:extLst>
                <a:ext uri="{FF2B5EF4-FFF2-40B4-BE49-F238E27FC236}">
                  <a16:creationId xmlns:a16="http://schemas.microsoft.com/office/drawing/2014/main" id="{5B788F1D-F180-4245-A10E-2F4E13DCD42C}"/>
                </a:ext>
              </a:extLst>
            </p:cNvPr>
            <p:cNvPicPr>
              <a:picLocks noChangeAspect="1"/>
            </p:cNvPicPr>
            <p:nvPr/>
          </p:nvPicPr>
          <p:blipFill rotWithShape="1">
            <a:blip r:embed="rId6">
              <a:duotone>
                <a:srgbClr val="005EB8">
                  <a:shade val="45000"/>
                  <a:satMod val="135000"/>
                </a:srgbClr>
                <a:prstClr val="white"/>
              </a:duotone>
            </a:blip>
            <a:srcRect l="8000" t="17815" r="6500" b="26250"/>
            <a:stretch/>
          </p:blipFill>
          <p:spPr>
            <a:xfrm>
              <a:off x="980257" y="2642257"/>
              <a:ext cx="566294" cy="400110"/>
            </a:xfrm>
            <a:prstGeom prst="rect">
              <a:avLst/>
            </a:prstGeom>
          </p:spPr>
        </p:pic>
        <p:sp>
          <p:nvSpPr>
            <p:cNvPr id="47" name="TextBox 46">
              <a:extLst>
                <a:ext uri="{FF2B5EF4-FFF2-40B4-BE49-F238E27FC236}">
                  <a16:creationId xmlns:a16="http://schemas.microsoft.com/office/drawing/2014/main" id="{0B151F42-24D9-4222-8792-030E572ED194}"/>
                </a:ext>
              </a:extLst>
            </p:cNvPr>
            <p:cNvSpPr txBox="1"/>
            <p:nvPr/>
          </p:nvSpPr>
          <p:spPr>
            <a:xfrm>
              <a:off x="285661" y="3066420"/>
              <a:ext cx="1975841" cy="1692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100" b="1" i="0" u="none" strike="noStrike" kern="0" cap="none" spc="0" normalizeH="0" baseline="0" noProof="0" dirty="0">
                  <a:ln>
                    <a:noFill/>
                  </a:ln>
                  <a:solidFill>
                    <a:srgbClr val="525252"/>
                  </a:solidFill>
                  <a:effectLst/>
                  <a:uLnTx/>
                  <a:uFillTx/>
                  <a:latin typeface="Arial"/>
                  <a:cs typeface="Arial"/>
                </a:rPr>
                <a:t>Vaccination Centres</a:t>
              </a:r>
              <a:endParaRPr kumimoji="0" lang="en-GB" sz="1100" b="1" i="0" u="none" strike="noStrike" kern="0" cap="none" spc="0" normalizeH="0" baseline="0" noProof="0" dirty="0">
                <a:ln>
                  <a:noFill/>
                </a:ln>
                <a:solidFill>
                  <a:srgbClr val="525252"/>
                </a:solidFill>
                <a:effectLst/>
                <a:uLnTx/>
                <a:uFillTx/>
                <a:latin typeface="Arial"/>
                <a:cs typeface="Arial" panose="020B0604020202020204" pitchFamily="34" charset="0"/>
              </a:endParaRPr>
            </a:p>
          </p:txBody>
        </p:sp>
      </p:grpSp>
      <p:graphicFrame>
        <p:nvGraphicFramePr>
          <p:cNvPr id="13" name="Table 13">
            <a:extLst>
              <a:ext uri="{FF2B5EF4-FFF2-40B4-BE49-F238E27FC236}">
                <a16:creationId xmlns:a16="http://schemas.microsoft.com/office/drawing/2014/main" id="{53FDC77B-0806-46A0-9A3B-50F50165C1EF}"/>
              </a:ext>
            </a:extLst>
          </p:cNvPr>
          <p:cNvGraphicFramePr>
            <a:graphicFrameLocks noGrp="1"/>
          </p:cNvGraphicFramePr>
          <p:nvPr>
            <p:extLst>
              <p:ext uri="{D42A27DB-BD31-4B8C-83A1-F6EECF244321}">
                <p14:modId xmlns:p14="http://schemas.microsoft.com/office/powerpoint/2010/main" val="413484133"/>
              </p:ext>
            </p:extLst>
          </p:nvPr>
        </p:nvGraphicFramePr>
        <p:xfrm>
          <a:off x="6856746" y="1642586"/>
          <a:ext cx="4721935" cy="2712720"/>
        </p:xfrm>
        <a:graphic>
          <a:graphicData uri="http://schemas.openxmlformats.org/drawingml/2006/table">
            <a:tbl>
              <a:tblPr firstRow="1" bandRow="1">
                <a:tableStyleId>{5C22544A-7EE6-4342-B048-85BDC9FD1C3A}</a:tableStyleId>
              </a:tblPr>
              <a:tblGrid>
                <a:gridCol w="2904868">
                  <a:extLst>
                    <a:ext uri="{9D8B030D-6E8A-4147-A177-3AD203B41FA5}">
                      <a16:colId xmlns:a16="http://schemas.microsoft.com/office/drawing/2014/main" val="2805603765"/>
                    </a:ext>
                  </a:extLst>
                </a:gridCol>
                <a:gridCol w="1817067">
                  <a:extLst>
                    <a:ext uri="{9D8B030D-6E8A-4147-A177-3AD203B41FA5}">
                      <a16:colId xmlns:a16="http://schemas.microsoft.com/office/drawing/2014/main" val="2489233833"/>
                    </a:ext>
                  </a:extLst>
                </a:gridCol>
              </a:tblGrid>
              <a:tr h="199945">
                <a:tc>
                  <a:txBody>
                    <a:bodyPr/>
                    <a:lstStyle/>
                    <a:p>
                      <a:pPr algn="ctr"/>
                      <a:r>
                        <a:rPr lang="en-GB" sz="1400" dirty="0">
                          <a:latin typeface="Arial" panose="020B0604020202020204" pitchFamily="34" charset="0"/>
                          <a:cs typeface="Arial" panose="020B0604020202020204" pitchFamily="34" charset="0"/>
                        </a:rPr>
                        <a:t>Role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algn="ctr"/>
                      <a:r>
                        <a:rPr lang="en-GB" sz="1400" dirty="0">
                          <a:latin typeface="Arial" panose="020B0604020202020204" pitchFamily="34" charset="0"/>
                          <a:cs typeface="Arial" panose="020B0604020202020204" pitchFamily="34" charset="0"/>
                        </a:rPr>
                        <a:t>No./double lane pod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115752639"/>
                  </a:ext>
                </a:extLst>
              </a:tr>
              <a:tr h="179950">
                <a:tc>
                  <a:txBody>
                    <a:bodyPr/>
                    <a:lstStyle/>
                    <a:p>
                      <a:r>
                        <a:rPr lang="en-GB" sz="1200" dirty="0">
                          <a:latin typeface="Arial" panose="020B0604020202020204" pitchFamily="34" charset="0"/>
                          <a:cs typeface="Arial" panose="020B0604020202020204" pitchFamily="34" charset="0"/>
                        </a:rPr>
                        <a:t>Vaccinator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dirty="0">
                          <a:latin typeface="Arial" panose="020B0604020202020204" pitchFamily="34" charset="0"/>
                          <a:cs typeface="Arial" panose="020B0604020202020204" pitchFamily="34" charset="0"/>
                        </a:rPr>
                        <a:t>1/pod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478395858"/>
                  </a:ext>
                </a:extLst>
              </a:tr>
              <a:tr h="179950">
                <a:tc>
                  <a:txBody>
                    <a:bodyPr/>
                    <a:lstStyle/>
                    <a:p>
                      <a:r>
                        <a:rPr lang="en-GB" sz="1200" dirty="0">
                          <a:latin typeface="Arial" panose="020B0604020202020204" pitchFamily="34" charset="0"/>
                          <a:cs typeface="Arial" panose="020B0604020202020204" pitchFamily="34" charset="0"/>
                        </a:rPr>
                        <a:t>Registered Health Care Professional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dirty="0">
                          <a:latin typeface="Arial" panose="020B0604020202020204" pitchFamily="34" charset="0"/>
                          <a:cs typeface="Arial" panose="020B0604020202020204" pitchFamily="34" charset="0"/>
                        </a:rPr>
                        <a:t>6/pod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3792055893"/>
                  </a:ext>
                </a:extLst>
              </a:tr>
              <a:tr h="179950">
                <a:tc>
                  <a:txBody>
                    <a:bodyPr/>
                    <a:lstStyle/>
                    <a:p>
                      <a:r>
                        <a:rPr lang="en-GB" sz="1200" dirty="0">
                          <a:latin typeface="Arial" panose="020B0604020202020204" pitchFamily="34" charset="0"/>
                          <a:cs typeface="Arial" panose="020B0604020202020204" pitchFamily="34" charset="0"/>
                        </a:rPr>
                        <a:t>RHCP – Clinical Supervisor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dirty="0">
                          <a:latin typeface="Arial" panose="020B0604020202020204" pitchFamily="34" charset="0"/>
                          <a:cs typeface="Arial" panose="020B0604020202020204" pitchFamily="34" charset="0"/>
                        </a:rPr>
                        <a:t>1/pod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2511053263"/>
                  </a:ext>
                </a:extLst>
              </a:tr>
              <a:tr h="179950">
                <a:tc>
                  <a:txBody>
                    <a:bodyPr/>
                    <a:lstStyle/>
                    <a:p>
                      <a:r>
                        <a:rPr lang="en-GB" sz="1200">
                          <a:latin typeface="Arial" panose="020B0604020202020204" pitchFamily="34" charset="0"/>
                          <a:cs typeface="Arial" panose="020B0604020202020204" pitchFamily="34" charset="0"/>
                        </a:rPr>
                        <a:t>Health Care Assistant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dirty="0">
                          <a:latin typeface="Arial" panose="020B0604020202020204" pitchFamily="34" charset="0"/>
                          <a:cs typeface="Arial" panose="020B0604020202020204" pitchFamily="34" charset="0"/>
                        </a:rPr>
                        <a:t>1/pod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998291814"/>
                  </a:ext>
                </a:extLst>
              </a:tr>
              <a:tr h="179950">
                <a:tc>
                  <a:txBody>
                    <a:bodyPr/>
                    <a:lstStyle/>
                    <a:p>
                      <a:r>
                        <a:rPr lang="en-GB" sz="1200" dirty="0">
                          <a:latin typeface="Arial" panose="020B0604020202020204" pitchFamily="34" charset="0"/>
                          <a:cs typeface="Arial" panose="020B0604020202020204" pitchFamily="34" charset="0"/>
                        </a:rPr>
                        <a:t>Vaccination Admin Support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dirty="0">
                          <a:latin typeface="Arial" panose="020B0604020202020204" pitchFamily="34" charset="0"/>
                          <a:cs typeface="Arial" panose="020B0604020202020204" pitchFamily="34" charset="0"/>
                        </a:rPr>
                        <a:t>1/pod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603983773"/>
                  </a:ext>
                </a:extLst>
              </a:tr>
              <a:tr h="179950">
                <a:tc>
                  <a:txBody>
                    <a:bodyPr/>
                    <a:lstStyle/>
                    <a:p>
                      <a:r>
                        <a:rPr lang="en-GB" sz="1200" dirty="0">
                          <a:latin typeface="Arial" panose="020B0604020202020204" pitchFamily="34" charset="0"/>
                          <a:cs typeface="Arial" panose="020B0604020202020204" pitchFamily="34" charset="0"/>
                        </a:rPr>
                        <a:t>Front of House / Reception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dirty="0">
                          <a:latin typeface="Arial" panose="020B0604020202020204" pitchFamily="34" charset="0"/>
                          <a:cs typeface="Arial" panose="020B0604020202020204" pitchFamily="34" charset="0"/>
                        </a:rPr>
                        <a:t>1/pod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3936303299"/>
                  </a:ext>
                </a:extLst>
              </a:tr>
              <a:tr h="179950">
                <a:tc>
                  <a:txBody>
                    <a:bodyPr/>
                    <a:lstStyle/>
                    <a:p>
                      <a:r>
                        <a:rPr lang="en-GB" sz="1200" dirty="0">
                          <a:latin typeface="Arial" panose="020B0604020202020204" pitchFamily="34" charset="0"/>
                          <a:cs typeface="Arial" panose="020B0604020202020204" pitchFamily="34" charset="0"/>
                        </a:rPr>
                        <a:t>Nursing Manager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dirty="0">
                          <a:latin typeface="Arial" panose="020B0604020202020204" pitchFamily="34" charset="0"/>
                          <a:cs typeface="Arial" panose="020B0604020202020204" pitchFamily="34" charset="0"/>
                        </a:rPr>
                        <a:t>1/pod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4002297892"/>
                  </a:ext>
                </a:extLst>
              </a:tr>
              <a:tr h="179950">
                <a:tc>
                  <a:txBody>
                    <a:bodyPr/>
                    <a:lstStyle/>
                    <a:p>
                      <a:r>
                        <a:rPr lang="en-GB" sz="1200" dirty="0">
                          <a:latin typeface="Arial" panose="020B0604020202020204" pitchFamily="34" charset="0"/>
                          <a:cs typeface="Arial" panose="020B0604020202020204" pitchFamily="34" charset="0"/>
                        </a:rPr>
                        <a:t>Pharmacy Team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tc>
                  <a:txBody>
                    <a:bodyPr/>
                    <a:lstStyle/>
                    <a:p>
                      <a:pPr algn="ctr"/>
                      <a:r>
                        <a:rPr lang="en-GB" sz="1200" dirty="0">
                          <a:latin typeface="Arial" panose="020B0604020202020204" pitchFamily="34" charset="0"/>
                          <a:cs typeface="Arial" panose="020B0604020202020204" pitchFamily="34" charset="0"/>
                        </a:rPr>
                        <a:t>Required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732338951"/>
                  </a:ext>
                </a:extLst>
              </a:tr>
            </a:tbl>
          </a:graphicData>
        </a:graphic>
      </p:graphicFrame>
      <p:graphicFrame>
        <p:nvGraphicFramePr>
          <p:cNvPr id="70" name="Table 13">
            <a:extLst>
              <a:ext uri="{FF2B5EF4-FFF2-40B4-BE49-F238E27FC236}">
                <a16:creationId xmlns:a16="http://schemas.microsoft.com/office/drawing/2014/main" id="{6CE00014-861E-4809-8695-1355A2EDB49B}"/>
              </a:ext>
            </a:extLst>
          </p:cNvPr>
          <p:cNvGraphicFramePr>
            <a:graphicFrameLocks noGrp="1"/>
          </p:cNvGraphicFramePr>
          <p:nvPr>
            <p:extLst>
              <p:ext uri="{D42A27DB-BD31-4B8C-83A1-F6EECF244321}">
                <p14:modId xmlns:p14="http://schemas.microsoft.com/office/powerpoint/2010/main" val="1287941023"/>
              </p:ext>
            </p:extLst>
          </p:nvPr>
        </p:nvGraphicFramePr>
        <p:xfrm>
          <a:off x="536854" y="1651869"/>
          <a:ext cx="4798402" cy="4145280"/>
        </p:xfrm>
        <a:graphic>
          <a:graphicData uri="http://schemas.openxmlformats.org/drawingml/2006/table">
            <a:tbl>
              <a:tblPr firstRow="1" bandRow="1">
                <a:tableStyleId>{5C22544A-7EE6-4342-B048-85BDC9FD1C3A}</a:tableStyleId>
              </a:tblPr>
              <a:tblGrid>
                <a:gridCol w="3031149">
                  <a:extLst>
                    <a:ext uri="{9D8B030D-6E8A-4147-A177-3AD203B41FA5}">
                      <a16:colId xmlns:a16="http://schemas.microsoft.com/office/drawing/2014/main" val="2805603765"/>
                    </a:ext>
                  </a:extLst>
                </a:gridCol>
                <a:gridCol w="1767253">
                  <a:extLst>
                    <a:ext uri="{9D8B030D-6E8A-4147-A177-3AD203B41FA5}">
                      <a16:colId xmlns:a16="http://schemas.microsoft.com/office/drawing/2014/main" val="2489233833"/>
                    </a:ext>
                  </a:extLst>
                </a:gridCol>
              </a:tblGrid>
              <a:tr h="142537">
                <a:tc>
                  <a:txBody>
                    <a:bodyPr/>
                    <a:lstStyle/>
                    <a:p>
                      <a:pPr algn="ctr"/>
                      <a:r>
                        <a:rPr lang="en-GB" sz="1400">
                          <a:latin typeface="Arial" panose="020B0604020202020204" pitchFamily="34" charset="0"/>
                          <a:cs typeface="Arial" panose="020B0604020202020204" pitchFamily="34" charset="0"/>
                        </a:rPr>
                        <a:t>Role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tc>
                  <a:txBody>
                    <a:bodyPr/>
                    <a:lstStyle/>
                    <a:p>
                      <a:pPr algn="ctr"/>
                      <a:r>
                        <a:rPr lang="en-GB" sz="1400">
                          <a:latin typeface="Arial" panose="020B0604020202020204" pitchFamily="34" charset="0"/>
                          <a:cs typeface="Arial" panose="020B0604020202020204" pitchFamily="34" charset="0"/>
                        </a:rPr>
                        <a:t>No.</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115752639"/>
                  </a:ext>
                </a:extLst>
              </a:tr>
              <a:tr h="0">
                <a:tc>
                  <a:txBody>
                    <a:bodyPr/>
                    <a:lstStyle/>
                    <a:p>
                      <a:r>
                        <a:rPr lang="en-GB" sz="1200">
                          <a:latin typeface="Arial" panose="020B0604020202020204" pitchFamily="34" charset="0"/>
                          <a:cs typeface="Arial" panose="020B0604020202020204" pitchFamily="34" charset="0"/>
                        </a:rPr>
                        <a:t>Vaccinator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dirty="0">
                          <a:latin typeface="Arial" panose="020B0604020202020204" pitchFamily="34" charset="0"/>
                          <a:cs typeface="Arial" panose="020B0604020202020204" pitchFamily="34" charset="0"/>
                        </a:rPr>
                        <a:t>2/pod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478395858"/>
                  </a:ext>
                </a:extLst>
              </a:tr>
              <a:tr h="0">
                <a:tc>
                  <a:txBody>
                    <a:bodyPr/>
                    <a:lstStyle/>
                    <a:p>
                      <a:r>
                        <a:rPr lang="en-GB" sz="1200" dirty="0">
                          <a:latin typeface="Arial" panose="020B0604020202020204" pitchFamily="34" charset="0"/>
                          <a:cs typeface="Arial" panose="020B0604020202020204" pitchFamily="34" charset="0"/>
                        </a:rPr>
                        <a:t>Registered Health Care Professional</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dirty="0">
                          <a:latin typeface="Arial" panose="020B0604020202020204" pitchFamily="34" charset="0"/>
                          <a:cs typeface="Arial" panose="020B0604020202020204" pitchFamily="34" charset="0"/>
                        </a:rPr>
                        <a:t>6/pod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998291814"/>
                  </a:ext>
                </a:extLst>
              </a:tr>
              <a:tr h="156470">
                <a:tc>
                  <a:txBody>
                    <a:bodyPr/>
                    <a:lstStyle/>
                    <a:p>
                      <a:r>
                        <a:rPr lang="en-GB" sz="1200" dirty="0">
                          <a:latin typeface="Arial" panose="020B0604020202020204" pitchFamily="34" charset="0"/>
                          <a:cs typeface="Arial" panose="020B0604020202020204" pitchFamily="34" charset="0"/>
                        </a:rPr>
                        <a:t>RHCP – Clinical Supervisor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dirty="0">
                          <a:latin typeface="Arial" panose="020B0604020202020204" pitchFamily="34" charset="0"/>
                          <a:cs typeface="Arial" panose="020B0604020202020204" pitchFamily="34" charset="0"/>
                        </a:rPr>
                        <a:t>1/pod + 1/ 3x pod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603983773"/>
                  </a:ext>
                </a:extLst>
              </a:tr>
              <a:tr h="156470">
                <a:tc>
                  <a:txBody>
                    <a:bodyPr/>
                    <a:lstStyle/>
                    <a:p>
                      <a:r>
                        <a:rPr lang="en-GB" sz="1200">
                          <a:latin typeface="Arial" panose="020B0604020202020204" pitchFamily="34" charset="0"/>
                          <a:cs typeface="Arial" panose="020B0604020202020204" pitchFamily="34" charset="0"/>
                        </a:rPr>
                        <a:t>Health Care Assistant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a:latin typeface="Arial" panose="020B0604020202020204" pitchFamily="34" charset="0"/>
                          <a:cs typeface="Arial" panose="020B0604020202020204" pitchFamily="34" charset="0"/>
                        </a:rPr>
                        <a:t>1/pod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2602881445"/>
                  </a:ext>
                </a:extLst>
              </a:tr>
              <a:tr h="156470">
                <a:tc>
                  <a:txBody>
                    <a:bodyPr/>
                    <a:lstStyle/>
                    <a:p>
                      <a:r>
                        <a:rPr lang="en-GB" sz="1200">
                          <a:latin typeface="Arial" panose="020B0604020202020204" pitchFamily="34" charset="0"/>
                          <a:cs typeface="Arial" panose="020B0604020202020204" pitchFamily="34" charset="0"/>
                        </a:rPr>
                        <a:t>Vaccine Admin Support</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a:latin typeface="Arial" panose="020B0604020202020204" pitchFamily="34" charset="0"/>
                          <a:cs typeface="Arial" panose="020B0604020202020204" pitchFamily="34" charset="0"/>
                        </a:rPr>
                        <a:t>2/pod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2043297350"/>
                  </a:ext>
                </a:extLst>
              </a:tr>
              <a:tr h="156470">
                <a:tc>
                  <a:txBody>
                    <a:bodyPr/>
                    <a:lstStyle/>
                    <a:p>
                      <a:r>
                        <a:rPr lang="en-GB" sz="1200" dirty="0">
                          <a:latin typeface="Arial" panose="020B0604020202020204" pitchFamily="34" charset="0"/>
                          <a:cs typeface="Arial" panose="020B0604020202020204" pitchFamily="34" charset="0"/>
                        </a:rPr>
                        <a:t>Front of House / Reception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dirty="0">
                          <a:latin typeface="Arial" panose="020B0604020202020204" pitchFamily="34" charset="0"/>
                          <a:cs typeface="Arial" panose="020B0604020202020204" pitchFamily="34" charset="0"/>
                        </a:rPr>
                        <a:t>2/pod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613060055"/>
                  </a:ext>
                </a:extLst>
              </a:tr>
              <a:tr h="156470">
                <a:tc>
                  <a:txBody>
                    <a:bodyPr/>
                    <a:lstStyle/>
                    <a:p>
                      <a:r>
                        <a:rPr lang="en-GB" sz="1200" dirty="0">
                          <a:latin typeface="Arial" panose="020B0604020202020204" pitchFamily="34" charset="0"/>
                          <a:cs typeface="Arial" panose="020B0604020202020204" pitchFamily="34" charset="0"/>
                        </a:rPr>
                        <a:t>Volunteer non-clinical support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a:latin typeface="Arial" panose="020B0604020202020204" pitchFamily="34" charset="0"/>
                          <a:cs typeface="Arial" panose="020B0604020202020204" pitchFamily="34" charset="0"/>
                        </a:rPr>
                        <a:t>5/pod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3023762313"/>
                  </a:ext>
                </a:extLst>
              </a:tr>
              <a:tr h="156470">
                <a:tc>
                  <a:txBody>
                    <a:bodyPr/>
                    <a:lstStyle/>
                    <a:p>
                      <a:r>
                        <a:rPr lang="en-GB" sz="1200">
                          <a:latin typeface="Arial" panose="020B0604020202020204" pitchFamily="34" charset="0"/>
                          <a:cs typeface="Arial" panose="020B0604020202020204" pitchFamily="34" charset="0"/>
                        </a:rPr>
                        <a:t>Post-vaccination observation</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a:latin typeface="Arial" panose="020B0604020202020204" pitchFamily="34" charset="0"/>
                          <a:cs typeface="Arial" panose="020B0604020202020204" pitchFamily="34" charset="0"/>
                        </a:rPr>
                        <a:t>2/pod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665390212"/>
                  </a:ext>
                </a:extLst>
              </a:tr>
              <a:tr h="156470">
                <a:tc>
                  <a:txBody>
                    <a:bodyPr/>
                    <a:lstStyle/>
                    <a:p>
                      <a:r>
                        <a:rPr lang="en-GB" sz="1200">
                          <a:latin typeface="Arial" panose="020B0604020202020204" pitchFamily="34" charset="0"/>
                          <a:cs typeface="Arial" panose="020B0604020202020204" pitchFamily="34" charset="0"/>
                        </a:rPr>
                        <a:t>Patient Advocate</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a:latin typeface="Arial" panose="020B0604020202020204" pitchFamily="34" charset="0"/>
                          <a:cs typeface="Arial" panose="020B0604020202020204" pitchFamily="34" charset="0"/>
                        </a:rPr>
                        <a:t>1/pod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7538152"/>
                  </a:ext>
                </a:extLst>
              </a:tr>
              <a:tr h="156470">
                <a:tc>
                  <a:txBody>
                    <a:bodyPr/>
                    <a:lstStyle/>
                    <a:p>
                      <a:r>
                        <a:rPr lang="en-GB" sz="1200" dirty="0">
                          <a:latin typeface="Arial" panose="020B0604020202020204" pitchFamily="34" charset="0"/>
                          <a:cs typeface="Arial" panose="020B0604020202020204" pitchFamily="34" charset="0"/>
                        </a:rPr>
                        <a:t>Nursing Manager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dirty="0">
                          <a:latin typeface="Arial" panose="020B0604020202020204" pitchFamily="34" charset="0"/>
                          <a:cs typeface="Arial" panose="020B0604020202020204" pitchFamily="34" charset="0"/>
                        </a:rPr>
                        <a:t>1/ max 3 pods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2202314737"/>
                  </a:ext>
                </a:extLst>
              </a:tr>
              <a:tr h="156470">
                <a:tc>
                  <a:txBody>
                    <a:bodyPr/>
                    <a:lstStyle/>
                    <a:p>
                      <a:r>
                        <a:rPr lang="en-GB" sz="1200">
                          <a:latin typeface="Arial" panose="020B0604020202020204" pitchFamily="34" charset="0"/>
                          <a:cs typeface="Arial" panose="020B0604020202020204" pitchFamily="34" charset="0"/>
                        </a:rPr>
                        <a:t>Senior Manager </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a:latin typeface="Arial" panose="020B0604020202020204" pitchFamily="34" charset="0"/>
                          <a:cs typeface="Arial" panose="020B0604020202020204" pitchFamily="34" charset="0"/>
                        </a:rPr>
                        <a:t>1/one pod site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2855514876"/>
                  </a:ext>
                </a:extLst>
              </a:tr>
              <a:tr h="156470">
                <a:tc>
                  <a:txBody>
                    <a:bodyPr/>
                    <a:lstStyle/>
                    <a:p>
                      <a:pPr marL="0" marR="0" lvl="0" indent="0" algn="l" defTabSz="914454"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Medical Director</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a:latin typeface="Arial" panose="020B0604020202020204" pitchFamily="34" charset="0"/>
                          <a:cs typeface="Arial" panose="020B0604020202020204" pitchFamily="34" charset="0"/>
                        </a:rPr>
                        <a:t>1/site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1567408569"/>
                  </a:ext>
                </a:extLst>
              </a:tr>
              <a:tr h="156470">
                <a:tc>
                  <a:txBody>
                    <a:bodyPr/>
                    <a:lstStyle/>
                    <a:p>
                      <a:pPr marL="0" marR="0" lvl="0" indent="0" algn="l" defTabSz="914454"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Operations Director</a:t>
                      </a:r>
                      <a:endParaRPr lang="en-GB" sz="1200" b="1">
                        <a:latin typeface="Arial" panose="020B0604020202020204" pitchFamily="34" charset="0"/>
                        <a:cs typeface="Arial" panose="020B0604020202020204" pitchFamily="34" charset="0"/>
                      </a:endParaRP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noFill/>
                  </a:tcPr>
                </a:tc>
                <a:tc>
                  <a:txBody>
                    <a:bodyPr/>
                    <a:lstStyle/>
                    <a:p>
                      <a:pPr algn="ctr"/>
                      <a:r>
                        <a:rPr lang="en-GB" sz="1200">
                          <a:latin typeface="Arial" panose="020B0604020202020204" pitchFamily="34" charset="0"/>
                          <a:cs typeface="Arial" panose="020B0604020202020204" pitchFamily="34" charset="0"/>
                        </a:rPr>
                        <a:t>1/site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noFill/>
                  </a:tcPr>
                </a:tc>
                <a:extLst>
                  <a:ext uri="{0D108BD9-81ED-4DB2-BD59-A6C34878D82A}">
                    <a16:rowId xmlns:a16="http://schemas.microsoft.com/office/drawing/2014/main" val="297206698"/>
                  </a:ext>
                </a:extLst>
              </a:tr>
              <a:tr h="156470">
                <a:tc>
                  <a:txBody>
                    <a:bodyPr/>
                    <a:lstStyle/>
                    <a:p>
                      <a:pPr marL="0" marR="0" lvl="0" indent="0" algn="l" defTabSz="914454"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Pharmacy Team</a:t>
                      </a:r>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tc>
                  <a:txBody>
                    <a:bodyPr/>
                    <a:lstStyle/>
                    <a:p>
                      <a:pPr algn="ctr"/>
                      <a:r>
                        <a:rPr lang="en-GB" sz="1200" dirty="0">
                          <a:latin typeface="Arial" panose="020B0604020202020204" pitchFamily="34" charset="0"/>
                          <a:cs typeface="Arial" panose="020B0604020202020204" pitchFamily="34" charset="0"/>
                        </a:rPr>
                        <a:t>Required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2120424074"/>
                  </a:ext>
                </a:extLst>
              </a:tr>
            </a:tbl>
          </a:graphicData>
        </a:graphic>
      </p:graphicFrame>
      <p:sp>
        <p:nvSpPr>
          <p:cNvPr id="57" name="Title 8">
            <a:extLst>
              <a:ext uri="{FF2B5EF4-FFF2-40B4-BE49-F238E27FC236}">
                <a16:creationId xmlns:a16="http://schemas.microsoft.com/office/drawing/2014/main" id="{F877B8EE-BB24-4D87-BA98-519F0F043E7D}"/>
              </a:ext>
            </a:extLst>
          </p:cNvPr>
          <p:cNvSpPr txBox="1">
            <a:spLocks/>
          </p:cNvSpPr>
          <p:nvPr/>
        </p:nvSpPr>
        <p:spPr>
          <a:xfrm>
            <a:off x="185964" y="205709"/>
            <a:ext cx="11044288" cy="1184820"/>
          </a:xfrm>
          <a:prstGeom prst="rect">
            <a:avLst/>
          </a:prstGeom>
        </p:spPr>
        <p:txBody>
          <a:bodyPr/>
          <a:lstStyle>
            <a:lvl1pPr algn="l" defTabSz="914454"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400" dirty="0"/>
              <a:t>Job Roles for COVID-19 Vaccination Programme under National Protocol</a:t>
            </a:r>
          </a:p>
        </p:txBody>
      </p:sp>
    </p:spTree>
    <p:extLst>
      <p:ext uri="{BB962C8B-B14F-4D97-AF65-F5344CB8AC3E}">
        <p14:creationId xmlns:p14="http://schemas.microsoft.com/office/powerpoint/2010/main" val="1736889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46CECC-FA4B-421B-A009-32B9EEC045A5}"/>
              </a:ext>
            </a:extLst>
          </p:cNvPr>
          <p:cNvPicPr>
            <a:picLocks noChangeAspect="1"/>
          </p:cNvPicPr>
          <p:nvPr/>
        </p:nvPicPr>
        <p:blipFill>
          <a:blip r:embed="rId4"/>
          <a:stretch>
            <a:fillRect/>
          </a:stretch>
        </p:blipFill>
        <p:spPr>
          <a:xfrm>
            <a:off x="3891572" y="3464650"/>
            <a:ext cx="1160262" cy="580131"/>
          </a:xfrm>
          <a:prstGeom prst="rect">
            <a:avLst/>
          </a:prstGeom>
        </p:spPr>
      </p:pic>
      <p:pic>
        <p:nvPicPr>
          <p:cNvPr id="9" name="Picture 8">
            <a:extLst>
              <a:ext uri="{FF2B5EF4-FFF2-40B4-BE49-F238E27FC236}">
                <a16:creationId xmlns:a16="http://schemas.microsoft.com/office/drawing/2014/main" id="{533FF009-13DA-4D45-9C73-BF54DB2D8937}"/>
              </a:ext>
            </a:extLst>
          </p:cNvPr>
          <p:cNvPicPr>
            <a:picLocks noChangeAspect="1"/>
          </p:cNvPicPr>
          <p:nvPr/>
        </p:nvPicPr>
        <p:blipFill>
          <a:blip r:embed="rId5"/>
          <a:stretch>
            <a:fillRect/>
          </a:stretch>
        </p:blipFill>
        <p:spPr>
          <a:xfrm>
            <a:off x="3943944" y="4589677"/>
            <a:ext cx="1310090" cy="481810"/>
          </a:xfrm>
          <a:prstGeom prst="rect">
            <a:avLst/>
          </a:prstGeom>
        </p:spPr>
      </p:pic>
      <p:grpSp>
        <p:nvGrpSpPr>
          <p:cNvPr id="10" name="Group 9">
            <a:extLst>
              <a:ext uri="{FF2B5EF4-FFF2-40B4-BE49-F238E27FC236}">
                <a16:creationId xmlns:a16="http://schemas.microsoft.com/office/drawing/2014/main" id="{083AC8C4-DBE2-457D-8EAE-E0A756C04F41}"/>
              </a:ext>
            </a:extLst>
          </p:cNvPr>
          <p:cNvGrpSpPr/>
          <p:nvPr/>
        </p:nvGrpSpPr>
        <p:grpSpPr>
          <a:xfrm>
            <a:off x="4270001" y="1085666"/>
            <a:ext cx="658442" cy="787088"/>
            <a:chOff x="1552698" y="4086489"/>
            <a:chExt cx="658442" cy="787088"/>
          </a:xfrm>
        </p:grpSpPr>
        <p:sp>
          <p:nvSpPr>
            <p:cNvPr id="11" name="TextBox 10">
              <a:extLst>
                <a:ext uri="{FF2B5EF4-FFF2-40B4-BE49-F238E27FC236}">
                  <a16:creationId xmlns:a16="http://schemas.microsoft.com/office/drawing/2014/main" id="{F04C34DE-EFDD-4434-8E1F-CE48FD457519}"/>
                </a:ext>
              </a:extLst>
            </p:cNvPr>
            <p:cNvSpPr txBox="1"/>
            <p:nvPr/>
          </p:nvSpPr>
          <p:spPr>
            <a:xfrm>
              <a:off x="1552698" y="4086489"/>
              <a:ext cx="658442"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800" b="1" i="0" u="none" strike="noStrike" kern="1200" cap="none" spc="0" normalizeH="0" baseline="0" noProof="0">
                  <a:ln>
                    <a:noFill/>
                  </a:ln>
                  <a:solidFill>
                    <a:srgbClr val="525252"/>
                  </a:solidFill>
                  <a:effectLst/>
                  <a:uLnTx/>
                  <a:uFillTx/>
                  <a:latin typeface="Arial"/>
                  <a:ea typeface="+mn-ea"/>
                  <a:cs typeface="Arial"/>
                </a:rPr>
                <a:t>Bring Back Scheme </a:t>
              </a:r>
              <a:endParaRPr kumimoji="0" lang="en-GB" sz="800" b="1" i="0" u="none" strike="noStrike" kern="1200" cap="none" spc="0" normalizeH="0" baseline="30000" noProof="0">
                <a:ln>
                  <a:noFill/>
                </a:ln>
                <a:solidFill>
                  <a:srgbClr val="525252"/>
                </a:solidFill>
                <a:effectLst/>
                <a:uLnTx/>
                <a:uFillTx/>
                <a:latin typeface="Arial"/>
                <a:ea typeface="+mn-ea"/>
                <a:cs typeface="Arial"/>
              </a:endParaRPr>
            </a:p>
          </p:txBody>
        </p:sp>
        <p:pic>
          <p:nvPicPr>
            <p:cNvPr id="12" name="Graphic 11" descr="Group">
              <a:extLst>
                <a:ext uri="{FF2B5EF4-FFF2-40B4-BE49-F238E27FC236}">
                  <a16:creationId xmlns:a16="http://schemas.microsoft.com/office/drawing/2014/main" id="{B580AF8E-DB43-4D54-AA1F-5DF40C08384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36310" y="4332710"/>
              <a:ext cx="540867" cy="540867"/>
            </a:xfrm>
            <a:prstGeom prst="rect">
              <a:avLst/>
            </a:prstGeom>
          </p:spPr>
        </p:pic>
      </p:grpSp>
      <p:sp>
        <p:nvSpPr>
          <p:cNvPr id="15" name="Rectangle 14">
            <a:extLst>
              <a:ext uri="{FF2B5EF4-FFF2-40B4-BE49-F238E27FC236}">
                <a16:creationId xmlns:a16="http://schemas.microsoft.com/office/drawing/2014/main" id="{D26890BE-C8B8-422E-A539-B08D29E7A899}"/>
              </a:ext>
            </a:extLst>
          </p:cNvPr>
          <p:cNvSpPr/>
          <p:nvPr/>
        </p:nvSpPr>
        <p:spPr>
          <a:xfrm>
            <a:off x="287744" y="4093628"/>
            <a:ext cx="4488944" cy="1446550"/>
          </a:xfrm>
          <a:prstGeom prst="rect">
            <a:avLst/>
          </a:prstGeom>
          <a:ln w="12700">
            <a:noFill/>
            <a:prstDash val="sysDash"/>
          </a:ln>
        </p:spPr>
        <p:txBody>
          <a:bodyPr wrap="square">
            <a:spAutoFit/>
          </a:bodyPr>
          <a:lstStyle/>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Nursing Manager</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Registered Health Care Professional </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Registered HCP - Clinical Supervisor</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Vaccinator </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Health Care Assistant</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Vaccine Admin Support</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Front of House / Reception</a:t>
            </a:r>
          </a:p>
          <a:p>
            <a:pPr marL="171450" indent="-171450">
              <a:buFont typeface="Wingdings" panose="05000000000000000000" pitchFamily="2" charset="2"/>
              <a:buChar char="§"/>
            </a:pPr>
            <a:endParaRPr lang="en-GB" sz="1100" dirty="0">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734F4E22-383F-4D25-8E8B-5EBC0D6E8C3B}"/>
              </a:ext>
            </a:extLst>
          </p:cNvPr>
          <p:cNvGrpSpPr/>
          <p:nvPr/>
        </p:nvGrpSpPr>
        <p:grpSpPr>
          <a:xfrm>
            <a:off x="466968" y="3205766"/>
            <a:ext cx="1221318" cy="822567"/>
            <a:chOff x="8151136" y="508527"/>
            <a:chExt cx="1221318" cy="822568"/>
          </a:xfrm>
          <a:solidFill>
            <a:srgbClr val="FFFFFF"/>
          </a:solidFill>
        </p:grpSpPr>
        <p:grpSp>
          <p:nvGrpSpPr>
            <p:cNvPr id="21" name="Group 20">
              <a:extLst>
                <a:ext uri="{FF2B5EF4-FFF2-40B4-BE49-F238E27FC236}">
                  <a16:creationId xmlns:a16="http://schemas.microsoft.com/office/drawing/2014/main" id="{208E85C3-C8C4-487E-8ED2-D68C8762B2B2}"/>
                </a:ext>
              </a:extLst>
            </p:cNvPr>
            <p:cNvGrpSpPr/>
            <p:nvPr/>
          </p:nvGrpSpPr>
          <p:grpSpPr>
            <a:xfrm>
              <a:off x="8502609" y="508527"/>
              <a:ext cx="462720" cy="611932"/>
              <a:chOff x="10034080" y="3165420"/>
              <a:chExt cx="552543" cy="744239"/>
            </a:xfrm>
            <a:grpFill/>
          </p:grpSpPr>
          <p:grpSp>
            <p:nvGrpSpPr>
              <p:cNvPr id="23" name="CustomIcon">
                <a:extLst>
                  <a:ext uri="{FF2B5EF4-FFF2-40B4-BE49-F238E27FC236}">
                    <a16:creationId xmlns:a16="http://schemas.microsoft.com/office/drawing/2014/main" id="{5B3BD758-6D23-4F9A-87C5-FC7755FC2BAF}"/>
                  </a:ext>
                </a:extLst>
              </p:cNvPr>
              <p:cNvGrpSpPr/>
              <p:nvPr/>
            </p:nvGrpSpPr>
            <p:grpSpPr>
              <a:xfrm>
                <a:off x="10038418" y="3385607"/>
                <a:ext cx="530960" cy="524052"/>
                <a:chOff x="-531446" y="3229247"/>
                <a:chExt cx="530960" cy="524052"/>
              </a:xfrm>
              <a:grpFill/>
            </p:grpSpPr>
            <p:grpSp>
              <p:nvGrpSpPr>
                <p:cNvPr id="26" name="CustomIcon">
                  <a:extLst>
                    <a:ext uri="{FF2B5EF4-FFF2-40B4-BE49-F238E27FC236}">
                      <a16:creationId xmlns:a16="http://schemas.microsoft.com/office/drawing/2014/main" id="{3377565F-8FB0-4631-BAFD-E685F275FDC5}"/>
                    </a:ext>
                  </a:extLst>
                </p:cNvPr>
                <p:cNvGrpSpPr/>
                <p:nvPr/>
              </p:nvGrpSpPr>
              <p:grpSpPr>
                <a:xfrm>
                  <a:off x="-496048" y="3353569"/>
                  <a:ext cx="473114" cy="353973"/>
                  <a:chOff x="-496048" y="3353569"/>
                  <a:chExt cx="473114" cy="353973"/>
                </a:xfrm>
                <a:grpFill/>
              </p:grpSpPr>
              <p:sp>
                <p:nvSpPr>
                  <p:cNvPr id="45" name="Freeform: Shape 118">
                    <a:extLst>
                      <a:ext uri="{FF2B5EF4-FFF2-40B4-BE49-F238E27FC236}">
                        <a16:creationId xmlns:a16="http://schemas.microsoft.com/office/drawing/2014/main" id="{3B1584C3-F8D8-4A62-8BAE-704BBDDCEB24}"/>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6" name="Freeform: Shape 119">
                    <a:extLst>
                      <a:ext uri="{FF2B5EF4-FFF2-40B4-BE49-F238E27FC236}">
                        <a16:creationId xmlns:a16="http://schemas.microsoft.com/office/drawing/2014/main" id="{54301F11-0AC2-4663-AD53-674470A696A5}"/>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27" name="Freeform: Shape 100">
                  <a:extLst>
                    <a:ext uri="{FF2B5EF4-FFF2-40B4-BE49-F238E27FC236}">
                      <a16:creationId xmlns:a16="http://schemas.microsoft.com/office/drawing/2014/main" id="{7A193F56-0194-49C6-BE1C-2E5BB7772075}"/>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8" name="Freeform: Shape 101">
                  <a:extLst>
                    <a:ext uri="{FF2B5EF4-FFF2-40B4-BE49-F238E27FC236}">
                      <a16:creationId xmlns:a16="http://schemas.microsoft.com/office/drawing/2014/main" id="{1DB9C1AE-ADED-412F-91C5-BF00056A3903}"/>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9" name="Freeform: Shape 102">
                  <a:extLst>
                    <a:ext uri="{FF2B5EF4-FFF2-40B4-BE49-F238E27FC236}">
                      <a16:creationId xmlns:a16="http://schemas.microsoft.com/office/drawing/2014/main" id="{7DE36916-D9D8-42BF-A6AE-D7C2F1A892E8}"/>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0" name="Freeform: Shape 103">
                  <a:extLst>
                    <a:ext uri="{FF2B5EF4-FFF2-40B4-BE49-F238E27FC236}">
                      <a16:creationId xmlns:a16="http://schemas.microsoft.com/office/drawing/2014/main" id="{86139E47-868E-4630-8245-B4794DE2F6F0}"/>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1" name="Freeform: Shape 104">
                  <a:extLst>
                    <a:ext uri="{FF2B5EF4-FFF2-40B4-BE49-F238E27FC236}">
                      <a16:creationId xmlns:a16="http://schemas.microsoft.com/office/drawing/2014/main" id="{FC032A87-3CB1-4963-812E-402FFD9AE8B6}"/>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2" name="Freeform: Shape 105">
                  <a:extLst>
                    <a:ext uri="{FF2B5EF4-FFF2-40B4-BE49-F238E27FC236}">
                      <a16:creationId xmlns:a16="http://schemas.microsoft.com/office/drawing/2014/main" id="{1E683202-EA84-4E56-B059-C85459D34443}"/>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3" name="Freeform: Shape 106">
                  <a:extLst>
                    <a:ext uri="{FF2B5EF4-FFF2-40B4-BE49-F238E27FC236}">
                      <a16:creationId xmlns:a16="http://schemas.microsoft.com/office/drawing/2014/main" id="{5190E713-9EA9-4DD8-B774-C1714A83D2B9}"/>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4" name="Freeform: Shape 107">
                  <a:extLst>
                    <a:ext uri="{FF2B5EF4-FFF2-40B4-BE49-F238E27FC236}">
                      <a16:creationId xmlns:a16="http://schemas.microsoft.com/office/drawing/2014/main" id="{BF791879-A39E-44E8-9D0B-50A47DFE2DCE}"/>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5" name="Freeform: Shape 108">
                  <a:extLst>
                    <a:ext uri="{FF2B5EF4-FFF2-40B4-BE49-F238E27FC236}">
                      <a16:creationId xmlns:a16="http://schemas.microsoft.com/office/drawing/2014/main" id="{906CB8B5-3ED4-4F3F-890A-0CF57F341A5F}"/>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6" name="Freeform: Shape 109">
                  <a:extLst>
                    <a:ext uri="{FF2B5EF4-FFF2-40B4-BE49-F238E27FC236}">
                      <a16:creationId xmlns:a16="http://schemas.microsoft.com/office/drawing/2014/main" id="{85157612-AB2C-45B4-BA71-5682EE5716A5}"/>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7" name="Freeform: Shape 110">
                  <a:extLst>
                    <a:ext uri="{FF2B5EF4-FFF2-40B4-BE49-F238E27FC236}">
                      <a16:creationId xmlns:a16="http://schemas.microsoft.com/office/drawing/2014/main" id="{2401D026-22E8-499A-972A-4129E8F0B5E5}"/>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8" name="Freeform: Shape 111">
                  <a:extLst>
                    <a:ext uri="{FF2B5EF4-FFF2-40B4-BE49-F238E27FC236}">
                      <a16:creationId xmlns:a16="http://schemas.microsoft.com/office/drawing/2014/main" id="{0CF2E1EB-97AD-47E2-8E3F-AFE5E58F3941}"/>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9" name="Freeform: Shape 112">
                  <a:extLst>
                    <a:ext uri="{FF2B5EF4-FFF2-40B4-BE49-F238E27FC236}">
                      <a16:creationId xmlns:a16="http://schemas.microsoft.com/office/drawing/2014/main" id="{5BEA4944-322D-4517-811A-6BE3563ABCA9}"/>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0" name="Freeform: Shape 113">
                  <a:extLst>
                    <a:ext uri="{FF2B5EF4-FFF2-40B4-BE49-F238E27FC236}">
                      <a16:creationId xmlns:a16="http://schemas.microsoft.com/office/drawing/2014/main" id="{61F6C184-C842-428B-ADA1-5A28895D45B8}"/>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1" name="Freeform: Shape 114">
                  <a:extLst>
                    <a:ext uri="{FF2B5EF4-FFF2-40B4-BE49-F238E27FC236}">
                      <a16:creationId xmlns:a16="http://schemas.microsoft.com/office/drawing/2014/main" id="{EE89EC30-7943-4D4E-8BDF-1E83AC61C16D}"/>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2" name="Freeform: Shape 115">
                  <a:extLst>
                    <a:ext uri="{FF2B5EF4-FFF2-40B4-BE49-F238E27FC236}">
                      <a16:creationId xmlns:a16="http://schemas.microsoft.com/office/drawing/2014/main" id="{1A640DC8-BC9B-4223-B66F-E084DD9258CA}"/>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3" name="Freeform: Shape 116">
                  <a:extLst>
                    <a:ext uri="{FF2B5EF4-FFF2-40B4-BE49-F238E27FC236}">
                      <a16:creationId xmlns:a16="http://schemas.microsoft.com/office/drawing/2014/main" id="{5CC90B6C-2965-4B7F-97A2-5CE46334DC86}"/>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4" name="Freeform: Shape 117">
                  <a:extLst>
                    <a:ext uri="{FF2B5EF4-FFF2-40B4-BE49-F238E27FC236}">
                      <a16:creationId xmlns:a16="http://schemas.microsoft.com/office/drawing/2014/main" id="{5CD0FB69-AF47-4DC9-80C2-39E325985EB3}"/>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24" name="Rectangle 23">
                <a:extLst>
                  <a:ext uri="{FF2B5EF4-FFF2-40B4-BE49-F238E27FC236}">
                    <a16:creationId xmlns:a16="http://schemas.microsoft.com/office/drawing/2014/main" id="{05E9B321-CB52-407B-850B-0925E8DEEF4A}"/>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25" name="CustomIcon">
                <a:extLst>
                  <a:ext uri="{FF2B5EF4-FFF2-40B4-BE49-F238E27FC236}">
                    <a16:creationId xmlns:a16="http://schemas.microsoft.com/office/drawing/2014/main" id="{2C9C1823-D1FB-4F07-B6B7-092BDCCEBAA9}"/>
                  </a:ext>
                </a:extLst>
              </p:cNvPr>
              <p:cNvPicPr>
                <a:picLocks noChangeAspect="1"/>
              </p:cNvPicPr>
              <p:nvPr>
                <p:custDataLst>
                  <p:tags r:id="rId1"/>
                </p:custDataLst>
              </p:nvPr>
            </p:nvPicPr>
            <p:blipFill>
              <a:blip r:embed="rId8">
                <a:extLst>
                  <a:ext uri="{96DAC541-7B7A-43D3-8B79-37D633B846F1}">
                    <asvg:svgBlip xmlns:asvg="http://schemas.microsoft.com/office/drawing/2016/SVG/main" r:embed="rId9"/>
                  </a:ext>
                </a:extLst>
              </a:blip>
              <a:stretch>
                <a:fillRect/>
              </a:stretch>
            </p:blipFill>
            <p:spPr>
              <a:xfrm>
                <a:off x="10034080" y="3165420"/>
                <a:ext cx="552543" cy="552545"/>
              </a:xfrm>
              <a:prstGeom prst="rect">
                <a:avLst/>
              </a:prstGeom>
            </p:spPr>
          </p:pic>
        </p:grpSp>
        <p:sp>
          <p:nvSpPr>
            <p:cNvPr id="22" name="TextBox 21">
              <a:extLst>
                <a:ext uri="{FF2B5EF4-FFF2-40B4-BE49-F238E27FC236}">
                  <a16:creationId xmlns:a16="http://schemas.microsoft.com/office/drawing/2014/main" id="{33A46169-2D0B-45C1-B139-47176CC3F43C}"/>
                </a:ext>
              </a:extLst>
            </p:cNvPr>
            <p:cNvSpPr txBox="1"/>
            <p:nvPr/>
          </p:nvSpPr>
          <p:spPr>
            <a:xfrm>
              <a:off x="8151136" y="1007930"/>
              <a:ext cx="1221318" cy="323165"/>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100" b="1" i="0" u="none" strike="noStrike" kern="0" cap="none" spc="0" normalizeH="0" baseline="0" noProof="0" dirty="0">
                  <a:ln>
                    <a:noFill/>
                  </a:ln>
                  <a:solidFill>
                    <a:srgbClr val="525252"/>
                  </a:solidFill>
                  <a:effectLst/>
                  <a:uLnTx/>
                  <a:uFillTx/>
                  <a:latin typeface="Arial"/>
                  <a:cs typeface="Arial" panose="020B0604020202020204" pitchFamily="34" charset="0"/>
                </a:rPr>
                <a:t>Hospital Hubs</a:t>
              </a: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dirty="0">
                <a:ln>
                  <a:noFill/>
                </a:ln>
                <a:solidFill>
                  <a:srgbClr val="525252"/>
                </a:solidFill>
                <a:effectLst/>
                <a:uLnTx/>
                <a:uFillTx/>
                <a:latin typeface="Arial"/>
                <a:cs typeface="Arial"/>
              </a:endParaRPr>
            </a:p>
          </p:txBody>
        </p:sp>
      </p:grpSp>
      <p:grpSp>
        <p:nvGrpSpPr>
          <p:cNvPr id="52" name="Group 51">
            <a:extLst>
              <a:ext uri="{FF2B5EF4-FFF2-40B4-BE49-F238E27FC236}">
                <a16:creationId xmlns:a16="http://schemas.microsoft.com/office/drawing/2014/main" id="{FFC79BF2-820E-418F-BEA6-BA2DEB27B7A4}"/>
              </a:ext>
            </a:extLst>
          </p:cNvPr>
          <p:cNvGrpSpPr/>
          <p:nvPr/>
        </p:nvGrpSpPr>
        <p:grpSpPr>
          <a:xfrm>
            <a:off x="6294822" y="1158219"/>
            <a:ext cx="1388471" cy="738729"/>
            <a:chOff x="335089" y="2483702"/>
            <a:chExt cx="1388471" cy="738729"/>
          </a:xfrm>
        </p:grpSpPr>
        <p:pic>
          <p:nvPicPr>
            <p:cNvPr id="19" name="Picture 18">
              <a:extLst>
                <a:ext uri="{FF2B5EF4-FFF2-40B4-BE49-F238E27FC236}">
                  <a16:creationId xmlns:a16="http://schemas.microsoft.com/office/drawing/2014/main" id="{5B788F1D-F180-4245-A10E-2F4E13DCD42C}"/>
                </a:ext>
              </a:extLst>
            </p:cNvPr>
            <p:cNvPicPr>
              <a:picLocks noChangeAspect="1"/>
            </p:cNvPicPr>
            <p:nvPr/>
          </p:nvPicPr>
          <p:blipFill rotWithShape="1">
            <a:blip r:embed="rId10">
              <a:duotone>
                <a:srgbClr val="005EB8">
                  <a:shade val="45000"/>
                  <a:satMod val="135000"/>
                </a:srgbClr>
                <a:prstClr val="white"/>
              </a:duotone>
            </a:blip>
            <a:srcRect l="8000" t="17815" r="6500" b="26250"/>
            <a:stretch/>
          </p:blipFill>
          <p:spPr>
            <a:xfrm>
              <a:off x="722350" y="2483702"/>
              <a:ext cx="691151" cy="488327"/>
            </a:xfrm>
            <a:prstGeom prst="rect">
              <a:avLst/>
            </a:prstGeom>
          </p:spPr>
        </p:pic>
        <p:sp>
          <p:nvSpPr>
            <p:cNvPr id="47" name="TextBox 46">
              <a:extLst>
                <a:ext uri="{FF2B5EF4-FFF2-40B4-BE49-F238E27FC236}">
                  <a16:creationId xmlns:a16="http://schemas.microsoft.com/office/drawing/2014/main" id="{0B151F42-24D9-4222-8792-030E572ED194}"/>
                </a:ext>
              </a:extLst>
            </p:cNvPr>
            <p:cNvSpPr txBox="1"/>
            <p:nvPr/>
          </p:nvSpPr>
          <p:spPr>
            <a:xfrm>
              <a:off x="335089" y="3053154"/>
              <a:ext cx="1388471" cy="1692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100" b="1" i="0" u="none" strike="noStrike" kern="0" cap="none" spc="0" normalizeH="0" baseline="0" noProof="0" dirty="0">
                  <a:ln>
                    <a:noFill/>
                  </a:ln>
                  <a:solidFill>
                    <a:srgbClr val="525252"/>
                  </a:solidFill>
                  <a:effectLst/>
                  <a:uLnTx/>
                  <a:uFillTx/>
                  <a:latin typeface="Arial"/>
                  <a:cs typeface="Arial"/>
                </a:rPr>
                <a:t>Vaccination Centres</a:t>
              </a:r>
              <a:endParaRPr kumimoji="0" lang="en-GB" sz="1100" b="1" i="0" u="none" strike="noStrike" kern="0" cap="none" spc="0" normalizeH="0" baseline="0" noProof="0" dirty="0">
                <a:ln>
                  <a:noFill/>
                </a:ln>
                <a:solidFill>
                  <a:srgbClr val="525252"/>
                </a:solidFill>
                <a:effectLst/>
                <a:uLnTx/>
                <a:uFillTx/>
                <a:latin typeface="Arial"/>
                <a:cs typeface="Arial" panose="020B0604020202020204" pitchFamily="34" charset="0"/>
              </a:endParaRPr>
            </a:p>
          </p:txBody>
        </p:sp>
      </p:grpSp>
      <p:sp>
        <p:nvSpPr>
          <p:cNvPr id="50" name="Rectangle 49">
            <a:extLst>
              <a:ext uri="{FF2B5EF4-FFF2-40B4-BE49-F238E27FC236}">
                <a16:creationId xmlns:a16="http://schemas.microsoft.com/office/drawing/2014/main" id="{E38E2704-F425-4C15-A353-82B465FD0A35}"/>
              </a:ext>
            </a:extLst>
          </p:cNvPr>
          <p:cNvSpPr/>
          <p:nvPr/>
        </p:nvSpPr>
        <p:spPr>
          <a:xfrm>
            <a:off x="6271421" y="2275394"/>
            <a:ext cx="4488944" cy="3211135"/>
          </a:xfrm>
          <a:prstGeom prst="rect">
            <a:avLst/>
          </a:prstGeom>
          <a:ln w="12700">
            <a:noFill/>
            <a:prstDash val="sysDash"/>
          </a:ln>
        </p:spPr>
        <p:txBody>
          <a:bodyPr wrap="square">
            <a:spAutoFit/>
          </a:bodyPr>
          <a:lstStyle/>
          <a:p>
            <a:r>
              <a:rPr lang="en-GB" sz="1100" b="1" dirty="0">
                <a:latin typeface="Arial" panose="020B0604020202020204" pitchFamily="34" charset="0"/>
                <a:cs typeface="Arial" panose="020B0604020202020204" pitchFamily="34" charset="0"/>
              </a:rPr>
              <a:t>Managerial staff</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Nursing Manager</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Senior Manager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Medical Director</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Operations Director</a:t>
            </a:r>
            <a:endParaRPr lang="en-GB" sz="1100" b="1" dirty="0">
              <a:latin typeface="Arial" panose="020B0604020202020204" pitchFamily="34" charset="0"/>
              <a:cs typeface="Arial" panose="020B0604020202020204" pitchFamily="34" charset="0"/>
            </a:endParaRPr>
          </a:p>
          <a:p>
            <a:pPr indent="-228587">
              <a:spcBef>
                <a:spcPts val="1000"/>
              </a:spcBef>
            </a:pPr>
            <a:r>
              <a:rPr lang="en-GB" sz="1100" b="1" dirty="0">
                <a:latin typeface="Arial" panose="020B0604020202020204" pitchFamily="34" charset="0"/>
                <a:cs typeface="Arial" panose="020B0604020202020204" pitchFamily="34" charset="0"/>
              </a:rPr>
              <a:t>Vaccination &amp; clinical staff</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Registered Health Care Professional </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Registered HCP - Clinical Supervisor</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Vaccinator </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Health Care Assistant</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Vaccine Admin Support</a:t>
            </a:r>
          </a:p>
          <a:p>
            <a:pPr indent="-228587">
              <a:spcBef>
                <a:spcPts val="1000"/>
              </a:spcBef>
            </a:pPr>
            <a:r>
              <a:rPr lang="en-GB" sz="1100" b="1" dirty="0">
                <a:latin typeface="Arial" panose="020B0604020202020204" pitchFamily="34" charset="0"/>
                <a:cs typeface="Arial" panose="020B0604020202020204" pitchFamily="34" charset="0"/>
              </a:rPr>
              <a:t>Administrative staff</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Front of House / Reception </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Post-vaccination observation </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Patient Advocate</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Volunteer non-clinical support</a:t>
            </a:r>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B820FEF9-C9E0-4122-ABD7-EB3DC2AC375D}"/>
              </a:ext>
            </a:extLst>
          </p:cNvPr>
          <p:cNvGrpSpPr/>
          <p:nvPr/>
        </p:nvGrpSpPr>
        <p:grpSpPr>
          <a:xfrm>
            <a:off x="3964920" y="2253364"/>
            <a:ext cx="1241713" cy="670006"/>
            <a:chOff x="2368603" y="1659888"/>
            <a:chExt cx="1241713" cy="670006"/>
          </a:xfrm>
        </p:grpSpPr>
        <p:sp>
          <p:nvSpPr>
            <p:cNvPr id="6" name="TextBox 5">
              <a:extLst>
                <a:ext uri="{FF2B5EF4-FFF2-40B4-BE49-F238E27FC236}">
                  <a16:creationId xmlns:a16="http://schemas.microsoft.com/office/drawing/2014/main" id="{672F4E79-2C83-40C4-A1A3-C19DDA840D0E}"/>
                </a:ext>
              </a:extLst>
            </p:cNvPr>
            <p:cNvSpPr txBox="1"/>
            <p:nvPr/>
          </p:nvSpPr>
          <p:spPr>
            <a:xfrm>
              <a:off x="2368603" y="1659888"/>
              <a:ext cx="1241713" cy="12311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800" b="1" i="0" u="none" strike="noStrike" kern="1200" cap="none" spc="0" normalizeH="0" baseline="0" noProof="0" dirty="0">
                  <a:ln>
                    <a:noFill/>
                  </a:ln>
                  <a:solidFill>
                    <a:srgbClr val="525252"/>
                  </a:solidFill>
                  <a:effectLst/>
                  <a:uLnTx/>
                  <a:uFillTx/>
                  <a:latin typeface="Arial"/>
                  <a:ea typeface="+mn-ea"/>
                  <a:cs typeface="Arial"/>
                </a:rPr>
                <a:t>Local Recruitment</a:t>
              </a:r>
              <a:endParaRPr kumimoji="0" lang="en-GB" sz="800" b="1" i="0" u="none" strike="noStrike" kern="1200" cap="none" spc="0" normalizeH="0" baseline="30000" noProof="0" dirty="0">
                <a:ln>
                  <a:noFill/>
                </a:ln>
                <a:solidFill>
                  <a:srgbClr val="525252"/>
                </a:solidFill>
                <a:effectLst/>
                <a:uLnTx/>
                <a:uFillTx/>
                <a:latin typeface="Arial"/>
                <a:ea typeface="+mn-ea"/>
                <a:cs typeface="Arial"/>
              </a:endParaRPr>
            </a:p>
          </p:txBody>
        </p:sp>
        <p:pic>
          <p:nvPicPr>
            <p:cNvPr id="7" name="Picture 6">
              <a:extLst>
                <a:ext uri="{FF2B5EF4-FFF2-40B4-BE49-F238E27FC236}">
                  <a16:creationId xmlns:a16="http://schemas.microsoft.com/office/drawing/2014/main" id="{9ACAA3C1-5FD2-419D-8091-F79444B16506}"/>
                </a:ext>
              </a:extLst>
            </p:cNvPr>
            <p:cNvPicPr>
              <a:picLocks noChangeAspect="1"/>
            </p:cNvPicPr>
            <p:nvPr/>
          </p:nvPicPr>
          <p:blipFill>
            <a:blip r:embed="rId11"/>
            <a:stretch>
              <a:fillRect/>
            </a:stretch>
          </p:blipFill>
          <p:spPr>
            <a:xfrm>
              <a:off x="2623971" y="1840896"/>
              <a:ext cx="730976" cy="488998"/>
            </a:xfrm>
            <a:prstGeom prst="rect">
              <a:avLst/>
            </a:prstGeom>
          </p:spPr>
        </p:pic>
      </p:grpSp>
      <p:sp>
        <p:nvSpPr>
          <p:cNvPr id="53" name="Rectangle 52">
            <a:extLst>
              <a:ext uri="{FF2B5EF4-FFF2-40B4-BE49-F238E27FC236}">
                <a16:creationId xmlns:a16="http://schemas.microsoft.com/office/drawing/2014/main" id="{04D55CD2-3457-4720-808B-5B331D2F2B06}"/>
              </a:ext>
            </a:extLst>
          </p:cNvPr>
          <p:cNvSpPr/>
          <p:nvPr/>
        </p:nvSpPr>
        <p:spPr>
          <a:xfrm>
            <a:off x="287744" y="1964765"/>
            <a:ext cx="4488944" cy="738664"/>
          </a:xfrm>
          <a:prstGeom prst="rect">
            <a:avLst/>
          </a:prstGeom>
          <a:ln w="12700">
            <a:noFill/>
            <a:prstDash val="sysDash"/>
          </a:ln>
        </p:spPr>
        <p:txBody>
          <a:bodyPr wrap="square">
            <a:spAutoFit/>
          </a:bodyPr>
          <a:lstStyle/>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Vaccinator </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Health Care Assistant* </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GP – checking patients history</a:t>
            </a:r>
          </a:p>
          <a:p>
            <a:r>
              <a:rPr lang="en-GB" sz="900" i="1" dirty="0">
                <a:latin typeface="Arial" panose="020B0604020202020204" pitchFamily="34" charset="0"/>
                <a:cs typeface="Arial" panose="020B0604020202020204" pitchFamily="34" charset="0"/>
              </a:rPr>
              <a:t>      (*if required in addition to HCP)</a:t>
            </a:r>
          </a:p>
        </p:txBody>
      </p:sp>
      <p:cxnSp>
        <p:nvCxnSpPr>
          <p:cNvPr id="60" name="Straight Arrow Connector 59">
            <a:extLst>
              <a:ext uri="{FF2B5EF4-FFF2-40B4-BE49-F238E27FC236}">
                <a16:creationId xmlns:a16="http://schemas.microsoft.com/office/drawing/2014/main" id="{AEA71C74-5C68-41AC-8AA3-EB99B1BAF790}"/>
              </a:ext>
            </a:extLst>
          </p:cNvPr>
          <p:cNvCxnSpPr>
            <a:cxnSpLocks/>
          </p:cNvCxnSpPr>
          <p:nvPr/>
        </p:nvCxnSpPr>
        <p:spPr bwMode="auto">
          <a:xfrm>
            <a:off x="2557165" y="2004678"/>
            <a:ext cx="427524" cy="0"/>
          </a:xfrm>
          <a:prstGeom prst="straightConnector1">
            <a:avLst/>
          </a:prstGeom>
          <a:solidFill>
            <a:srgbClr val="FFFFFF"/>
          </a:solidFill>
          <a:ln w="25400" cap="flat" cmpd="sng" algn="ctr">
            <a:solidFill>
              <a:srgbClr val="7DBFFF"/>
            </a:solidFill>
            <a:prstDash val="solid"/>
            <a:round/>
            <a:headEnd type="none" w="med" len="med"/>
            <a:tailEnd type="none" w="med" len="med"/>
          </a:ln>
          <a:effectLst/>
        </p:spPr>
      </p:cxnSp>
      <p:sp>
        <p:nvSpPr>
          <p:cNvPr id="68" name="Title 8">
            <a:extLst>
              <a:ext uri="{FF2B5EF4-FFF2-40B4-BE49-F238E27FC236}">
                <a16:creationId xmlns:a16="http://schemas.microsoft.com/office/drawing/2014/main" id="{03A64846-8D7B-42CE-A1DB-260E8A283244}"/>
              </a:ext>
            </a:extLst>
          </p:cNvPr>
          <p:cNvSpPr txBox="1">
            <a:spLocks/>
          </p:cNvSpPr>
          <p:nvPr/>
        </p:nvSpPr>
        <p:spPr>
          <a:xfrm>
            <a:off x="185967" y="197610"/>
            <a:ext cx="11443284" cy="611649"/>
          </a:xfrm>
          <a:prstGeom prst="rect">
            <a:avLst/>
          </a:prstGeom>
        </p:spPr>
        <p:txBody>
          <a:bodyPr/>
          <a:lstStyle>
            <a:lvl1pPr algn="l" defTabSz="914454"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400" dirty="0"/>
              <a:t>Job Roles for COVID-19 Vaccination Programme under National Protocol</a:t>
            </a:r>
          </a:p>
        </p:txBody>
      </p:sp>
      <p:grpSp>
        <p:nvGrpSpPr>
          <p:cNvPr id="72" name="Group 71">
            <a:extLst>
              <a:ext uri="{FF2B5EF4-FFF2-40B4-BE49-F238E27FC236}">
                <a16:creationId xmlns:a16="http://schemas.microsoft.com/office/drawing/2014/main" id="{83C5B2CD-43E0-4B03-B2C3-7AB16F1FAAB2}"/>
              </a:ext>
            </a:extLst>
          </p:cNvPr>
          <p:cNvGrpSpPr/>
          <p:nvPr/>
        </p:nvGrpSpPr>
        <p:grpSpPr>
          <a:xfrm>
            <a:off x="368450" y="1069644"/>
            <a:ext cx="1454070" cy="800957"/>
            <a:chOff x="8793432" y="4061414"/>
            <a:chExt cx="1454070" cy="800957"/>
          </a:xfrm>
        </p:grpSpPr>
        <p:sp>
          <p:nvSpPr>
            <p:cNvPr id="73" name="TextBox 72">
              <a:extLst>
                <a:ext uri="{FF2B5EF4-FFF2-40B4-BE49-F238E27FC236}">
                  <a16:creationId xmlns:a16="http://schemas.microsoft.com/office/drawing/2014/main" id="{1048C238-F257-4D76-BFE4-39E209EB2A59}"/>
                </a:ext>
              </a:extLst>
            </p:cNvPr>
            <p:cNvSpPr txBox="1"/>
            <p:nvPr/>
          </p:nvSpPr>
          <p:spPr>
            <a:xfrm>
              <a:off x="8793432" y="4523817"/>
              <a:ext cx="1454070" cy="338554"/>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Char char="​"/>
                <a:tabLst/>
                <a:defRPr/>
              </a:pPr>
              <a:r>
                <a:rPr lang="en-GB" sz="1100" b="1" kern="0" dirty="0">
                  <a:solidFill>
                    <a:srgbClr val="525252"/>
                  </a:solidFill>
                  <a:latin typeface="Arial"/>
                  <a:cs typeface="Arial"/>
                </a:rPr>
                <a:t>Local vaccination centres</a:t>
              </a:r>
              <a:r>
                <a:rPr kumimoji="0" lang="en-GB" sz="1100" b="1" i="0" u="none" strike="noStrike" kern="0" cap="none" spc="0" normalizeH="0" baseline="0" noProof="0" dirty="0">
                  <a:ln>
                    <a:noFill/>
                  </a:ln>
                  <a:solidFill>
                    <a:srgbClr val="525252"/>
                  </a:solidFill>
                  <a:effectLst/>
                  <a:uLnTx/>
                  <a:uFillTx/>
                  <a:latin typeface="Arial"/>
                  <a:cs typeface="Arial"/>
                </a:rPr>
                <a:t> </a:t>
              </a:r>
              <a:endParaRPr kumimoji="0" lang="en-GB" sz="1100" b="1" i="0" u="none" strike="noStrike" kern="0" cap="none" spc="0" normalizeH="0" baseline="0" noProof="0" dirty="0">
                <a:ln>
                  <a:noFill/>
                </a:ln>
                <a:solidFill>
                  <a:srgbClr val="525252"/>
                </a:solidFill>
                <a:effectLst/>
                <a:uLnTx/>
                <a:uFillTx/>
                <a:latin typeface="Arial"/>
                <a:cs typeface="Arial" panose="020B0604020202020204" pitchFamily="34" charset="0"/>
              </a:endParaRPr>
            </a:p>
          </p:txBody>
        </p:sp>
        <p:grpSp>
          <p:nvGrpSpPr>
            <p:cNvPr id="84" name="Group 83">
              <a:extLst>
                <a:ext uri="{FF2B5EF4-FFF2-40B4-BE49-F238E27FC236}">
                  <a16:creationId xmlns:a16="http://schemas.microsoft.com/office/drawing/2014/main" id="{2B17B066-08E5-4D6B-8868-C4CE1205DDF4}"/>
                </a:ext>
              </a:extLst>
            </p:cNvPr>
            <p:cNvGrpSpPr/>
            <p:nvPr/>
          </p:nvGrpSpPr>
          <p:grpSpPr>
            <a:xfrm>
              <a:off x="9259184" y="4061414"/>
              <a:ext cx="484790" cy="432590"/>
              <a:chOff x="2564707" y="838867"/>
              <a:chExt cx="761894" cy="624974"/>
            </a:xfrm>
          </p:grpSpPr>
          <p:pic>
            <p:nvPicPr>
              <p:cNvPr id="85" name="Picture 84">
                <a:extLst>
                  <a:ext uri="{FF2B5EF4-FFF2-40B4-BE49-F238E27FC236}">
                    <a16:creationId xmlns:a16="http://schemas.microsoft.com/office/drawing/2014/main" id="{D8F1D3B6-5900-46F2-9968-8042B7C88BC6}"/>
                  </a:ext>
                </a:extLst>
              </p:cNvPr>
              <p:cNvPicPr>
                <a:picLocks noChangeAspect="1"/>
              </p:cNvPicPr>
              <p:nvPr/>
            </p:nvPicPr>
            <p:blipFill rotWithShape="1">
              <a:blip r:embed="rId12" cstate="print">
                <a:duotone>
                  <a:srgbClr val="005EB8">
                    <a:shade val="45000"/>
                    <a:satMod val="135000"/>
                  </a:srgbClr>
                  <a:prstClr val="white"/>
                </a:duotone>
                <a:extLst>
                  <a:ext uri="{28A0092B-C50C-407E-A947-70E740481C1C}">
                    <a14:useLocalDpi xmlns:a14="http://schemas.microsoft.com/office/drawing/2010/main" val="0"/>
                  </a:ext>
                </a:extLst>
              </a:blip>
              <a:srcRect b="17971"/>
              <a:stretch/>
            </p:blipFill>
            <p:spPr>
              <a:xfrm>
                <a:off x="2564707" y="838867"/>
                <a:ext cx="761894" cy="624974"/>
              </a:xfrm>
              <a:prstGeom prst="rect">
                <a:avLst/>
              </a:prstGeom>
            </p:spPr>
          </p:pic>
          <p:sp>
            <p:nvSpPr>
              <p:cNvPr id="86" name="TextBox 85">
                <a:extLst>
                  <a:ext uri="{FF2B5EF4-FFF2-40B4-BE49-F238E27FC236}">
                    <a16:creationId xmlns:a16="http://schemas.microsoft.com/office/drawing/2014/main" id="{B6B7BF12-79A2-4D7A-99CB-8873B8921E96}"/>
                  </a:ext>
                </a:extLst>
              </p:cNvPr>
              <p:cNvSpPr txBox="1"/>
              <p:nvPr/>
            </p:nvSpPr>
            <p:spPr>
              <a:xfrm>
                <a:off x="2734765" y="938357"/>
                <a:ext cx="380233" cy="444654"/>
              </a:xfrm>
              <a:prstGeom prst="rect">
                <a:avLst/>
              </a:prstGeom>
              <a:noFill/>
            </p:spPr>
            <p:txBody>
              <a:bodyPr wrap="square" rtlCol="0">
                <a:spAutoFit/>
              </a:body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000000"/>
                    </a:solidFill>
                    <a:effectLst/>
                    <a:uLnTx/>
                    <a:uFillTx/>
                  </a:rPr>
                  <a:t>+</a:t>
                </a:r>
                <a:endParaRPr kumimoji="0" lang="en-GB" sz="1000" b="1" i="0" u="none" strike="noStrike" kern="0" cap="none" spc="0" normalizeH="0" baseline="0" noProof="0">
                  <a:ln>
                    <a:noFill/>
                  </a:ln>
                  <a:solidFill>
                    <a:srgbClr val="000000"/>
                  </a:solidFill>
                  <a:effectLst/>
                  <a:uLnTx/>
                  <a:uFillTx/>
                </a:endParaRPr>
              </a:p>
            </p:txBody>
          </p:sp>
        </p:grpSp>
      </p:grpSp>
      <p:cxnSp>
        <p:nvCxnSpPr>
          <p:cNvPr id="56" name="Straight Arrow Connector 55">
            <a:extLst>
              <a:ext uri="{FF2B5EF4-FFF2-40B4-BE49-F238E27FC236}">
                <a16:creationId xmlns:a16="http://schemas.microsoft.com/office/drawing/2014/main" id="{2FA88F17-2750-44D2-8DB6-E3CC18DE5ABE}"/>
              </a:ext>
            </a:extLst>
          </p:cNvPr>
          <p:cNvCxnSpPr>
            <a:cxnSpLocks/>
          </p:cNvCxnSpPr>
          <p:nvPr/>
        </p:nvCxnSpPr>
        <p:spPr bwMode="auto">
          <a:xfrm>
            <a:off x="2984689" y="2004678"/>
            <a:ext cx="0" cy="744479"/>
          </a:xfrm>
          <a:prstGeom prst="straightConnector1">
            <a:avLst/>
          </a:prstGeom>
          <a:solidFill>
            <a:srgbClr val="FFFFFF"/>
          </a:solidFill>
          <a:ln w="25400" cap="flat" cmpd="sng" algn="ctr">
            <a:solidFill>
              <a:srgbClr val="7DBFFF"/>
            </a:solidFill>
            <a:prstDash val="solid"/>
            <a:round/>
            <a:headEnd type="none" w="med" len="med"/>
            <a:tailEnd type="none" w="med" len="med"/>
          </a:ln>
          <a:effectLst/>
        </p:spPr>
      </p:cxnSp>
      <p:pic>
        <p:nvPicPr>
          <p:cNvPr id="3" name="Picture 2">
            <a:extLst>
              <a:ext uri="{FF2B5EF4-FFF2-40B4-BE49-F238E27FC236}">
                <a16:creationId xmlns:a16="http://schemas.microsoft.com/office/drawing/2014/main" id="{11FA6AA4-56A2-4AF7-A387-107BB78AC107}"/>
              </a:ext>
            </a:extLst>
          </p:cNvPr>
          <p:cNvPicPr>
            <a:picLocks noChangeAspect="1"/>
          </p:cNvPicPr>
          <p:nvPr/>
        </p:nvPicPr>
        <p:blipFill>
          <a:blip r:embed="rId13"/>
          <a:stretch>
            <a:fillRect/>
          </a:stretch>
        </p:blipFill>
        <p:spPr>
          <a:xfrm>
            <a:off x="10437393" y="4932564"/>
            <a:ext cx="1365064" cy="539625"/>
          </a:xfrm>
          <a:prstGeom prst="rect">
            <a:avLst/>
          </a:prstGeom>
        </p:spPr>
      </p:pic>
      <p:cxnSp>
        <p:nvCxnSpPr>
          <p:cNvPr id="83" name="Straight Arrow Connector 82">
            <a:extLst>
              <a:ext uri="{FF2B5EF4-FFF2-40B4-BE49-F238E27FC236}">
                <a16:creationId xmlns:a16="http://schemas.microsoft.com/office/drawing/2014/main" id="{D728D2FD-5EF5-4E46-8BD3-98092DDA2F29}"/>
              </a:ext>
            </a:extLst>
          </p:cNvPr>
          <p:cNvCxnSpPr>
            <a:cxnSpLocks/>
          </p:cNvCxnSpPr>
          <p:nvPr/>
        </p:nvCxnSpPr>
        <p:spPr bwMode="auto">
          <a:xfrm>
            <a:off x="2984689" y="2749157"/>
            <a:ext cx="0" cy="2573684"/>
          </a:xfrm>
          <a:prstGeom prst="straightConnector1">
            <a:avLst/>
          </a:prstGeom>
          <a:solidFill>
            <a:srgbClr val="FFFFFF"/>
          </a:solidFill>
          <a:ln w="25400" cap="flat" cmpd="sng" algn="ctr">
            <a:solidFill>
              <a:srgbClr val="7DBFFF"/>
            </a:solidFill>
            <a:prstDash val="solid"/>
            <a:round/>
            <a:headEnd type="none" w="med" len="med"/>
            <a:tailEnd type="none" w="med" len="med"/>
          </a:ln>
          <a:effectLst/>
        </p:spPr>
      </p:cxnSp>
      <p:cxnSp>
        <p:nvCxnSpPr>
          <p:cNvPr id="90" name="Straight Arrow Connector 89">
            <a:extLst>
              <a:ext uri="{FF2B5EF4-FFF2-40B4-BE49-F238E27FC236}">
                <a16:creationId xmlns:a16="http://schemas.microsoft.com/office/drawing/2014/main" id="{8AAFB580-5D25-45F1-90FB-8DA01713161F}"/>
              </a:ext>
            </a:extLst>
          </p:cNvPr>
          <p:cNvCxnSpPr>
            <a:cxnSpLocks/>
          </p:cNvCxnSpPr>
          <p:nvPr/>
        </p:nvCxnSpPr>
        <p:spPr bwMode="auto">
          <a:xfrm>
            <a:off x="2557165" y="5315921"/>
            <a:ext cx="427524" cy="0"/>
          </a:xfrm>
          <a:prstGeom prst="straightConnector1">
            <a:avLst/>
          </a:prstGeom>
          <a:solidFill>
            <a:srgbClr val="FFFFFF"/>
          </a:solidFill>
          <a:ln w="25400" cap="flat" cmpd="sng" algn="ctr">
            <a:solidFill>
              <a:srgbClr val="7DBFFF"/>
            </a:solidFill>
            <a:prstDash val="solid"/>
            <a:round/>
            <a:headEnd type="none" w="med" len="med"/>
            <a:tailEnd type="none" w="med" len="med"/>
          </a:ln>
          <a:effectLst/>
        </p:spPr>
      </p:cxnSp>
      <p:cxnSp>
        <p:nvCxnSpPr>
          <p:cNvPr id="91" name="Straight Arrow Connector 90">
            <a:extLst>
              <a:ext uri="{FF2B5EF4-FFF2-40B4-BE49-F238E27FC236}">
                <a16:creationId xmlns:a16="http://schemas.microsoft.com/office/drawing/2014/main" id="{1DD65A68-3B1A-47FE-A120-8DE92C960177}"/>
              </a:ext>
            </a:extLst>
          </p:cNvPr>
          <p:cNvCxnSpPr>
            <a:cxnSpLocks/>
          </p:cNvCxnSpPr>
          <p:nvPr/>
        </p:nvCxnSpPr>
        <p:spPr bwMode="auto">
          <a:xfrm>
            <a:off x="2984689" y="2314920"/>
            <a:ext cx="228288" cy="0"/>
          </a:xfrm>
          <a:prstGeom prst="straightConnector1">
            <a:avLst/>
          </a:prstGeom>
          <a:solidFill>
            <a:srgbClr val="FFFFFF"/>
          </a:solidFill>
          <a:ln w="25400" cap="flat" cmpd="sng" algn="ctr">
            <a:solidFill>
              <a:srgbClr val="7DBFFF"/>
            </a:solidFill>
            <a:prstDash val="solid"/>
            <a:round/>
            <a:headEnd type="none" w="med" len="med"/>
            <a:tailEnd type="none" w="med" len="med"/>
          </a:ln>
          <a:effectLst/>
        </p:spPr>
      </p:cxnSp>
      <p:cxnSp>
        <p:nvCxnSpPr>
          <p:cNvPr id="101" name="Straight Arrow Connector 100">
            <a:extLst>
              <a:ext uri="{FF2B5EF4-FFF2-40B4-BE49-F238E27FC236}">
                <a16:creationId xmlns:a16="http://schemas.microsoft.com/office/drawing/2014/main" id="{1B864B17-1FDC-46FE-ABA9-B50420289607}"/>
              </a:ext>
            </a:extLst>
          </p:cNvPr>
          <p:cNvCxnSpPr>
            <a:cxnSpLocks/>
          </p:cNvCxnSpPr>
          <p:nvPr/>
        </p:nvCxnSpPr>
        <p:spPr bwMode="auto">
          <a:xfrm>
            <a:off x="3197835" y="1596638"/>
            <a:ext cx="693737" cy="0"/>
          </a:xfrm>
          <a:prstGeom prst="straightConnector1">
            <a:avLst/>
          </a:prstGeom>
          <a:solidFill>
            <a:srgbClr val="FFFFFF"/>
          </a:solidFill>
          <a:ln w="25400" cap="flat" cmpd="sng" algn="ctr">
            <a:solidFill>
              <a:srgbClr val="7DBFFF"/>
            </a:solidFill>
            <a:prstDash val="solid"/>
            <a:round/>
            <a:headEnd type="none" w="med" len="med"/>
            <a:tailEnd type="triangle" w="med" len="med"/>
          </a:ln>
          <a:effectLst/>
        </p:spPr>
      </p:cxnSp>
      <p:cxnSp>
        <p:nvCxnSpPr>
          <p:cNvPr id="104" name="Straight Arrow Connector 103">
            <a:extLst>
              <a:ext uri="{FF2B5EF4-FFF2-40B4-BE49-F238E27FC236}">
                <a16:creationId xmlns:a16="http://schemas.microsoft.com/office/drawing/2014/main" id="{43BBAE63-693E-47DD-8F62-AF491630E25F}"/>
              </a:ext>
            </a:extLst>
          </p:cNvPr>
          <p:cNvCxnSpPr>
            <a:cxnSpLocks/>
          </p:cNvCxnSpPr>
          <p:nvPr/>
        </p:nvCxnSpPr>
        <p:spPr bwMode="auto">
          <a:xfrm>
            <a:off x="2984689" y="2759687"/>
            <a:ext cx="906883" cy="1"/>
          </a:xfrm>
          <a:prstGeom prst="straightConnector1">
            <a:avLst/>
          </a:prstGeom>
          <a:solidFill>
            <a:srgbClr val="FFFFFF"/>
          </a:solidFill>
          <a:ln w="25400" cap="flat" cmpd="sng" algn="ctr">
            <a:solidFill>
              <a:srgbClr val="7DBFFF"/>
            </a:solidFill>
            <a:prstDash val="solid"/>
            <a:round/>
            <a:headEnd type="none" w="med" len="med"/>
            <a:tailEnd type="triangle" w="med" len="med"/>
          </a:ln>
          <a:effectLst/>
        </p:spPr>
      </p:cxnSp>
      <p:cxnSp>
        <p:nvCxnSpPr>
          <p:cNvPr id="109" name="Straight Arrow Connector 108">
            <a:extLst>
              <a:ext uri="{FF2B5EF4-FFF2-40B4-BE49-F238E27FC236}">
                <a16:creationId xmlns:a16="http://schemas.microsoft.com/office/drawing/2014/main" id="{A121E2D2-BE62-4D4C-B589-57E20F383935}"/>
              </a:ext>
            </a:extLst>
          </p:cNvPr>
          <p:cNvCxnSpPr>
            <a:cxnSpLocks/>
          </p:cNvCxnSpPr>
          <p:nvPr/>
        </p:nvCxnSpPr>
        <p:spPr bwMode="auto">
          <a:xfrm flipV="1">
            <a:off x="3203001" y="1596638"/>
            <a:ext cx="0" cy="718281"/>
          </a:xfrm>
          <a:prstGeom prst="straightConnector1">
            <a:avLst/>
          </a:prstGeom>
          <a:solidFill>
            <a:srgbClr val="FFFFFF"/>
          </a:solidFill>
          <a:ln w="25400" cap="flat" cmpd="sng" algn="ctr">
            <a:solidFill>
              <a:srgbClr val="7DBFFF"/>
            </a:solidFill>
            <a:prstDash val="solid"/>
            <a:round/>
            <a:headEnd type="none" w="med" len="med"/>
            <a:tailEnd type="none" w="med" len="med"/>
          </a:ln>
          <a:effectLst/>
        </p:spPr>
      </p:cxnSp>
      <p:cxnSp>
        <p:nvCxnSpPr>
          <p:cNvPr id="112" name="Straight Arrow Connector 111">
            <a:extLst>
              <a:ext uri="{FF2B5EF4-FFF2-40B4-BE49-F238E27FC236}">
                <a16:creationId xmlns:a16="http://schemas.microsoft.com/office/drawing/2014/main" id="{E5011D9A-4A8B-4651-87FE-D81B998E4C74}"/>
              </a:ext>
            </a:extLst>
          </p:cNvPr>
          <p:cNvCxnSpPr>
            <a:cxnSpLocks/>
          </p:cNvCxnSpPr>
          <p:nvPr/>
        </p:nvCxnSpPr>
        <p:spPr bwMode="auto">
          <a:xfrm>
            <a:off x="2768859" y="4788556"/>
            <a:ext cx="933331" cy="0"/>
          </a:xfrm>
          <a:prstGeom prst="straightConnector1">
            <a:avLst/>
          </a:prstGeom>
          <a:solidFill>
            <a:srgbClr val="FFFFFF"/>
          </a:solidFill>
          <a:ln w="25400" cap="flat" cmpd="sng" algn="ctr">
            <a:solidFill>
              <a:srgbClr val="EECBD5"/>
            </a:solidFill>
            <a:prstDash val="solid"/>
            <a:round/>
            <a:headEnd type="none" w="med" len="med"/>
            <a:tailEnd type="triangle" w="med" len="med"/>
          </a:ln>
          <a:effectLst/>
        </p:spPr>
      </p:cxnSp>
      <p:grpSp>
        <p:nvGrpSpPr>
          <p:cNvPr id="113" name="Group 112">
            <a:extLst>
              <a:ext uri="{FF2B5EF4-FFF2-40B4-BE49-F238E27FC236}">
                <a16:creationId xmlns:a16="http://schemas.microsoft.com/office/drawing/2014/main" id="{87145CB5-A8A5-45AB-885E-5BCB67A2A6D8}"/>
              </a:ext>
            </a:extLst>
          </p:cNvPr>
          <p:cNvGrpSpPr/>
          <p:nvPr/>
        </p:nvGrpSpPr>
        <p:grpSpPr>
          <a:xfrm>
            <a:off x="2768861" y="4248065"/>
            <a:ext cx="283377" cy="504000"/>
            <a:chOff x="4869367" y="1538704"/>
            <a:chExt cx="255019" cy="4349271"/>
          </a:xfrm>
        </p:grpSpPr>
        <p:cxnSp>
          <p:nvCxnSpPr>
            <p:cNvPr id="114" name="Straight Arrow Connector 113">
              <a:extLst>
                <a:ext uri="{FF2B5EF4-FFF2-40B4-BE49-F238E27FC236}">
                  <a16:creationId xmlns:a16="http://schemas.microsoft.com/office/drawing/2014/main" id="{4D53E286-04B5-40B7-8A5A-169D89EE5E47}"/>
                </a:ext>
              </a:extLst>
            </p:cNvPr>
            <p:cNvCxnSpPr>
              <a:cxnSpLocks/>
            </p:cNvCxnSpPr>
            <p:nvPr/>
          </p:nvCxnSpPr>
          <p:spPr bwMode="auto">
            <a:xfrm>
              <a:off x="5119738" y="1538704"/>
              <a:ext cx="0" cy="4349271"/>
            </a:xfrm>
            <a:prstGeom prst="straightConnector1">
              <a:avLst/>
            </a:prstGeom>
            <a:solidFill>
              <a:srgbClr val="FFFFFF"/>
            </a:solidFill>
            <a:ln w="25400" cap="flat" cmpd="sng" algn="ctr">
              <a:solidFill>
                <a:srgbClr val="FFC000"/>
              </a:solidFill>
              <a:prstDash val="solid"/>
              <a:round/>
              <a:headEnd type="none" w="med" len="med"/>
              <a:tailEnd type="none" w="med" len="med"/>
            </a:ln>
            <a:effectLst/>
          </p:spPr>
        </p:cxnSp>
        <p:cxnSp>
          <p:nvCxnSpPr>
            <p:cNvPr id="115" name="Straight Arrow Connector 114">
              <a:extLst>
                <a:ext uri="{FF2B5EF4-FFF2-40B4-BE49-F238E27FC236}">
                  <a16:creationId xmlns:a16="http://schemas.microsoft.com/office/drawing/2014/main" id="{067E657B-B3E5-45C2-8357-07023B705DB0}"/>
                </a:ext>
              </a:extLst>
            </p:cNvPr>
            <p:cNvCxnSpPr>
              <a:cxnSpLocks/>
            </p:cNvCxnSpPr>
            <p:nvPr/>
          </p:nvCxnSpPr>
          <p:spPr bwMode="auto">
            <a:xfrm>
              <a:off x="4869367" y="5835845"/>
              <a:ext cx="252000" cy="0"/>
            </a:xfrm>
            <a:prstGeom prst="straightConnector1">
              <a:avLst/>
            </a:prstGeom>
            <a:solidFill>
              <a:srgbClr val="FFFFFF"/>
            </a:solidFill>
            <a:ln w="25400" cap="flat" cmpd="sng" algn="ctr">
              <a:solidFill>
                <a:srgbClr val="FFC000"/>
              </a:solidFill>
              <a:prstDash val="solid"/>
              <a:round/>
              <a:headEnd type="none" w="med" len="med"/>
              <a:tailEnd type="none" w="med" len="med"/>
            </a:ln>
            <a:effectLst/>
          </p:spPr>
        </p:cxnSp>
        <p:cxnSp>
          <p:nvCxnSpPr>
            <p:cNvPr id="116" name="Straight Arrow Connector 115">
              <a:extLst>
                <a:ext uri="{FF2B5EF4-FFF2-40B4-BE49-F238E27FC236}">
                  <a16:creationId xmlns:a16="http://schemas.microsoft.com/office/drawing/2014/main" id="{64E1B47F-37F9-4851-A82A-E2585F8CF2E0}"/>
                </a:ext>
              </a:extLst>
            </p:cNvPr>
            <p:cNvCxnSpPr>
              <a:cxnSpLocks/>
            </p:cNvCxnSpPr>
            <p:nvPr/>
          </p:nvCxnSpPr>
          <p:spPr bwMode="auto">
            <a:xfrm>
              <a:off x="4872386" y="1551162"/>
              <a:ext cx="252000" cy="0"/>
            </a:xfrm>
            <a:prstGeom prst="straightConnector1">
              <a:avLst/>
            </a:prstGeom>
            <a:solidFill>
              <a:srgbClr val="FFFFFF"/>
            </a:solidFill>
            <a:ln w="25400" cap="flat" cmpd="sng" algn="ctr">
              <a:solidFill>
                <a:srgbClr val="FFC000"/>
              </a:solidFill>
              <a:prstDash val="solid"/>
              <a:round/>
              <a:headEnd type="none" w="med" len="med"/>
              <a:tailEnd type="none" w="med" len="med"/>
            </a:ln>
            <a:effectLst/>
          </p:spPr>
        </p:cxnSp>
      </p:grpSp>
      <p:cxnSp>
        <p:nvCxnSpPr>
          <p:cNvPr id="117" name="Straight Arrow Connector 116">
            <a:extLst>
              <a:ext uri="{FF2B5EF4-FFF2-40B4-BE49-F238E27FC236}">
                <a16:creationId xmlns:a16="http://schemas.microsoft.com/office/drawing/2014/main" id="{E93E891A-FE1D-4743-9F48-F432F04BB3AD}"/>
              </a:ext>
            </a:extLst>
          </p:cNvPr>
          <p:cNvCxnSpPr>
            <a:cxnSpLocks/>
          </p:cNvCxnSpPr>
          <p:nvPr/>
        </p:nvCxnSpPr>
        <p:spPr bwMode="auto">
          <a:xfrm>
            <a:off x="3054385" y="4561399"/>
            <a:ext cx="168021" cy="0"/>
          </a:xfrm>
          <a:prstGeom prst="straightConnector1">
            <a:avLst/>
          </a:prstGeom>
          <a:solidFill>
            <a:srgbClr val="FFFFFF"/>
          </a:solidFill>
          <a:ln w="25400" cap="flat" cmpd="sng" algn="ctr">
            <a:solidFill>
              <a:srgbClr val="FFC000"/>
            </a:solidFill>
            <a:prstDash val="solid"/>
            <a:round/>
            <a:headEnd type="none" w="med" len="med"/>
            <a:tailEnd type="none" w="med" len="med"/>
          </a:ln>
          <a:effectLst/>
        </p:spPr>
      </p:cxnSp>
      <p:cxnSp>
        <p:nvCxnSpPr>
          <p:cNvPr id="119" name="Straight Arrow Connector 118">
            <a:extLst>
              <a:ext uri="{FF2B5EF4-FFF2-40B4-BE49-F238E27FC236}">
                <a16:creationId xmlns:a16="http://schemas.microsoft.com/office/drawing/2014/main" id="{02ECFB07-EA40-40DA-94A0-42C218886DCF}"/>
              </a:ext>
            </a:extLst>
          </p:cNvPr>
          <p:cNvCxnSpPr>
            <a:cxnSpLocks/>
          </p:cNvCxnSpPr>
          <p:nvPr/>
        </p:nvCxnSpPr>
        <p:spPr bwMode="auto">
          <a:xfrm flipV="1">
            <a:off x="3221331" y="3803723"/>
            <a:ext cx="0" cy="762842"/>
          </a:xfrm>
          <a:prstGeom prst="straightConnector1">
            <a:avLst/>
          </a:prstGeom>
          <a:solidFill>
            <a:srgbClr val="FFFFFF"/>
          </a:solidFill>
          <a:ln w="25400" cap="flat" cmpd="sng" algn="ctr">
            <a:solidFill>
              <a:srgbClr val="FFC000"/>
            </a:solidFill>
            <a:prstDash val="solid"/>
            <a:round/>
            <a:headEnd type="none" w="med" len="med"/>
            <a:tailEnd type="none" w="med" len="med"/>
          </a:ln>
          <a:effectLst/>
        </p:spPr>
      </p:cxnSp>
      <p:cxnSp>
        <p:nvCxnSpPr>
          <p:cNvPr id="122" name="Straight Arrow Connector 121">
            <a:extLst>
              <a:ext uri="{FF2B5EF4-FFF2-40B4-BE49-F238E27FC236}">
                <a16:creationId xmlns:a16="http://schemas.microsoft.com/office/drawing/2014/main" id="{FE8A8D63-80A6-45C7-A8A3-0BD2EE8D7F2C}"/>
              </a:ext>
            </a:extLst>
          </p:cNvPr>
          <p:cNvCxnSpPr>
            <a:cxnSpLocks/>
          </p:cNvCxnSpPr>
          <p:nvPr/>
        </p:nvCxnSpPr>
        <p:spPr bwMode="auto">
          <a:xfrm>
            <a:off x="3216165" y="3803723"/>
            <a:ext cx="558762" cy="0"/>
          </a:xfrm>
          <a:prstGeom prst="straightConnector1">
            <a:avLst/>
          </a:prstGeom>
          <a:solidFill>
            <a:srgbClr val="FFFFFF"/>
          </a:solidFill>
          <a:ln w="25400" cap="flat" cmpd="sng" algn="ctr">
            <a:solidFill>
              <a:srgbClr val="FFC000"/>
            </a:solidFill>
            <a:prstDash val="solid"/>
            <a:round/>
            <a:headEnd type="none" w="med" len="med"/>
            <a:tailEnd type="triangle"/>
          </a:ln>
          <a:effectLst/>
        </p:spPr>
      </p:cxnSp>
      <p:pic>
        <p:nvPicPr>
          <p:cNvPr id="131" name="Picture 130">
            <a:extLst>
              <a:ext uri="{FF2B5EF4-FFF2-40B4-BE49-F238E27FC236}">
                <a16:creationId xmlns:a16="http://schemas.microsoft.com/office/drawing/2014/main" id="{0302A319-9CF8-44C5-BB08-165B7FECE8E7}"/>
              </a:ext>
            </a:extLst>
          </p:cNvPr>
          <p:cNvPicPr>
            <a:picLocks noChangeAspect="1"/>
          </p:cNvPicPr>
          <p:nvPr/>
        </p:nvPicPr>
        <p:blipFill>
          <a:blip r:embed="rId4"/>
          <a:stretch>
            <a:fillRect/>
          </a:stretch>
        </p:blipFill>
        <p:spPr>
          <a:xfrm>
            <a:off x="10451234" y="3294355"/>
            <a:ext cx="1160262" cy="580131"/>
          </a:xfrm>
          <a:prstGeom prst="rect">
            <a:avLst/>
          </a:prstGeom>
        </p:spPr>
      </p:pic>
      <p:pic>
        <p:nvPicPr>
          <p:cNvPr id="132" name="Picture 131">
            <a:extLst>
              <a:ext uri="{FF2B5EF4-FFF2-40B4-BE49-F238E27FC236}">
                <a16:creationId xmlns:a16="http://schemas.microsoft.com/office/drawing/2014/main" id="{0309941D-8030-41BE-80D2-B62C330382C4}"/>
              </a:ext>
            </a:extLst>
          </p:cNvPr>
          <p:cNvPicPr>
            <a:picLocks noChangeAspect="1"/>
          </p:cNvPicPr>
          <p:nvPr/>
        </p:nvPicPr>
        <p:blipFill>
          <a:blip r:embed="rId5"/>
          <a:stretch>
            <a:fillRect/>
          </a:stretch>
        </p:blipFill>
        <p:spPr>
          <a:xfrm>
            <a:off x="10503606" y="4201724"/>
            <a:ext cx="1310090" cy="481810"/>
          </a:xfrm>
          <a:prstGeom prst="rect">
            <a:avLst/>
          </a:prstGeom>
        </p:spPr>
      </p:pic>
      <p:grpSp>
        <p:nvGrpSpPr>
          <p:cNvPr id="133" name="Group 132">
            <a:extLst>
              <a:ext uri="{FF2B5EF4-FFF2-40B4-BE49-F238E27FC236}">
                <a16:creationId xmlns:a16="http://schemas.microsoft.com/office/drawing/2014/main" id="{27BC3277-DC86-433D-B0FC-F750983A8537}"/>
              </a:ext>
            </a:extLst>
          </p:cNvPr>
          <p:cNvGrpSpPr/>
          <p:nvPr/>
        </p:nvGrpSpPr>
        <p:grpSpPr>
          <a:xfrm>
            <a:off x="10798086" y="1189061"/>
            <a:ext cx="658442" cy="787088"/>
            <a:chOff x="1552698" y="4086489"/>
            <a:chExt cx="658442" cy="787088"/>
          </a:xfrm>
        </p:grpSpPr>
        <p:sp>
          <p:nvSpPr>
            <p:cNvPr id="134" name="TextBox 133">
              <a:extLst>
                <a:ext uri="{FF2B5EF4-FFF2-40B4-BE49-F238E27FC236}">
                  <a16:creationId xmlns:a16="http://schemas.microsoft.com/office/drawing/2014/main" id="{82D22AD0-7EB8-4BAE-B965-9E8AB3A61C17}"/>
                </a:ext>
              </a:extLst>
            </p:cNvPr>
            <p:cNvSpPr txBox="1"/>
            <p:nvPr/>
          </p:nvSpPr>
          <p:spPr>
            <a:xfrm>
              <a:off x="1552698" y="4086489"/>
              <a:ext cx="658442"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800" b="1" i="0" u="none" strike="noStrike" kern="1200" cap="none" spc="0" normalizeH="0" baseline="0" noProof="0">
                  <a:ln>
                    <a:noFill/>
                  </a:ln>
                  <a:solidFill>
                    <a:srgbClr val="525252"/>
                  </a:solidFill>
                  <a:effectLst/>
                  <a:uLnTx/>
                  <a:uFillTx/>
                  <a:latin typeface="Arial"/>
                  <a:ea typeface="+mn-ea"/>
                  <a:cs typeface="Arial"/>
                </a:rPr>
                <a:t>Bring Back Scheme </a:t>
              </a:r>
              <a:endParaRPr kumimoji="0" lang="en-GB" sz="800" b="1" i="0" u="none" strike="noStrike" kern="1200" cap="none" spc="0" normalizeH="0" baseline="30000" noProof="0">
                <a:ln>
                  <a:noFill/>
                </a:ln>
                <a:solidFill>
                  <a:srgbClr val="525252"/>
                </a:solidFill>
                <a:effectLst/>
                <a:uLnTx/>
                <a:uFillTx/>
                <a:latin typeface="Arial"/>
                <a:ea typeface="+mn-ea"/>
                <a:cs typeface="Arial"/>
              </a:endParaRPr>
            </a:p>
          </p:txBody>
        </p:sp>
        <p:pic>
          <p:nvPicPr>
            <p:cNvPr id="135" name="Graphic 134" descr="Group">
              <a:extLst>
                <a:ext uri="{FF2B5EF4-FFF2-40B4-BE49-F238E27FC236}">
                  <a16:creationId xmlns:a16="http://schemas.microsoft.com/office/drawing/2014/main" id="{5387B6E5-B536-4208-B864-75F877DD11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36310" y="4332710"/>
              <a:ext cx="540867" cy="540867"/>
            </a:xfrm>
            <a:prstGeom prst="rect">
              <a:avLst/>
            </a:prstGeom>
          </p:spPr>
        </p:pic>
      </p:grpSp>
      <p:grpSp>
        <p:nvGrpSpPr>
          <p:cNvPr id="136" name="Group 135">
            <a:extLst>
              <a:ext uri="{FF2B5EF4-FFF2-40B4-BE49-F238E27FC236}">
                <a16:creationId xmlns:a16="http://schemas.microsoft.com/office/drawing/2014/main" id="{58BD23FD-B769-4B2F-B84B-088E07A3F365}"/>
              </a:ext>
            </a:extLst>
          </p:cNvPr>
          <p:cNvGrpSpPr/>
          <p:nvPr/>
        </p:nvGrpSpPr>
        <p:grpSpPr>
          <a:xfrm>
            <a:off x="10524582" y="2271575"/>
            <a:ext cx="1241713" cy="670006"/>
            <a:chOff x="2368603" y="1659888"/>
            <a:chExt cx="1241713" cy="670006"/>
          </a:xfrm>
        </p:grpSpPr>
        <p:sp>
          <p:nvSpPr>
            <p:cNvPr id="137" name="TextBox 136">
              <a:extLst>
                <a:ext uri="{FF2B5EF4-FFF2-40B4-BE49-F238E27FC236}">
                  <a16:creationId xmlns:a16="http://schemas.microsoft.com/office/drawing/2014/main" id="{0B03B9F2-7AEE-423E-BD6D-453F1D0DC151}"/>
                </a:ext>
              </a:extLst>
            </p:cNvPr>
            <p:cNvSpPr txBox="1"/>
            <p:nvPr/>
          </p:nvSpPr>
          <p:spPr>
            <a:xfrm>
              <a:off x="2368603" y="1659888"/>
              <a:ext cx="1241713" cy="12311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800" b="1" i="0" u="none" strike="noStrike" kern="1200" cap="none" spc="0" normalizeH="0" baseline="0" noProof="0" dirty="0">
                  <a:ln>
                    <a:noFill/>
                  </a:ln>
                  <a:solidFill>
                    <a:srgbClr val="525252"/>
                  </a:solidFill>
                  <a:effectLst/>
                  <a:uLnTx/>
                  <a:uFillTx/>
                  <a:latin typeface="Arial"/>
                  <a:ea typeface="+mn-ea"/>
                  <a:cs typeface="Arial"/>
                </a:rPr>
                <a:t>Local Recruitment</a:t>
              </a:r>
              <a:endParaRPr kumimoji="0" lang="en-GB" sz="800" b="1" i="0" u="none" strike="noStrike" kern="1200" cap="none" spc="0" normalizeH="0" baseline="30000" noProof="0" dirty="0">
                <a:ln>
                  <a:noFill/>
                </a:ln>
                <a:solidFill>
                  <a:srgbClr val="525252"/>
                </a:solidFill>
                <a:effectLst/>
                <a:uLnTx/>
                <a:uFillTx/>
                <a:latin typeface="Arial"/>
                <a:ea typeface="+mn-ea"/>
                <a:cs typeface="Arial"/>
              </a:endParaRPr>
            </a:p>
          </p:txBody>
        </p:sp>
        <p:pic>
          <p:nvPicPr>
            <p:cNvPr id="138" name="Picture 137">
              <a:extLst>
                <a:ext uri="{FF2B5EF4-FFF2-40B4-BE49-F238E27FC236}">
                  <a16:creationId xmlns:a16="http://schemas.microsoft.com/office/drawing/2014/main" id="{EC4ABC51-C51A-42D0-8249-F5523E14397B}"/>
                </a:ext>
              </a:extLst>
            </p:cNvPr>
            <p:cNvPicPr>
              <a:picLocks noChangeAspect="1"/>
            </p:cNvPicPr>
            <p:nvPr/>
          </p:nvPicPr>
          <p:blipFill>
            <a:blip r:embed="rId11"/>
            <a:stretch>
              <a:fillRect/>
            </a:stretch>
          </p:blipFill>
          <p:spPr>
            <a:xfrm>
              <a:off x="2623971" y="1840896"/>
              <a:ext cx="730976" cy="488998"/>
            </a:xfrm>
            <a:prstGeom prst="rect">
              <a:avLst/>
            </a:prstGeom>
          </p:spPr>
        </p:pic>
      </p:grpSp>
      <p:cxnSp>
        <p:nvCxnSpPr>
          <p:cNvPr id="139" name="Straight Arrow Connector 138">
            <a:extLst>
              <a:ext uri="{FF2B5EF4-FFF2-40B4-BE49-F238E27FC236}">
                <a16:creationId xmlns:a16="http://schemas.microsoft.com/office/drawing/2014/main" id="{089D75A8-368A-4677-8A99-AA1296B776DC}"/>
              </a:ext>
            </a:extLst>
          </p:cNvPr>
          <p:cNvCxnSpPr>
            <a:cxnSpLocks/>
          </p:cNvCxnSpPr>
          <p:nvPr/>
        </p:nvCxnSpPr>
        <p:spPr bwMode="auto">
          <a:xfrm>
            <a:off x="8657231" y="2287310"/>
            <a:ext cx="427524" cy="0"/>
          </a:xfrm>
          <a:prstGeom prst="straightConnector1">
            <a:avLst/>
          </a:prstGeom>
          <a:solidFill>
            <a:srgbClr val="FFFFFF"/>
          </a:solidFill>
          <a:ln w="25400" cap="flat" cmpd="sng" algn="ctr">
            <a:solidFill>
              <a:srgbClr val="7DBFFF"/>
            </a:solidFill>
            <a:prstDash val="solid"/>
            <a:round/>
            <a:headEnd type="none" w="med" len="med"/>
            <a:tailEnd type="none" w="med" len="med"/>
          </a:ln>
          <a:effectLst/>
        </p:spPr>
      </p:cxnSp>
      <p:cxnSp>
        <p:nvCxnSpPr>
          <p:cNvPr id="140" name="Straight Arrow Connector 139">
            <a:extLst>
              <a:ext uri="{FF2B5EF4-FFF2-40B4-BE49-F238E27FC236}">
                <a16:creationId xmlns:a16="http://schemas.microsoft.com/office/drawing/2014/main" id="{5CF5D84D-FB9A-46CB-A974-0B9159DA21FE}"/>
              </a:ext>
            </a:extLst>
          </p:cNvPr>
          <p:cNvCxnSpPr>
            <a:cxnSpLocks/>
          </p:cNvCxnSpPr>
          <p:nvPr/>
        </p:nvCxnSpPr>
        <p:spPr bwMode="auto">
          <a:xfrm>
            <a:off x="9079589" y="2287310"/>
            <a:ext cx="0" cy="744479"/>
          </a:xfrm>
          <a:prstGeom prst="straightConnector1">
            <a:avLst/>
          </a:prstGeom>
          <a:solidFill>
            <a:srgbClr val="FFFFFF"/>
          </a:solidFill>
          <a:ln w="25400" cap="flat" cmpd="sng" algn="ctr">
            <a:solidFill>
              <a:srgbClr val="7DBFFF"/>
            </a:solidFill>
            <a:prstDash val="solid"/>
            <a:round/>
            <a:headEnd type="none" w="med" len="med"/>
            <a:tailEnd type="none" w="med" len="med"/>
          </a:ln>
          <a:effectLst/>
        </p:spPr>
      </p:cxnSp>
      <p:cxnSp>
        <p:nvCxnSpPr>
          <p:cNvPr id="141" name="Straight Arrow Connector 140">
            <a:extLst>
              <a:ext uri="{FF2B5EF4-FFF2-40B4-BE49-F238E27FC236}">
                <a16:creationId xmlns:a16="http://schemas.microsoft.com/office/drawing/2014/main" id="{A991A424-D03B-48C4-B229-947248335B01}"/>
              </a:ext>
            </a:extLst>
          </p:cNvPr>
          <p:cNvCxnSpPr>
            <a:cxnSpLocks/>
          </p:cNvCxnSpPr>
          <p:nvPr/>
        </p:nvCxnSpPr>
        <p:spPr bwMode="auto">
          <a:xfrm>
            <a:off x="9079589" y="3031789"/>
            <a:ext cx="0" cy="1714235"/>
          </a:xfrm>
          <a:prstGeom prst="straightConnector1">
            <a:avLst/>
          </a:prstGeom>
          <a:solidFill>
            <a:srgbClr val="FFFFFF"/>
          </a:solidFill>
          <a:ln w="25400" cap="flat" cmpd="sng" algn="ctr">
            <a:solidFill>
              <a:srgbClr val="7DBFFF"/>
            </a:solidFill>
            <a:prstDash val="solid"/>
            <a:round/>
            <a:headEnd type="none" w="med" len="med"/>
            <a:tailEnd type="none" w="med" len="med"/>
          </a:ln>
          <a:effectLst/>
        </p:spPr>
      </p:cxnSp>
      <p:cxnSp>
        <p:nvCxnSpPr>
          <p:cNvPr id="142" name="Straight Arrow Connector 141">
            <a:extLst>
              <a:ext uri="{FF2B5EF4-FFF2-40B4-BE49-F238E27FC236}">
                <a16:creationId xmlns:a16="http://schemas.microsoft.com/office/drawing/2014/main" id="{7903370E-2C00-4444-B82E-B2D8B06B0100}"/>
              </a:ext>
            </a:extLst>
          </p:cNvPr>
          <p:cNvCxnSpPr>
            <a:cxnSpLocks/>
          </p:cNvCxnSpPr>
          <p:nvPr/>
        </p:nvCxnSpPr>
        <p:spPr bwMode="auto">
          <a:xfrm>
            <a:off x="8657231" y="4746024"/>
            <a:ext cx="427524" cy="0"/>
          </a:xfrm>
          <a:prstGeom prst="straightConnector1">
            <a:avLst/>
          </a:prstGeom>
          <a:solidFill>
            <a:srgbClr val="FFFFFF"/>
          </a:solidFill>
          <a:ln w="25400" cap="flat" cmpd="sng" algn="ctr">
            <a:solidFill>
              <a:srgbClr val="7DBFFF"/>
            </a:solidFill>
            <a:prstDash val="solid"/>
            <a:round/>
            <a:headEnd type="none" w="med" len="med"/>
            <a:tailEnd type="none" w="med" len="med"/>
          </a:ln>
          <a:effectLst/>
        </p:spPr>
      </p:cxnSp>
      <p:cxnSp>
        <p:nvCxnSpPr>
          <p:cNvPr id="144" name="Straight Arrow Connector 143">
            <a:extLst>
              <a:ext uri="{FF2B5EF4-FFF2-40B4-BE49-F238E27FC236}">
                <a16:creationId xmlns:a16="http://schemas.microsoft.com/office/drawing/2014/main" id="{8609DFE1-5A3C-4A38-AA62-4FD76512A5F5}"/>
              </a:ext>
            </a:extLst>
          </p:cNvPr>
          <p:cNvCxnSpPr>
            <a:cxnSpLocks/>
          </p:cNvCxnSpPr>
          <p:nvPr/>
        </p:nvCxnSpPr>
        <p:spPr bwMode="auto">
          <a:xfrm>
            <a:off x="9084755" y="2749157"/>
            <a:ext cx="1316476" cy="0"/>
          </a:xfrm>
          <a:prstGeom prst="straightConnector1">
            <a:avLst/>
          </a:prstGeom>
          <a:solidFill>
            <a:srgbClr val="FFFFFF"/>
          </a:solidFill>
          <a:ln w="25400" cap="flat" cmpd="sng" algn="ctr">
            <a:solidFill>
              <a:srgbClr val="7DBFFF"/>
            </a:solidFill>
            <a:prstDash val="solid"/>
            <a:round/>
            <a:headEnd type="none" w="med" len="med"/>
            <a:tailEnd type="triangle" w="med" len="med"/>
          </a:ln>
          <a:effectLst/>
        </p:spPr>
      </p:cxnSp>
      <p:cxnSp>
        <p:nvCxnSpPr>
          <p:cNvPr id="146" name="Straight Arrow Connector 145">
            <a:extLst>
              <a:ext uri="{FF2B5EF4-FFF2-40B4-BE49-F238E27FC236}">
                <a16:creationId xmlns:a16="http://schemas.microsoft.com/office/drawing/2014/main" id="{376182D7-96AF-4E4F-87A1-67A496AC40B9}"/>
              </a:ext>
            </a:extLst>
          </p:cNvPr>
          <p:cNvCxnSpPr>
            <a:cxnSpLocks/>
          </p:cNvCxnSpPr>
          <p:nvPr/>
        </p:nvCxnSpPr>
        <p:spPr bwMode="auto">
          <a:xfrm flipV="1">
            <a:off x="9767287" y="1721981"/>
            <a:ext cx="0" cy="1037707"/>
          </a:xfrm>
          <a:prstGeom prst="straightConnector1">
            <a:avLst/>
          </a:prstGeom>
          <a:solidFill>
            <a:srgbClr val="FFFFFF"/>
          </a:solidFill>
          <a:ln w="25400" cap="flat" cmpd="sng" algn="ctr">
            <a:solidFill>
              <a:srgbClr val="7DBFFF"/>
            </a:solidFill>
            <a:prstDash val="solid"/>
            <a:round/>
            <a:headEnd type="none" w="med" len="med"/>
            <a:tailEnd type="none" w="med" len="med"/>
          </a:ln>
          <a:effectLst/>
        </p:spPr>
      </p:cxnSp>
      <p:cxnSp>
        <p:nvCxnSpPr>
          <p:cNvPr id="149" name="Straight Arrow Connector 148">
            <a:extLst>
              <a:ext uri="{FF2B5EF4-FFF2-40B4-BE49-F238E27FC236}">
                <a16:creationId xmlns:a16="http://schemas.microsoft.com/office/drawing/2014/main" id="{5686AB79-751E-462E-AE4B-039069F4E2FF}"/>
              </a:ext>
            </a:extLst>
          </p:cNvPr>
          <p:cNvCxnSpPr>
            <a:cxnSpLocks/>
          </p:cNvCxnSpPr>
          <p:nvPr/>
        </p:nvCxnSpPr>
        <p:spPr bwMode="auto">
          <a:xfrm>
            <a:off x="9765665" y="1721981"/>
            <a:ext cx="614358" cy="1"/>
          </a:xfrm>
          <a:prstGeom prst="straightConnector1">
            <a:avLst/>
          </a:prstGeom>
          <a:solidFill>
            <a:srgbClr val="FFFFFF"/>
          </a:solidFill>
          <a:ln w="25400" cap="flat" cmpd="sng" algn="ctr">
            <a:solidFill>
              <a:srgbClr val="7DBFFF"/>
            </a:solidFill>
            <a:prstDash val="solid"/>
            <a:round/>
            <a:headEnd type="none" w="med" len="med"/>
            <a:tailEnd type="triangle" w="med" len="med"/>
          </a:ln>
          <a:effectLst/>
        </p:spPr>
      </p:cxnSp>
      <p:grpSp>
        <p:nvGrpSpPr>
          <p:cNvPr id="152" name="Group 151">
            <a:extLst>
              <a:ext uri="{FF2B5EF4-FFF2-40B4-BE49-F238E27FC236}">
                <a16:creationId xmlns:a16="http://schemas.microsoft.com/office/drawing/2014/main" id="{D09FB614-D844-4247-803B-57C787CF2840}"/>
              </a:ext>
            </a:extLst>
          </p:cNvPr>
          <p:cNvGrpSpPr/>
          <p:nvPr/>
        </p:nvGrpSpPr>
        <p:grpSpPr>
          <a:xfrm>
            <a:off x="8923876" y="3415913"/>
            <a:ext cx="283378" cy="540000"/>
            <a:chOff x="4869367" y="1538704"/>
            <a:chExt cx="255020" cy="4349271"/>
          </a:xfrm>
        </p:grpSpPr>
        <p:cxnSp>
          <p:nvCxnSpPr>
            <p:cNvPr id="153" name="Straight Arrow Connector 152">
              <a:extLst>
                <a:ext uri="{FF2B5EF4-FFF2-40B4-BE49-F238E27FC236}">
                  <a16:creationId xmlns:a16="http://schemas.microsoft.com/office/drawing/2014/main" id="{E8054E56-33E6-4D9D-8191-7F30C8E92BFB}"/>
                </a:ext>
              </a:extLst>
            </p:cNvPr>
            <p:cNvCxnSpPr>
              <a:cxnSpLocks/>
            </p:cNvCxnSpPr>
            <p:nvPr/>
          </p:nvCxnSpPr>
          <p:spPr bwMode="auto">
            <a:xfrm>
              <a:off x="5124387" y="1538704"/>
              <a:ext cx="0" cy="4349271"/>
            </a:xfrm>
            <a:prstGeom prst="straightConnector1">
              <a:avLst/>
            </a:prstGeom>
            <a:solidFill>
              <a:srgbClr val="FFFFFF"/>
            </a:solidFill>
            <a:ln w="25400" cap="flat" cmpd="sng" algn="ctr">
              <a:solidFill>
                <a:srgbClr val="FFC000"/>
              </a:solidFill>
              <a:prstDash val="solid"/>
              <a:round/>
              <a:headEnd type="none" w="med" len="med"/>
              <a:tailEnd type="none" w="med" len="med"/>
            </a:ln>
            <a:effectLst/>
          </p:spPr>
        </p:cxnSp>
        <p:cxnSp>
          <p:nvCxnSpPr>
            <p:cNvPr id="154" name="Straight Arrow Connector 153">
              <a:extLst>
                <a:ext uri="{FF2B5EF4-FFF2-40B4-BE49-F238E27FC236}">
                  <a16:creationId xmlns:a16="http://schemas.microsoft.com/office/drawing/2014/main" id="{75F435D1-E877-4371-9C00-CF565D4A09DF}"/>
                </a:ext>
              </a:extLst>
            </p:cNvPr>
            <p:cNvCxnSpPr>
              <a:cxnSpLocks/>
            </p:cNvCxnSpPr>
            <p:nvPr/>
          </p:nvCxnSpPr>
          <p:spPr bwMode="auto">
            <a:xfrm>
              <a:off x="4869367" y="5835845"/>
              <a:ext cx="252000" cy="0"/>
            </a:xfrm>
            <a:prstGeom prst="straightConnector1">
              <a:avLst/>
            </a:prstGeom>
            <a:solidFill>
              <a:srgbClr val="FFFFFF"/>
            </a:solidFill>
            <a:ln w="25400" cap="flat" cmpd="sng" algn="ctr">
              <a:solidFill>
                <a:srgbClr val="FFC000"/>
              </a:solidFill>
              <a:prstDash val="solid"/>
              <a:round/>
              <a:headEnd type="none" w="med" len="med"/>
              <a:tailEnd type="none" w="med" len="med"/>
            </a:ln>
            <a:effectLst/>
          </p:spPr>
        </p:cxnSp>
        <p:cxnSp>
          <p:nvCxnSpPr>
            <p:cNvPr id="155" name="Straight Arrow Connector 154">
              <a:extLst>
                <a:ext uri="{FF2B5EF4-FFF2-40B4-BE49-F238E27FC236}">
                  <a16:creationId xmlns:a16="http://schemas.microsoft.com/office/drawing/2014/main" id="{2DCA5DA2-C308-4554-B661-97CA71426744}"/>
                </a:ext>
              </a:extLst>
            </p:cNvPr>
            <p:cNvCxnSpPr>
              <a:cxnSpLocks/>
            </p:cNvCxnSpPr>
            <p:nvPr/>
          </p:nvCxnSpPr>
          <p:spPr bwMode="auto">
            <a:xfrm>
              <a:off x="4872386" y="1551162"/>
              <a:ext cx="252000" cy="0"/>
            </a:xfrm>
            <a:prstGeom prst="straightConnector1">
              <a:avLst/>
            </a:prstGeom>
            <a:solidFill>
              <a:srgbClr val="FFFFFF"/>
            </a:solidFill>
            <a:ln w="25400" cap="flat" cmpd="sng" algn="ctr">
              <a:solidFill>
                <a:srgbClr val="FFC000"/>
              </a:solidFill>
              <a:prstDash val="solid"/>
              <a:round/>
              <a:headEnd type="none" w="med" len="med"/>
              <a:tailEnd type="none" w="med" len="med"/>
            </a:ln>
            <a:effectLst/>
          </p:spPr>
        </p:cxnSp>
      </p:grpSp>
      <p:cxnSp>
        <p:nvCxnSpPr>
          <p:cNvPr id="157" name="Straight Arrow Connector 156">
            <a:extLst>
              <a:ext uri="{FF2B5EF4-FFF2-40B4-BE49-F238E27FC236}">
                <a16:creationId xmlns:a16="http://schemas.microsoft.com/office/drawing/2014/main" id="{C06CE1F3-8808-463E-A8F2-182CA27B39DF}"/>
              </a:ext>
            </a:extLst>
          </p:cNvPr>
          <p:cNvCxnSpPr>
            <a:cxnSpLocks/>
          </p:cNvCxnSpPr>
          <p:nvPr/>
        </p:nvCxnSpPr>
        <p:spPr bwMode="auto">
          <a:xfrm>
            <a:off x="9203898" y="3676340"/>
            <a:ext cx="1176125" cy="0"/>
          </a:xfrm>
          <a:prstGeom prst="straightConnector1">
            <a:avLst/>
          </a:prstGeom>
          <a:solidFill>
            <a:srgbClr val="FFFFFF"/>
          </a:solidFill>
          <a:ln w="25400" cap="flat" cmpd="sng" algn="ctr">
            <a:solidFill>
              <a:srgbClr val="FFC000"/>
            </a:solidFill>
            <a:prstDash val="solid"/>
            <a:round/>
            <a:headEnd type="none" w="med" len="med"/>
            <a:tailEnd type="triangle"/>
          </a:ln>
          <a:effectLst/>
        </p:spPr>
      </p:cxnSp>
      <p:cxnSp>
        <p:nvCxnSpPr>
          <p:cNvPr id="159" name="Straight Arrow Connector 158">
            <a:extLst>
              <a:ext uri="{FF2B5EF4-FFF2-40B4-BE49-F238E27FC236}">
                <a16:creationId xmlns:a16="http://schemas.microsoft.com/office/drawing/2014/main" id="{54BFDAD3-B1B3-49CD-BB50-A1A024DBF861}"/>
              </a:ext>
            </a:extLst>
          </p:cNvPr>
          <p:cNvCxnSpPr>
            <a:cxnSpLocks/>
          </p:cNvCxnSpPr>
          <p:nvPr/>
        </p:nvCxnSpPr>
        <p:spPr bwMode="auto">
          <a:xfrm>
            <a:off x="8923876" y="3996655"/>
            <a:ext cx="789273" cy="0"/>
          </a:xfrm>
          <a:prstGeom prst="straightConnector1">
            <a:avLst/>
          </a:prstGeom>
          <a:solidFill>
            <a:srgbClr val="FFFFFF"/>
          </a:solidFill>
          <a:ln w="25400" cap="flat" cmpd="sng" algn="ctr">
            <a:solidFill>
              <a:srgbClr val="EECBD5"/>
            </a:solidFill>
            <a:prstDash val="solid"/>
            <a:round/>
            <a:headEnd type="none" w="med" len="med"/>
            <a:tailEnd type="none" w="med" len="med"/>
          </a:ln>
          <a:effectLst/>
        </p:spPr>
      </p:cxnSp>
      <p:cxnSp>
        <p:nvCxnSpPr>
          <p:cNvPr id="161" name="Straight Arrow Connector 160">
            <a:extLst>
              <a:ext uri="{FF2B5EF4-FFF2-40B4-BE49-F238E27FC236}">
                <a16:creationId xmlns:a16="http://schemas.microsoft.com/office/drawing/2014/main" id="{A1D3D4E4-F1CF-4E49-8017-E5C7979C1602}"/>
              </a:ext>
            </a:extLst>
          </p:cNvPr>
          <p:cNvCxnSpPr>
            <a:cxnSpLocks/>
          </p:cNvCxnSpPr>
          <p:nvPr/>
        </p:nvCxnSpPr>
        <p:spPr bwMode="auto">
          <a:xfrm flipH="1" flipV="1">
            <a:off x="9713149" y="3996655"/>
            <a:ext cx="0" cy="997932"/>
          </a:xfrm>
          <a:prstGeom prst="straightConnector1">
            <a:avLst/>
          </a:prstGeom>
          <a:solidFill>
            <a:srgbClr val="FFFFFF"/>
          </a:solidFill>
          <a:ln w="25400" cap="flat" cmpd="sng" algn="ctr">
            <a:solidFill>
              <a:srgbClr val="EECBD5"/>
            </a:solidFill>
            <a:prstDash val="solid"/>
            <a:round/>
            <a:headEnd type="none" w="med" len="med"/>
            <a:tailEnd type="none" w="med" len="med"/>
          </a:ln>
          <a:effectLst/>
        </p:spPr>
      </p:cxnSp>
      <p:cxnSp>
        <p:nvCxnSpPr>
          <p:cNvPr id="164" name="Straight Arrow Connector 163">
            <a:extLst>
              <a:ext uri="{FF2B5EF4-FFF2-40B4-BE49-F238E27FC236}">
                <a16:creationId xmlns:a16="http://schemas.microsoft.com/office/drawing/2014/main" id="{C93E424F-A677-4130-BCA6-242707ACE998}"/>
              </a:ext>
            </a:extLst>
          </p:cNvPr>
          <p:cNvCxnSpPr>
            <a:cxnSpLocks/>
          </p:cNvCxnSpPr>
          <p:nvPr/>
        </p:nvCxnSpPr>
        <p:spPr bwMode="auto">
          <a:xfrm>
            <a:off x="8657231" y="4815211"/>
            <a:ext cx="427524" cy="0"/>
          </a:xfrm>
          <a:prstGeom prst="straightConnector1">
            <a:avLst/>
          </a:prstGeom>
          <a:solidFill>
            <a:srgbClr val="FFFFFF"/>
          </a:solidFill>
          <a:ln w="25400" cap="flat" cmpd="sng" algn="ctr">
            <a:solidFill>
              <a:srgbClr val="EECBD5"/>
            </a:solidFill>
            <a:prstDash val="solid"/>
            <a:round/>
            <a:headEnd type="none" w="med" len="med"/>
            <a:tailEnd type="none" w="med" len="med"/>
          </a:ln>
          <a:effectLst/>
        </p:spPr>
      </p:cxnSp>
      <p:cxnSp>
        <p:nvCxnSpPr>
          <p:cNvPr id="169" name="Straight Arrow Connector 168">
            <a:extLst>
              <a:ext uri="{FF2B5EF4-FFF2-40B4-BE49-F238E27FC236}">
                <a16:creationId xmlns:a16="http://schemas.microsoft.com/office/drawing/2014/main" id="{9126182F-5E13-4B51-874E-72537AE3F886}"/>
              </a:ext>
            </a:extLst>
          </p:cNvPr>
          <p:cNvCxnSpPr>
            <a:cxnSpLocks/>
          </p:cNvCxnSpPr>
          <p:nvPr/>
        </p:nvCxnSpPr>
        <p:spPr bwMode="auto">
          <a:xfrm>
            <a:off x="8657231" y="5131695"/>
            <a:ext cx="427524" cy="0"/>
          </a:xfrm>
          <a:prstGeom prst="straightConnector1">
            <a:avLst/>
          </a:prstGeom>
          <a:solidFill>
            <a:srgbClr val="FFFFFF"/>
          </a:solidFill>
          <a:ln w="25400" cap="flat" cmpd="sng" algn="ctr">
            <a:solidFill>
              <a:srgbClr val="EECBD5"/>
            </a:solidFill>
            <a:prstDash val="solid"/>
            <a:round/>
            <a:headEnd type="none" w="med" len="med"/>
            <a:tailEnd type="none" w="med" len="med"/>
          </a:ln>
          <a:effectLst/>
        </p:spPr>
      </p:cxnSp>
      <p:cxnSp>
        <p:nvCxnSpPr>
          <p:cNvPr id="170" name="Straight Arrow Connector 169">
            <a:extLst>
              <a:ext uri="{FF2B5EF4-FFF2-40B4-BE49-F238E27FC236}">
                <a16:creationId xmlns:a16="http://schemas.microsoft.com/office/drawing/2014/main" id="{08EB5983-69E7-410F-813A-D2380AC4874B}"/>
              </a:ext>
            </a:extLst>
          </p:cNvPr>
          <p:cNvCxnSpPr>
            <a:cxnSpLocks/>
          </p:cNvCxnSpPr>
          <p:nvPr/>
        </p:nvCxnSpPr>
        <p:spPr bwMode="auto">
          <a:xfrm flipV="1">
            <a:off x="9074219" y="4826611"/>
            <a:ext cx="0" cy="304957"/>
          </a:xfrm>
          <a:prstGeom prst="straightConnector1">
            <a:avLst/>
          </a:prstGeom>
          <a:solidFill>
            <a:srgbClr val="FFFFFF"/>
          </a:solidFill>
          <a:ln w="25400" cap="flat" cmpd="sng" algn="ctr">
            <a:solidFill>
              <a:srgbClr val="EECBD5"/>
            </a:solidFill>
            <a:prstDash val="solid"/>
            <a:round/>
            <a:headEnd type="none" w="med" len="med"/>
            <a:tailEnd type="none" w="med" len="med"/>
          </a:ln>
          <a:effectLst/>
        </p:spPr>
      </p:cxnSp>
      <p:cxnSp>
        <p:nvCxnSpPr>
          <p:cNvPr id="173" name="Straight Arrow Connector 172">
            <a:extLst>
              <a:ext uri="{FF2B5EF4-FFF2-40B4-BE49-F238E27FC236}">
                <a16:creationId xmlns:a16="http://schemas.microsoft.com/office/drawing/2014/main" id="{A6051616-B7B6-4313-9D59-474A5A7B83B5}"/>
              </a:ext>
            </a:extLst>
          </p:cNvPr>
          <p:cNvCxnSpPr>
            <a:cxnSpLocks/>
          </p:cNvCxnSpPr>
          <p:nvPr/>
        </p:nvCxnSpPr>
        <p:spPr bwMode="auto">
          <a:xfrm>
            <a:off x="9063887" y="4994587"/>
            <a:ext cx="649262" cy="0"/>
          </a:xfrm>
          <a:prstGeom prst="straightConnector1">
            <a:avLst/>
          </a:prstGeom>
          <a:solidFill>
            <a:srgbClr val="FFFFFF"/>
          </a:solidFill>
          <a:ln w="25400" cap="flat" cmpd="sng" algn="ctr">
            <a:solidFill>
              <a:srgbClr val="EECBD5"/>
            </a:solidFill>
            <a:prstDash val="solid"/>
            <a:round/>
            <a:headEnd type="none" w="med" len="med"/>
            <a:tailEnd type="none" w="med" len="med"/>
          </a:ln>
          <a:effectLst/>
        </p:spPr>
      </p:cxnSp>
      <p:cxnSp>
        <p:nvCxnSpPr>
          <p:cNvPr id="176" name="Straight Arrow Connector 175">
            <a:extLst>
              <a:ext uri="{FF2B5EF4-FFF2-40B4-BE49-F238E27FC236}">
                <a16:creationId xmlns:a16="http://schemas.microsoft.com/office/drawing/2014/main" id="{A908CB3C-3A12-4F64-9243-7C3C19FB32A8}"/>
              </a:ext>
            </a:extLst>
          </p:cNvPr>
          <p:cNvCxnSpPr>
            <a:cxnSpLocks/>
          </p:cNvCxnSpPr>
          <p:nvPr/>
        </p:nvCxnSpPr>
        <p:spPr bwMode="auto">
          <a:xfrm>
            <a:off x="9722524" y="4442629"/>
            <a:ext cx="662665" cy="0"/>
          </a:xfrm>
          <a:prstGeom prst="straightConnector1">
            <a:avLst/>
          </a:prstGeom>
          <a:solidFill>
            <a:srgbClr val="FFFFFF"/>
          </a:solidFill>
          <a:ln w="25400" cap="flat" cmpd="sng" algn="ctr">
            <a:solidFill>
              <a:srgbClr val="EECBD5"/>
            </a:solidFill>
            <a:prstDash val="solid"/>
            <a:round/>
            <a:headEnd type="none" w="med" len="med"/>
            <a:tailEnd type="triangle" w="med" len="med"/>
          </a:ln>
          <a:effectLst/>
        </p:spPr>
      </p:cxnSp>
      <p:cxnSp>
        <p:nvCxnSpPr>
          <p:cNvPr id="183" name="Straight Arrow Connector 182">
            <a:extLst>
              <a:ext uri="{FF2B5EF4-FFF2-40B4-BE49-F238E27FC236}">
                <a16:creationId xmlns:a16="http://schemas.microsoft.com/office/drawing/2014/main" id="{CF84D195-E3A7-4D9E-A00B-CD969EDD4A31}"/>
              </a:ext>
            </a:extLst>
          </p:cNvPr>
          <p:cNvCxnSpPr>
            <a:cxnSpLocks/>
          </p:cNvCxnSpPr>
          <p:nvPr/>
        </p:nvCxnSpPr>
        <p:spPr bwMode="auto">
          <a:xfrm flipH="1">
            <a:off x="8657233" y="5202377"/>
            <a:ext cx="1728000" cy="0"/>
          </a:xfrm>
          <a:prstGeom prst="straightConnector1">
            <a:avLst/>
          </a:prstGeom>
          <a:solidFill>
            <a:srgbClr val="FFFFFF"/>
          </a:solidFill>
          <a:ln w="25400" cap="flat" cmpd="sng" algn="ctr">
            <a:solidFill>
              <a:srgbClr val="ADB9CA"/>
            </a:solidFill>
            <a:prstDash val="solid"/>
            <a:round/>
            <a:headEnd type="triangle" w="med" len="med"/>
            <a:tailEnd type="none" w="med" len="med"/>
          </a:ln>
          <a:effectLst/>
        </p:spPr>
      </p:cxnSp>
      <p:cxnSp>
        <p:nvCxnSpPr>
          <p:cNvPr id="188" name="Straight Arrow Connector 187">
            <a:extLst>
              <a:ext uri="{FF2B5EF4-FFF2-40B4-BE49-F238E27FC236}">
                <a16:creationId xmlns:a16="http://schemas.microsoft.com/office/drawing/2014/main" id="{73C53430-4624-40D3-BAA7-9961CE5E8F08}"/>
              </a:ext>
            </a:extLst>
          </p:cNvPr>
          <p:cNvCxnSpPr>
            <a:cxnSpLocks/>
          </p:cNvCxnSpPr>
          <p:nvPr/>
        </p:nvCxnSpPr>
        <p:spPr bwMode="auto">
          <a:xfrm>
            <a:off x="5828334" y="1134985"/>
            <a:ext cx="0" cy="4245314"/>
          </a:xfrm>
          <a:prstGeom prst="straightConnector1">
            <a:avLst/>
          </a:prstGeom>
          <a:solidFill>
            <a:srgbClr val="FFFFFF"/>
          </a:solidFill>
          <a:ln w="25400" cap="flat" cmpd="sng" algn="ctr">
            <a:solidFill>
              <a:schemeClr val="accent3">
                <a:lumMod val="60000"/>
                <a:lumOff val="40000"/>
              </a:schemeClr>
            </a:solidFill>
            <a:prstDash val="sysDash"/>
            <a:round/>
            <a:headEnd type="none" w="med" len="med"/>
            <a:tailEnd type="none" w="med" len="med"/>
          </a:ln>
          <a:effectLst/>
        </p:spPr>
      </p:cxnSp>
    </p:spTree>
    <p:extLst>
      <p:ext uri="{BB962C8B-B14F-4D97-AF65-F5344CB8AC3E}">
        <p14:creationId xmlns:p14="http://schemas.microsoft.com/office/powerpoint/2010/main" val="4247183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93">
            <a:extLst>
              <a:ext uri="{FF2B5EF4-FFF2-40B4-BE49-F238E27FC236}">
                <a16:creationId xmlns:a16="http://schemas.microsoft.com/office/drawing/2014/main" id="{E04600FB-6021-4960-AD0B-AEDAFF12C82F}"/>
              </a:ext>
            </a:extLst>
          </p:cNvPr>
          <p:cNvSpPr/>
          <p:nvPr/>
        </p:nvSpPr>
        <p:spPr>
          <a:xfrm rot="5400000">
            <a:off x="316643" y="1397781"/>
            <a:ext cx="973580" cy="1055621"/>
          </a:xfrm>
          <a:prstGeom prst="homePlate">
            <a:avLst>
              <a:gd name="adj" fmla="val 26713"/>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Recruit</a:t>
            </a:r>
          </a:p>
        </p:txBody>
      </p:sp>
      <p:sp>
        <p:nvSpPr>
          <p:cNvPr id="5" name="Chevron 94">
            <a:extLst>
              <a:ext uri="{FF2B5EF4-FFF2-40B4-BE49-F238E27FC236}">
                <a16:creationId xmlns:a16="http://schemas.microsoft.com/office/drawing/2014/main" id="{50B2F310-7A7D-453B-9217-4F3F2B74DE8A}"/>
              </a:ext>
            </a:extLst>
          </p:cNvPr>
          <p:cNvSpPr/>
          <p:nvPr/>
        </p:nvSpPr>
        <p:spPr>
          <a:xfrm rot="5400000">
            <a:off x="316643" y="2203291"/>
            <a:ext cx="973580" cy="1055621"/>
          </a:xfrm>
          <a:prstGeom prst="chevron">
            <a:avLst>
              <a:gd name="adj" fmla="val 26964"/>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Train</a:t>
            </a:r>
          </a:p>
        </p:txBody>
      </p:sp>
      <p:sp>
        <p:nvSpPr>
          <p:cNvPr id="6" name="Chevron 95">
            <a:extLst>
              <a:ext uri="{FF2B5EF4-FFF2-40B4-BE49-F238E27FC236}">
                <a16:creationId xmlns:a16="http://schemas.microsoft.com/office/drawing/2014/main" id="{3D78BD1C-F509-445C-A565-8A1327A6AB4C}"/>
              </a:ext>
            </a:extLst>
          </p:cNvPr>
          <p:cNvSpPr/>
          <p:nvPr/>
        </p:nvSpPr>
        <p:spPr>
          <a:xfrm rot="5400000">
            <a:off x="316643" y="3008800"/>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Roster</a:t>
            </a:r>
          </a:p>
        </p:txBody>
      </p:sp>
      <p:sp>
        <p:nvSpPr>
          <p:cNvPr id="7" name="Chevron 96">
            <a:extLst>
              <a:ext uri="{FF2B5EF4-FFF2-40B4-BE49-F238E27FC236}">
                <a16:creationId xmlns:a16="http://schemas.microsoft.com/office/drawing/2014/main" id="{4D657DA3-8CA9-46D9-B86D-17F8B04ED258}"/>
              </a:ext>
            </a:extLst>
          </p:cNvPr>
          <p:cNvSpPr/>
          <p:nvPr/>
        </p:nvSpPr>
        <p:spPr>
          <a:xfrm rot="5400000">
            <a:off x="316643" y="3814309"/>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Deploy</a:t>
            </a:r>
          </a:p>
        </p:txBody>
      </p:sp>
      <p:sp>
        <p:nvSpPr>
          <p:cNvPr id="8" name="Chevron 97">
            <a:extLst>
              <a:ext uri="{FF2B5EF4-FFF2-40B4-BE49-F238E27FC236}">
                <a16:creationId xmlns:a16="http://schemas.microsoft.com/office/drawing/2014/main" id="{174E2902-2F8A-4D3A-A92B-FAF4E0D99129}"/>
              </a:ext>
            </a:extLst>
          </p:cNvPr>
          <p:cNvSpPr/>
          <p:nvPr/>
        </p:nvSpPr>
        <p:spPr>
          <a:xfrm rot="5400000">
            <a:off x="316643" y="4619819"/>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cap="small">
                <a:solidFill>
                  <a:prstClr val="black"/>
                </a:solidFill>
                <a:latin typeface="Arial" panose="020B0604020202020204" pitchFamily="34" charset="0"/>
                <a:cs typeface="Arial" panose="020B0604020202020204" pitchFamily="34" charset="0"/>
              </a:rPr>
              <a:t>END CONTRACT</a:t>
            </a:r>
          </a:p>
        </p:txBody>
      </p:sp>
      <p:sp>
        <p:nvSpPr>
          <p:cNvPr id="10" name="Oval 9">
            <a:extLst>
              <a:ext uri="{FF2B5EF4-FFF2-40B4-BE49-F238E27FC236}">
                <a16:creationId xmlns:a16="http://schemas.microsoft.com/office/drawing/2014/main" id="{E86E8737-0FD7-420D-9663-6FF985D1E2EE}"/>
              </a:ext>
            </a:extLst>
          </p:cNvPr>
          <p:cNvSpPr/>
          <p:nvPr/>
        </p:nvSpPr>
        <p:spPr>
          <a:xfrm>
            <a:off x="682727" y="125976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1</a:t>
            </a:r>
          </a:p>
        </p:txBody>
      </p:sp>
      <p:sp>
        <p:nvSpPr>
          <p:cNvPr id="12" name="Oval 11">
            <a:extLst>
              <a:ext uri="{FF2B5EF4-FFF2-40B4-BE49-F238E27FC236}">
                <a16:creationId xmlns:a16="http://schemas.microsoft.com/office/drawing/2014/main" id="{B218961D-436D-4390-BE4B-52A42B3868A3}"/>
              </a:ext>
            </a:extLst>
          </p:cNvPr>
          <p:cNvSpPr/>
          <p:nvPr/>
        </p:nvSpPr>
        <p:spPr>
          <a:xfrm>
            <a:off x="682727" y="2196840"/>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2</a:t>
            </a:r>
          </a:p>
        </p:txBody>
      </p:sp>
      <p:sp>
        <p:nvSpPr>
          <p:cNvPr id="13" name="Oval 12">
            <a:extLst>
              <a:ext uri="{FF2B5EF4-FFF2-40B4-BE49-F238E27FC236}">
                <a16:creationId xmlns:a16="http://schemas.microsoft.com/office/drawing/2014/main" id="{E05A05AD-6ACC-407A-8C97-1A268E5477E2}"/>
              </a:ext>
            </a:extLst>
          </p:cNvPr>
          <p:cNvSpPr/>
          <p:nvPr/>
        </p:nvSpPr>
        <p:spPr>
          <a:xfrm>
            <a:off x="682727" y="3023343"/>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3</a:t>
            </a:r>
          </a:p>
        </p:txBody>
      </p:sp>
      <p:sp>
        <p:nvSpPr>
          <p:cNvPr id="14" name="Oval 13">
            <a:extLst>
              <a:ext uri="{FF2B5EF4-FFF2-40B4-BE49-F238E27FC236}">
                <a16:creationId xmlns:a16="http://schemas.microsoft.com/office/drawing/2014/main" id="{62B35906-F749-4F2D-8E9C-530A00B2C4BC}"/>
              </a:ext>
            </a:extLst>
          </p:cNvPr>
          <p:cNvSpPr/>
          <p:nvPr/>
        </p:nvSpPr>
        <p:spPr>
          <a:xfrm>
            <a:off x="682727" y="384984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4</a:t>
            </a:r>
          </a:p>
        </p:txBody>
      </p:sp>
      <p:sp>
        <p:nvSpPr>
          <p:cNvPr id="15" name="Oval 14">
            <a:extLst>
              <a:ext uri="{FF2B5EF4-FFF2-40B4-BE49-F238E27FC236}">
                <a16:creationId xmlns:a16="http://schemas.microsoft.com/office/drawing/2014/main" id="{AF3946AB-D491-454B-BB27-37AB7A745619}"/>
              </a:ext>
            </a:extLst>
          </p:cNvPr>
          <p:cNvSpPr/>
          <p:nvPr/>
        </p:nvSpPr>
        <p:spPr>
          <a:xfrm>
            <a:off x="682727" y="4676348"/>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5</a:t>
            </a:r>
          </a:p>
        </p:txBody>
      </p:sp>
      <p:sp>
        <p:nvSpPr>
          <p:cNvPr id="36" name="Rectangle 35">
            <a:extLst>
              <a:ext uri="{FF2B5EF4-FFF2-40B4-BE49-F238E27FC236}">
                <a16:creationId xmlns:a16="http://schemas.microsoft.com/office/drawing/2014/main" id="{DAFA354C-F7F1-4D0B-A2AD-97489055ED2B}"/>
              </a:ext>
            </a:extLst>
          </p:cNvPr>
          <p:cNvSpPr/>
          <p:nvPr/>
        </p:nvSpPr>
        <p:spPr>
          <a:xfrm>
            <a:off x="5416880" y="5350825"/>
            <a:ext cx="4825941" cy="1448762"/>
          </a:xfrm>
          <a:prstGeom prst="rect">
            <a:avLst/>
          </a:prstGeom>
          <a:no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7" name="Straight Arrow Connector 36">
            <a:extLst>
              <a:ext uri="{FF2B5EF4-FFF2-40B4-BE49-F238E27FC236}">
                <a16:creationId xmlns:a16="http://schemas.microsoft.com/office/drawing/2014/main" id="{7EDF7759-D11E-43E8-A1C2-ECF0E77441D5}"/>
              </a:ext>
            </a:extLst>
          </p:cNvPr>
          <p:cNvCxnSpPr/>
          <p:nvPr/>
        </p:nvCxnSpPr>
        <p:spPr bwMode="auto">
          <a:xfrm>
            <a:off x="5500883" y="6429774"/>
            <a:ext cx="624422" cy="0"/>
          </a:xfrm>
          <a:prstGeom prst="straightConnector1">
            <a:avLst/>
          </a:prstGeom>
          <a:solidFill>
            <a:srgbClr val="FFFFFF"/>
          </a:solidFill>
          <a:ln w="25400" cap="flat" cmpd="sng" algn="ctr">
            <a:solidFill>
              <a:srgbClr val="7DBFFF"/>
            </a:solidFill>
            <a:prstDash val="solid"/>
            <a:round/>
            <a:headEnd type="none" w="med" len="med"/>
            <a:tailEnd type="triangle"/>
          </a:ln>
          <a:effectLst/>
        </p:spPr>
      </p:cxnSp>
      <p:sp>
        <p:nvSpPr>
          <p:cNvPr id="38" name="TextBox 37">
            <a:extLst>
              <a:ext uri="{FF2B5EF4-FFF2-40B4-BE49-F238E27FC236}">
                <a16:creationId xmlns:a16="http://schemas.microsoft.com/office/drawing/2014/main" id="{0A8DF640-AFE9-493E-9E18-1A29C8C3983F}"/>
              </a:ext>
            </a:extLst>
          </p:cNvPr>
          <p:cNvSpPr txBox="1"/>
          <p:nvPr/>
        </p:nvSpPr>
        <p:spPr>
          <a:xfrm>
            <a:off x="6218032" y="6573544"/>
            <a:ext cx="2430171"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Local induction  </a:t>
            </a:r>
          </a:p>
        </p:txBody>
      </p:sp>
      <p:sp>
        <p:nvSpPr>
          <p:cNvPr id="51" name="Rectangle 50">
            <a:extLst>
              <a:ext uri="{FF2B5EF4-FFF2-40B4-BE49-F238E27FC236}">
                <a16:creationId xmlns:a16="http://schemas.microsoft.com/office/drawing/2014/main" id="{7D8D12EE-E504-4DA9-A7DA-CBAD9F4A1444}"/>
              </a:ext>
            </a:extLst>
          </p:cNvPr>
          <p:cNvSpPr/>
          <p:nvPr/>
        </p:nvSpPr>
        <p:spPr>
          <a:xfrm>
            <a:off x="5426267" y="5081286"/>
            <a:ext cx="769281" cy="266511"/>
          </a:xfrm>
          <a:prstGeom prst="rect">
            <a:avLst/>
          </a:prstGeom>
          <a:solidFill>
            <a:srgbClr val="003087"/>
          </a:solid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5755942F-F0C8-4927-A65A-64878E03D788}"/>
              </a:ext>
            </a:extLst>
          </p:cNvPr>
          <p:cNvSpPr txBox="1"/>
          <p:nvPr/>
        </p:nvSpPr>
        <p:spPr>
          <a:xfrm>
            <a:off x="5524649" y="5100139"/>
            <a:ext cx="629568" cy="246221"/>
          </a:xfrm>
          <a:prstGeom prst="rect">
            <a:avLst/>
          </a:prstGeom>
          <a:noFill/>
        </p:spPr>
        <p:txBody>
          <a:bodyPr wrap="square" rtlCol="0">
            <a:spAutoFit/>
          </a:bodyPr>
          <a:lstStyle>
            <a:defPPr>
              <a:defRPr lang="en-US"/>
            </a:defPPr>
            <a:lvl1pPr>
              <a:defRPr sz="700">
                <a:solidFill>
                  <a:schemeClr val="tx1">
                    <a:lumMod val="50000"/>
                    <a:lumOff val="50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rPr>
              <a:t>Legend</a:t>
            </a:r>
          </a:p>
        </p:txBody>
      </p:sp>
      <p:sp>
        <p:nvSpPr>
          <p:cNvPr id="54" name="TextBox 53">
            <a:extLst>
              <a:ext uri="{FF2B5EF4-FFF2-40B4-BE49-F238E27FC236}">
                <a16:creationId xmlns:a16="http://schemas.microsoft.com/office/drawing/2014/main" id="{76524CEE-8B00-46AD-B162-F3C8F5AA101E}"/>
              </a:ext>
            </a:extLst>
          </p:cNvPr>
          <p:cNvSpPr txBox="1"/>
          <p:nvPr/>
        </p:nvSpPr>
        <p:spPr>
          <a:xfrm>
            <a:off x="6195521" y="6324424"/>
            <a:ext cx="3359933"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Deployed excluding </a:t>
            </a: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Local induction and competency sign-off </a:t>
            </a:r>
          </a:p>
        </p:txBody>
      </p:sp>
      <p:sp>
        <p:nvSpPr>
          <p:cNvPr id="57" name="TextBox 56">
            <a:extLst>
              <a:ext uri="{FF2B5EF4-FFF2-40B4-BE49-F238E27FC236}">
                <a16:creationId xmlns:a16="http://schemas.microsoft.com/office/drawing/2014/main" id="{E34D1876-B820-412F-BD27-B0B60E69D74F}"/>
              </a:ext>
            </a:extLst>
          </p:cNvPr>
          <p:cNvSpPr txBox="1"/>
          <p:nvPr/>
        </p:nvSpPr>
        <p:spPr>
          <a:xfrm>
            <a:off x="6207872" y="5929625"/>
            <a:ext cx="3179968"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Request for F2F/virtual training where needed  </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47ECB6FA-0B00-4155-A8D7-77E24B4BD1D5}"/>
              </a:ext>
            </a:extLst>
          </p:cNvPr>
          <p:cNvSpPr txBox="1"/>
          <p:nvPr/>
        </p:nvSpPr>
        <p:spPr>
          <a:xfrm>
            <a:off x="6200276" y="6129105"/>
            <a:ext cx="3994978"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Supplier to ensure compliance with all e-learning </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DB55CD2D-9BB7-4D27-B815-0C7AF88222F1}"/>
              </a:ext>
            </a:extLst>
          </p:cNvPr>
          <p:cNvSpPr txBox="1"/>
          <p:nvPr/>
        </p:nvSpPr>
        <p:spPr>
          <a:xfrm>
            <a:off x="6208498" y="5710254"/>
            <a:ext cx="2943757"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Supplier to deliver all required training</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5C9EF24C-B688-437E-9F9C-C13DFDA12738}"/>
              </a:ext>
            </a:extLst>
          </p:cNvPr>
          <p:cNvSpPr txBox="1"/>
          <p:nvPr/>
        </p:nvSpPr>
        <p:spPr>
          <a:xfrm>
            <a:off x="1836378" y="1870463"/>
            <a:ext cx="1200192" cy="461665"/>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lang="en-GB" sz="1000" b="1">
                <a:solidFill>
                  <a:srgbClr val="525252"/>
                </a:solidFill>
                <a:latin typeface="Arial"/>
                <a:cs typeface="Arial"/>
              </a:rPr>
              <a:t>RHCP – Experienced Vaccinators</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63" name="TextBox 62">
            <a:extLst>
              <a:ext uri="{FF2B5EF4-FFF2-40B4-BE49-F238E27FC236}">
                <a16:creationId xmlns:a16="http://schemas.microsoft.com/office/drawing/2014/main" id="{7D030DC2-F324-418D-BADF-D18F69F20E0C}"/>
              </a:ext>
            </a:extLst>
          </p:cNvPr>
          <p:cNvSpPr txBox="1"/>
          <p:nvPr/>
        </p:nvSpPr>
        <p:spPr>
          <a:xfrm>
            <a:off x="1815210" y="3159805"/>
            <a:ext cx="1200192" cy="461665"/>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lang="en-GB" sz="1000" b="1">
                <a:solidFill>
                  <a:srgbClr val="525252"/>
                </a:solidFill>
                <a:latin typeface="Arial"/>
                <a:cs typeface="Arial"/>
              </a:rPr>
              <a:t>RHCP – Inexperienced Vaccinators</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64" name="TextBox 63">
            <a:extLst>
              <a:ext uri="{FF2B5EF4-FFF2-40B4-BE49-F238E27FC236}">
                <a16:creationId xmlns:a16="http://schemas.microsoft.com/office/drawing/2014/main" id="{BA962E8C-37FE-437A-8307-BC8897CA4682}"/>
              </a:ext>
            </a:extLst>
          </p:cNvPr>
          <p:cNvSpPr txBox="1"/>
          <p:nvPr/>
        </p:nvSpPr>
        <p:spPr>
          <a:xfrm>
            <a:off x="1732240" y="4803535"/>
            <a:ext cx="1200192" cy="30777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lang="en-GB" sz="1000" b="1">
                <a:solidFill>
                  <a:srgbClr val="525252"/>
                </a:solidFill>
                <a:latin typeface="Arial"/>
                <a:cs typeface="Arial"/>
              </a:rPr>
              <a:t>Non-registered vaccinators</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117" name="TextBox 116">
            <a:extLst>
              <a:ext uri="{FF2B5EF4-FFF2-40B4-BE49-F238E27FC236}">
                <a16:creationId xmlns:a16="http://schemas.microsoft.com/office/drawing/2014/main" id="{F7975246-7250-4649-8C41-C7BA33EE3903}"/>
              </a:ext>
            </a:extLst>
          </p:cNvPr>
          <p:cNvSpPr txBox="1"/>
          <p:nvPr/>
        </p:nvSpPr>
        <p:spPr>
          <a:xfrm>
            <a:off x="7711932" y="2569418"/>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Lead Employer</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grpSp>
        <p:nvGrpSpPr>
          <p:cNvPr id="118" name="Group 117">
            <a:extLst>
              <a:ext uri="{FF2B5EF4-FFF2-40B4-BE49-F238E27FC236}">
                <a16:creationId xmlns:a16="http://schemas.microsoft.com/office/drawing/2014/main" id="{42FCF508-BB76-4FB5-B823-71C718F69D1D}"/>
              </a:ext>
            </a:extLst>
          </p:cNvPr>
          <p:cNvGrpSpPr/>
          <p:nvPr/>
        </p:nvGrpSpPr>
        <p:grpSpPr>
          <a:xfrm>
            <a:off x="7998068" y="2788720"/>
            <a:ext cx="462720" cy="611932"/>
            <a:chOff x="10034080" y="3165420"/>
            <a:chExt cx="552543" cy="744239"/>
          </a:xfrm>
          <a:solidFill>
            <a:schemeClr val="bg1"/>
          </a:solidFill>
        </p:grpSpPr>
        <p:grpSp>
          <p:nvGrpSpPr>
            <p:cNvPr id="119" name="CustomIcon">
              <a:extLst>
                <a:ext uri="{FF2B5EF4-FFF2-40B4-BE49-F238E27FC236}">
                  <a16:creationId xmlns:a16="http://schemas.microsoft.com/office/drawing/2014/main" id="{6680A0F6-EE44-4A25-A3AA-21F7BE70CFF1}"/>
                </a:ext>
              </a:extLst>
            </p:cNvPr>
            <p:cNvGrpSpPr/>
            <p:nvPr/>
          </p:nvGrpSpPr>
          <p:grpSpPr>
            <a:xfrm>
              <a:off x="10038418" y="3385607"/>
              <a:ext cx="530960" cy="524052"/>
              <a:chOff x="-531446" y="3229247"/>
              <a:chExt cx="530960" cy="524052"/>
            </a:xfrm>
            <a:grpFill/>
          </p:grpSpPr>
          <p:grpSp>
            <p:nvGrpSpPr>
              <p:cNvPr id="122" name="CustomIcon">
                <a:extLst>
                  <a:ext uri="{FF2B5EF4-FFF2-40B4-BE49-F238E27FC236}">
                    <a16:creationId xmlns:a16="http://schemas.microsoft.com/office/drawing/2014/main" id="{0E6E050D-A49C-45C7-B216-1A34BF3272FF}"/>
                  </a:ext>
                </a:extLst>
              </p:cNvPr>
              <p:cNvGrpSpPr/>
              <p:nvPr/>
            </p:nvGrpSpPr>
            <p:grpSpPr>
              <a:xfrm>
                <a:off x="-496048" y="3353569"/>
                <a:ext cx="473114" cy="353973"/>
                <a:chOff x="-496048" y="3353569"/>
                <a:chExt cx="473114" cy="353973"/>
              </a:xfrm>
              <a:grpFill/>
            </p:grpSpPr>
            <p:sp>
              <p:nvSpPr>
                <p:cNvPr id="141" name="Freeform: Shape 140">
                  <a:extLst>
                    <a:ext uri="{FF2B5EF4-FFF2-40B4-BE49-F238E27FC236}">
                      <a16:creationId xmlns:a16="http://schemas.microsoft.com/office/drawing/2014/main" id="{65909CD7-7864-4C67-9F75-649F75B13C42}"/>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42" name="Freeform: Shape 141">
                  <a:extLst>
                    <a:ext uri="{FF2B5EF4-FFF2-40B4-BE49-F238E27FC236}">
                      <a16:creationId xmlns:a16="http://schemas.microsoft.com/office/drawing/2014/main" id="{505B7E15-519F-4BE3-AA03-C7556137E771}"/>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grpSp>
          <p:sp>
            <p:nvSpPr>
              <p:cNvPr id="123" name="Freeform: Shape 122">
                <a:extLst>
                  <a:ext uri="{FF2B5EF4-FFF2-40B4-BE49-F238E27FC236}">
                    <a16:creationId xmlns:a16="http://schemas.microsoft.com/office/drawing/2014/main" id="{E395AA96-98B5-4BF8-BC32-3F74A7FC7A0B}"/>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24" name="Freeform: Shape 123">
                <a:extLst>
                  <a:ext uri="{FF2B5EF4-FFF2-40B4-BE49-F238E27FC236}">
                    <a16:creationId xmlns:a16="http://schemas.microsoft.com/office/drawing/2014/main" id="{769C7141-26C1-4AAC-ABAC-DE97E156E22B}"/>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25" name="Freeform: Shape 124">
                <a:extLst>
                  <a:ext uri="{FF2B5EF4-FFF2-40B4-BE49-F238E27FC236}">
                    <a16:creationId xmlns:a16="http://schemas.microsoft.com/office/drawing/2014/main" id="{F8263E15-CADC-402F-AAF1-CC0D4C8E5BC2}"/>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26" name="Freeform: Shape 125">
                <a:extLst>
                  <a:ext uri="{FF2B5EF4-FFF2-40B4-BE49-F238E27FC236}">
                    <a16:creationId xmlns:a16="http://schemas.microsoft.com/office/drawing/2014/main" id="{5392B50B-7E0A-44DB-B91F-4FDB4E0CF487}"/>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27" name="Freeform: Shape 126">
                <a:extLst>
                  <a:ext uri="{FF2B5EF4-FFF2-40B4-BE49-F238E27FC236}">
                    <a16:creationId xmlns:a16="http://schemas.microsoft.com/office/drawing/2014/main" id="{020C0215-25BD-42AC-A481-87F46189873E}"/>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28" name="Freeform: Shape 127">
                <a:extLst>
                  <a:ext uri="{FF2B5EF4-FFF2-40B4-BE49-F238E27FC236}">
                    <a16:creationId xmlns:a16="http://schemas.microsoft.com/office/drawing/2014/main" id="{41FB713C-AA57-40B4-9EF1-DA42498ABA95}"/>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29" name="Freeform: Shape 128">
                <a:extLst>
                  <a:ext uri="{FF2B5EF4-FFF2-40B4-BE49-F238E27FC236}">
                    <a16:creationId xmlns:a16="http://schemas.microsoft.com/office/drawing/2014/main" id="{78F44EF9-ADD7-4428-AD0E-032A34CD870F}"/>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0" name="Freeform: Shape 129">
                <a:extLst>
                  <a:ext uri="{FF2B5EF4-FFF2-40B4-BE49-F238E27FC236}">
                    <a16:creationId xmlns:a16="http://schemas.microsoft.com/office/drawing/2014/main" id="{00166C26-C236-489A-B33B-FF22385AC5C1}"/>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1" name="Freeform: Shape 130">
                <a:extLst>
                  <a:ext uri="{FF2B5EF4-FFF2-40B4-BE49-F238E27FC236}">
                    <a16:creationId xmlns:a16="http://schemas.microsoft.com/office/drawing/2014/main" id="{1DE7B77F-6701-4AAC-A8A3-FE5C3CFE0C44}"/>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2" name="Freeform: Shape 131">
                <a:extLst>
                  <a:ext uri="{FF2B5EF4-FFF2-40B4-BE49-F238E27FC236}">
                    <a16:creationId xmlns:a16="http://schemas.microsoft.com/office/drawing/2014/main" id="{9B90FCFF-0A8B-4774-AA08-C95EDB2C5BE9}"/>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3" name="Freeform: Shape 132">
                <a:extLst>
                  <a:ext uri="{FF2B5EF4-FFF2-40B4-BE49-F238E27FC236}">
                    <a16:creationId xmlns:a16="http://schemas.microsoft.com/office/drawing/2014/main" id="{9FD13333-39BA-48F1-9029-4A1FE20E14E2}"/>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4" name="Freeform: Shape 133">
                <a:extLst>
                  <a:ext uri="{FF2B5EF4-FFF2-40B4-BE49-F238E27FC236}">
                    <a16:creationId xmlns:a16="http://schemas.microsoft.com/office/drawing/2014/main" id="{82E4B2B3-F7E8-40F0-9B00-67231DAA20B8}"/>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5" name="Freeform: Shape 134">
                <a:extLst>
                  <a:ext uri="{FF2B5EF4-FFF2-40B4-BE49-F238E27FC236}">
                    <a16:creationId xmlns:a16="http://schemas.microsoft.com/office/drawing/2014/main" id="{CDDC38C2-0FC8-4AAA-87CC-B73BC13CFE0F}"/>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6" name="Freeform: Shape 135">
                <a:extLst>
                  <a:ext uri="{FF2B5EF4-FFF2-40B4-BE49-F238E27FC236}">
                    <a16:creationId xmlns:a16="http://schemas.microsoft.com/office/drawing/2014/main" id="{F2B1C882-9BF4-40EB-94DF-671750A0F4A4}"/>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7" name="Freeform: Shape 136">
                <a:extLst>
                  <a:ext uri="{FF2B5EF4-FFF2-40B4-BE49-F238E27FC236}">
                    <a16:creationId xmlns:a16="http://schemas.microsoft.com/office/drawing/2014/main" id="{CFE3A4FA-A4A3-4820-9555-0D3E014998E0}"/>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8" name="Freeform: Shape 137">
                <a:extLst>
                  <a:ext uri="{FF2B5EF4-FFF2-40B4-BE49-F238E27FC236}">
                    <a16:creationId xmlns:a16="http://schemas.microsoft.com/office/drawing/2014/main" id="{76B280E8-048B-4292-8C4D-4EB1043FFC80}"/>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9" name="Freeform: Shape 138">
                <a:extLst>
                  <a:ext uri="{FF2B5EF4-FFF2-40B4-BE49-F238E27FC236}">
                    <a16:creationId xmlns:a16="http://schemas.microsoft.com/office/drawing/2014/main" id="{D01CC85B-CA90-4F08-B4CC-6F969B1AFDEC}"/>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40" name="Freeform: Shape 139">
                <a:extLst>
                  <a:ext uri="{FF2B5EF4-FFF2-40B4-BE49-F238E27FC236}">
                    <a16:creationId xmlns:a16="http://schemas.microsoft.com/office/drawing/2014/main" id="{B6A2A8BB-2826-4AB8-83DE-467CE8EB9D54}"/>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grpSp>
        <p:sp>
          <p:nvSpPr>
            <p:cNvPr id="120" name="Rectangle 119">
              <a:extLst>
                <a:ext uri="{FF2B5EF4-FFF2-40B4-BE49-F238E27FC236}">
                  <a16:creationId xmlns:a16="http://schemas.microsoft.com/office/drawing/2014/main" id="{348F9094-0CCB-42E8-8256-61E624670F42}"/>
                </a:ext>
              </a:extLst>
            </p:cNvPr>
            <p:cNvSpPr/>
            <p:nvPr/>
          </p:nvSpPr>
          <p:spPr>
            <a:xfrm>
              <a:off x="10073816" y="3509929"/>
              <a:ext cx="464481" cy="353973"/>
            </a:xfrm>
            <a:prstGeom prst="rect">
              <a:avLst/>
            </a:prstGeom>
            <a:grpFill/>
            <a:ln w="6350" cap="sq">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1200" cap="none" spc="0" normalizeH="0" baseline="0" noProof="0">
                <a:ln>
                  <a:noFill/>
                </a:ln>
                <a:solidFill>
                  <a:prstClr val="white"/>
                </a:solidFill>
                <a:effectLst/>
                <a:uLnTx/>
                <a:uFillTx/>
                <a:latin typeface="Arial"/>
                <a:ea typeface="+mn-ea"/>
                <a:cs typeface="Arial"/>
              </a:endParaRPr>
            </a:p>
          </p:txBody>
        </p:sp>
        <p:pic>
          <p:nvPicPr>
            <p:cNvPr id="121" name="CustomIcon">
              <a:extLst>
                <a:ext uri="{FF2B5EF4-FFF2-40B4-BE49-F238E27FC236}">
                  <a16:creationId xmlns:a16="http://schemas.microsoft.com/office/drawing/2014/main" id="{C61DE403-E243-4D5A-964E-71B46D4754C7}"/>
                </a:ext>
              </a:extLst>
            </p:cNvPr>
            <p:cNvPicPr>
              <a:picLocks noChangeAspect="1"/>
            </p:cNvPicPr>
            <p:nvPr>
              <p:custDataLst>
                <p:tags r:id="rId4"/>
              </p:custDataLst>
            </p:nvPr>
          </p:nvPicPr>
          <p:blipFill>
            <a:blip r:embed="rId7">
              <a:extLst>
                <a:ext uri="{96DAC541-7B7A-43D3-8B79-37D633B846F1}">
                  <asvg:svgBlip xmlns:asvg="http://schemas.microsoft.com/office/drawing/2016/SVG/main" r:embed="rId8"/>
                </a:ext>
              </a:extLst>
            </a:blip>
            <a:stretch>
              <a:fillRect/>
            </a:stretch>
          </p:blipFill>
          <p:spPr>
            <a:xfrm>
              <a:off x="10034080" y="3165420"/>
              <a:ext cx="552543" cy="552545"/>
            </a:xfrm>
            <a:prstGeom prst="rect">
              <a:avLst/>
            </a:prstGeom>
          </p:spPr>
        </p:pic>
      </p:grpSp>
      <p:grpSp>
        <p:nvGrpSpPr>
          <p:cNvPr id="143" name="Group 142">
            <a:extLst>
              <a:ext uri="{FF2B5EF4-FFF2-40B4-BE49-F238E27FC236}">
                <a16:creationId xmlns:a16="http://schemas.microsoft.com/office/drawing/2014/main" id="{934FB807-D589-4145-97F5-3191EBBB66B0}"/>
              </a:ext>
            </a:extLst>
          </p:cNvPr>
          <p:cNvGrpSpPr/>
          <p:nvPr/>
        </p:nvGrpSpPr>
        <p:grpSpPr>
          <a:xfrm>
            <a:off x="7690855" y="2786229"/>
            <a:ext cx="1139820" cy="637952"/>
            <a:chOff x="8151136" y="508527"/>
            <a:chExt cx="1221318" cy="807180"/>
          </a:xfrm>
          <a:solidFill>
            <a:schemeClr val="bg1"/>
          </a:solidFill>
        </p:grpSpPr>
        <p:grpSp>
          <p:nvGrpSpPr>
            <p:cNvPr id="144" name="Group 143">
              <a:extLst>
                <a:ext uri="{FF2B5EF4-FFF2-40B4-BE49-F238E27FC236}">
                  <a16:creationId xmlns:a16="http://schemas.microsoft.com/office/drawing/2014/main" id="{C89EC400-007D-4887-809F-A94F32E0DBDC}"/>
                </a:ext>
              </a:extLst>
            </p:cNvPr>
            <p:cNvGrpSpPr/>
            <p:nvPr/>
          </p:nvGrpSpPr>
          <p:grpSpPr>
            <a:xfrm>
              <a:off x="8502609" y="508527"/>
              <a:ext cx="462720" cy="611932"/>
              <a:chOff x="10034080" y="3165420"/>
              <a:chExt cx="552543" cy="744239"/>
            </a:xfrm>
            <a:grpFill/>
          </p:grpSpPr>
          <p:grpSp>
            <p:nvGrpSpPr>
              <p:cNvPr id="146" name="CustomIcon">
                <a:extLst>
                  <a:ext uri="{FF2B5EF4-FFF2-40B4-BE49-F238E27FC236}">
                    <a16:creationId xmlns:a16="http://schemas.microsoft.com/office/drawing/2014/main" id="{3882C130-9183-4320-B871-BCCE6809C65D}"/>
                  </a:ext>
                </a:extLst>
              </p:cNvPr>
              <p:cNvGrpSpPr/>
              <p:nvPr/>
            </p:nvGrpSpPr>
            <p:grpSpPr>
              <a:xfrm>
                <a:off x="10038418" y="3385607"/>
                <a:ext cx="530960" cy="524052"/>
                <a:chOff x="-531446" y="3229247"/>
                <a:chExt cx="530960" cy="524052"/>
              </a:xfrm>
              <a:grpFill/>
            </p:grpSpPr>
            <p:grpSp>
              <p:nvGrpSpPr>
                <p:cNvPr id="149" name="CustomIcon">
                  <a:extLst>
                    <a:ext uri="{FF2B5EF4-FFF2-40B4-BE49-F238E27FC236}">
                      <a16:creationId xmlns:a16="http://schemas.microsoft.com/office/drawing/2014/main" id="{57CCAF9B-DB14-4497-A590-DB81247BB1E6}"/>
                    </a:ext>
                  </a:extLst>
                </p:cNvPr>
                <p:cNvGrpSpPr/>
                <p:nvPr/>
              </p:nvGrpSpPr>
              <p:grpSpPr>
                <a:xfrm>
                  <a:off x="-496048" y="3353569"/>
                  <a:ext cx="473114" cy="353973"/>
                  <a:chOff x="-496048" y="3353569"/>
                  <a:chExt cx="473114" cy="353973"/>
                </a:xfrm>
                <a:grpFill/>
              </p:grpSpPr>
              <p:sp>
                <p:nvSpPr>
                  <p:cNvPr id="168" name="Freeform: Shape 118">
                    <a:extLst>
                      <a:ext uri="{FF2B5EF4-FFF2-40B4-BE49-F238E27FC236}">
                        <a16:creationId xmlns:a16="http://schemas.microsoft.com/office/drawing/2014/main" id="{15949ADD-45DB-4A36-B5BB-D7E93AC62C0A}"/>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69" name="Freeform: Shape 119">
                    <a:extLst>
                      <a:ext uri="{FF2B5EF4-FFF2-40B4-BE49-F238E27FC236}">
                        <a16:creationId xmlns:a16="http://schemas.microsoft.com/office/drawing/2014/main" id="{B05D024D-6279-495B-864A-00F5A67FC6B6}"/>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grpSp>
            <p:sp>
              <p:nvSpPr>
                <p:cNvPr id="150" name="Freeform: Shape 100">
                  <a:extLst>
                    <a:ext uri="{FF2B5EF4-FFF2-40B4-BE49-F238E27FC236}">
                      <a16:creationId xmlns:a16="http://schemas.microsoft.com/office/drawing/2014/main" id="{DD03E768-8625-43EE-8D03-75C84485B6B2}"/>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1" name="Freeform: Shape 101">
                  <a:extLst>
                    <a:ext uri="{FF2B5EF4-FFF2-40B4-BE49-F238E27FC236}">
                      <a16:creationId xmlns:a16="http://schemas.microsoft.com/office/drawing/2014/main" id="{5DCD3F9C-52CE-44CD-A44E-E47F6827AC38}"/>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2" name="Freeform: Shape 102">
                  <a:extLst>
                    <a:ext uri="{FF2B5EF4-FFF2-40B4-BE49-F238E27FC236}">
                      <a16:creationId xmlns:a16="http://schemas.microsoft.com/office/drawing/2014/main" id="{2CF95BC3-5F9F-492B-9642-D82852A84401}"/>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3" name="Freeform: Shape 103">
                  <a:extLst>
                    <a:ext uri="{FF2B5EF4-FFF2-40B4-BE49-F238E27FC236}">
                      <a16:creationId xmlns:a16="http://schemas.microsoft.com/office/drawing/2014/main" id="{C94C99F0-00BB-4C50-A5C2-7316ED043F02}"/>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4" name="Freeform: Shape 104">
                  <a:extLst>
                    <a:ext uri="{FF2B5EF4-FFF2-40B4-BE49-F238E27FC236}">
                      <a16:creationId xmlns:a16="http://schemas.microsoft.com/office/drawing/2014/main" id="{ECF0284F-3C39-4F6C-8588-74F6EEA84732}"/>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5" name="Freeform: Shape 105">
                  <a:extLst>
                    <a:ext uri="{FF2B5EF4-FFF2-40B4-BE49-F238E27FC236}">
                      <a16:creationId xmlns:a16="http://schemas.microsoft.com/office/drawing/2014/main" id="{E3B0F1CB-3E26-41B9-94CC-86E1698352D1}"/>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6" name="Freeform: Shape 106">
                  <a:extLst>
                    <a:ext uri="{FF2B5EF4-FFF2-40B4-BE49-F238E27FC236}">
                      <a16:creationId xmlns:a16="http://schemas.microsoft.com/office/drawing/2014/main" id="{F486E737-C80A-4EFB-B1BD-C00AF6DD4E7D}"/>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7" name="Freeform: Shape 107">
                  <a:extLst>
                    <a:ext uri="{FF2B5EF4-FFF2-40B4-BE49-F238E27FC236}">
                      <a16:creationId xmlns:a16="http://schemas.microsoft.com/office/drawing/2014/main" id="{DC021025-31FF-4483-AE05-01187DF35ADA}"/>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8" name="Freeform: Shape 108">
                  <a:extLst>
                    <a:ext uri="{FF2B5EF4-FFF2-40B4-BE49-F238E27FC236}">
                      <a16:creationId xmlns:a16="http://schemas.microsoft.com/office/drawing/2014/main" id="{990E7D10-9E7F-4753-8993-D7C965B30CC3}"/>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9" name="Freeform: Shape 109">
                  <a:extLst>
                    <a:ext uri="{FF2B5EF4-FFF2-40B4-BE49-F238E27FC236}">
                      <a16:creationId xmlns:a16="http://schemas.microsoft.com/office/drawing/2014/main" id="{CDB96393-98B7-45C2-898F-195F568622D8}"/>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60" name="Freeform: Shape 110">
                  <a:extLst>
                    <a:ext uri="{FF2B5EF4-FFF2-40B4-BE49-F238E27FC236}">
                      <a16:creationId xmlns:a16="http://schemas.microsoft.com/office/drawing/2014/main" id="{1E196E9B-E0E7-4E15-B652-A6068F2EFC84}"/>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61" name="Freeform: Shape 111">
                  <a:extLst>
                    <a:ext uri="{FF2B5EF4-FFF2-40B4-BE49-F238E27FC236}">
                      <a16:creationId xmlns:a16="http://schemas.microsoft.com/office/drawing/2014/main" id="{D1F69892-057C-4603-B264-92A0EBB6E2F3}"/>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62" name="Freeform: Shape 112">
                  <a:extLst>
                    <a:ext uri="{FF2B5EF4-FFF2-40B4-BE49-F238E27FC236}">
                      <a16:creationId xmlns:a16="http://schemas.microsoft.com/office/drawing/2014/main" id="{B30DF2BF-7DEB-4F4C-B232-64C77D99C2D9}"/>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63" name="Freeform: Shape 113">
                  <a:extLst>
                    <a:ext uri="{FF2B5EF4-FFF2-40B4-BE49-F238E27FC236}">
                      <a16:creationId xmlns:a16="http://schemas.microsoft.com/office/drawing/2014/main" id="{18B284B3-644A-4F19-943B-E5B73A545462}"/>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64" name="Freeform: Shape 114">
                  <a:extLst>
                    <a:ext uri="{FF2B5EF4-FFF2-40B4-BE49-F238E27FC236}">
                      <a16:creationId xmlns:a16="http://schemas.microsoft.com/office/drawing/2014/main" id="{B8EA29C1-0232-4F25-AFBD-D9FE49D8990B}"/>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65" name="Freeform: Shape 115">
                  <a:extLst>
                    <a:ext uri="{FF2B5EF4-FFF2-40B4-BE49-F238E27FC236}">
                      <a16:creationId xmlns:a16="http://schemas.microsoft.com/office/drawing/2014/main" id="{9E67D994-6ECA-4F2D-B4B2-84025E88AE30}"/>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66" name="Freeform: Shape 116">
                  <a:extLst>
                    <a:ext uri="{FF2B5EF4-FFF2-40B4-BE49-F238E27FC236}">
                      <a16:creationId xmlns:a16="http://schemas.microsoft.com/office/drawing/2014/main" id="{A32E9CCF-A293-4C58-ACA0-FBE00A2D1978}"/>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67" name="Freeform: Shape 117">
                  <a:extLst>
                    <a:ext uri="{FF2B5EF4-FFF2-40B4-BE49-F238E27FC236}">
                      <a16:creationId xmlns:a16="http://schemas.microsoft.com/office/drawing/2014/main" id="{383666E7-D5CD-4F33-9F1D-5FF046B85CED}"/>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grpSp>
          <p:sp>
            <p:nvSpPr>
              <p:cNvPr id="147" name="Rectangle 146">
                <a:extLst>
                  <a:ext uri="{FF2B5EF4-FFF2-40B4-BE49-F238E27FC236}">
                    <a16:creationId xmlns:a16="http://schemas.microsoft.com/office/drawing/2014/main" id="{C570038D-604D-4188-B31C-A2331E7B7E67}"/>
                  </a:ext>
                </a:extLst>
              </p:cNvPr>
              <p:cNvSpPr/>
              <p:nvPr/>
            </p:nvSpPr>
            <p:spPr>
              <a:xfrm>
                <a:off x="10073816" y="3509929"/>
                <a:ext cx="464481" cy="353973"/>
              </a:xfrm>
              <a:prstGeom prst="rect">
                <a:avLst/>
              </a:prstGeom>
              <a:grpFill/>
              <a:ln w="6350" cap="sq">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a:endParaRPr>
              </a:p>
            </p:txBody>
          </p:sp>
          <p:pic>
            <p:nvPicPr>
              <p:cNvPr id="148" name="CustomIcon">
                <a:extLst>
                  <a:ext uri="{FF2B5EF4-FFF2-40B4-BE49-F238E27FC236}">
                    <a16:creationId xmlns:a16="http://schemas.microsoft.com/office/drawing/2014/main" id="{0CA42479-5127-4A9C-AAA4-1C3D1B3C7E33}"/>
                  </a:ext>
                </a:extLst>
              </p:cNvPr>
              <p:cNvPicPr>
                <a:picLocks noChangeAspect="1"/>
              </p:cNvPicPr>
              <p:nvPr>
                <p:custDataLst>
                  <p:tags r:id="rId3"/>
                </p:custDataLst>
              </p:nvPr>
            </p:nvPicPr>
            <p:blipFill>
              <a:blip r:embed="rId7">
                <a:extLst>
                  <a:ext uri="{96DAC541-7B7A-43D3-8B79-37D633B846F1}">
                    <asvg:svgBlip xmlns:asvg="http://schemas.microsoft.com/office/drawing/2016/SVG/main" r:embed="rId8"/>
                  </a:ext>
                </a:extLst>
              </a:blip>
              <a:stretch>
                <a:fillRect/>
              </a:stretch>
            </p:blipFill>
            <p:spPr>
              <a:xfrm>
                <a:off x="10034080" y="3165420"/>
                <a:ext cx="552543" cy="552545"/>
              </a:xfrm>
              <a:prstGeom prst="rect">
                <a:avLst/>
              </a:prstGeom>
            </p:spPr>
          </p:pic>
        </p:grpSp>
        <p:sp>
          <p:nvSpPr>
            <p:cNvPr id="145" name="TextBox 144">
              <a:extLst>
                <a:ext uri="{FF2B5EF4-FFF2-40B4-BE49-F238E27FC236}">
                  <a16:creationId xmlns:a16="http://schemas.microsoft.com/office/drawing/2014/main" id="{4B48E357-60A8-4F48-AFC4-204A6CD511BB}"/>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panose="020B0604020202020204" pitchFamily="34" charset="0"/>
                </a:rPr>
                <a:t>NHS trusts</a:t>
              </a:r>
            </a:p>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endParaRPr lang="en-GB" sz="1000" b="1" i="0" u="none" strike="noStrike" kern="1200" cap="none" spc="0" normalizeH="0" baseline="0" noProof="0">
                <a:ln>
                  <a:noFill/>
                </a:ln>
                <a:solidFill>
                  <a:srgbClr val="525252"/>
                </a:solidFill>
                <a:effectLst/>
                <a:uLnTx/>
                <a:uFillTx/>
                <a:latin typeface="Arial"/>
                <a:cs typeface="Arial"/>
              </a:endParaRPr>
            </a:p>
          </p:txBody>
        </p:sp>
      </p:grpSp>
      <p:grpSp>
        <p:nvGrpSpPr>
          <p:cNvPr id="170" name="Group 169">
            <a:extLst>
              <a:ext uri="{FF2B5EF4-FFF2-40B4-BE49-F238E27FC236}">
                <a16:creationId xmlns:a16="http://schemas.microsoft.com/office/drawing/2014/main" id="{7D3EF440-6F6A-4265-9967-087B70BC44A2}"/>
              </a:ext>
            </a:extLst>
          </p:cNvPr>
          <p:cNvGrpSpPr/>
          <p:nvPr/>
        </p:nvGrpSpPr>
        <p:grpSpPr>
          <a:xfrm>
            <a:off x="7994106" y="3435603"/>
            <a:ext cx="484790" cy="432590"/>
            <a:chOff x="2564707" y="838867"/>
            <a:chExt cx="761894" cy="624974"/>
          </a:xfrm>
        </p:grpSpPr>
        <p:pic>
          <p:nvPicPr>
            <p:cNvPr id="171" name="Picture 170">
              <a:extLst>
                <a:ext uri="{FF2B5EF4-FFF2-40B4-BE49-F238E27FC236}">
                  <a16:creationId xmlns:a16="http://schemas.microsoft.com/office/drawing/2014/main" id="{50645DB4-E3E8-4A7A-B04C-3226A226CBE6}"/>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b="17971"/>
            <a:stretch/>
          </p:blipFill>
          <p:spPr>
            <a:xfrm>
              <a:off x="2564707" y="838867"/>
              <a:ext cx="761894" cy="624974"/>
            </a:xfrm>
            <a:prstGeom prst="rect">
              <a:avLst/>
            </a:prstGeom>
          </p:spPr>
        </p:pic>
        <p:sp>
          <p:nvSpPr>
            <p:cNvPr id="172" name="TextBox 171">
              <a:extLst>
                <a:ext uri="{FF2B5EF4-FFF2-40B4-BE49-F238E27FC236}">
                  <a16:creationId xmlns:a16="http://schemas.microsoft.com/office/drawing/2014/main" id="{9374B8D4-5A0E-468E-BF32-EE8BB7C2E5FF}"/>
                </a:ext>
              </a:extLst>
            </p:cNvPr>
            <p:cNvSpPr txBox="1"/>
            <p:nvPr/>
          </p:nvSpPr>
          <p:spPr>
            <a:xfrm>
              <a:off x="2734765" y="938357"/>
              <a:ext cx="380233" cy="444654"/>
            </a:xfrm>
            <a:prstGeom prst="rect">
              <a:avLst/>
            </a:prstGeom>
            <a:noFill/>
          </p:spPr>
          <p:txBody>
            <a:bodyPr wrap="square" rtlCol="0">
              <a:spAutoFit/>
            </a:bodyPr>
            <a:lstStyle/>
            <a:p>
              <a:pPr defTabSz="914454"/>
              <a:r>
                <a:rPr lang="en-GB" sz="1400" b="1">
                  <a:solidFill>
                    <a:srgbClr val="000000"/>
                  </a:solidFill>
                  <a:latin typeface="Calibri" panose="020F0502020204030204"/>
                </a:rPr>
                <a:t>+</a:t>
              </a:r>
              <a:endParaRPr lang="en-GB" sz="1000" b="1">
                <a:solidFill>
                  <a:srgbClr val="000000"/>
                </a:solidFill>
                <a:latin typeface="Calibri" panose="020F0502020204030204"/>
              </a:endParaRPr>
            </a:p>
          </p:txBody>
        </p:sp>
      </p:grpSp>
      <p:sp>
        <p:nvSpPr>
          <p:cNvPr id="173" name="TextBox 172">
            <a:extLst>
              <a:ext uri="{FF2B5EF4-FFF2-40B4-BE49-F238E27FC236}">
                <a16:creationId xmlns:a16="http://schemas.microsoft.com/office/drawing/2014/main" id="{B9CC2EE0-81D0-4A49-A2E8-2B82FBC4059B}"/>
              </a:ext>
            </a:extLst>
          </p:cNvPr>
          <p:cNvSpPr txBox="1"/>
          <p:nvPr/>
        </p:nvSpPr>
        <p:spPr>
          <a:xfrm>
            <a:off x="7657561" y="3894253"/>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PCNs</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174" name="Rectangle 173">
            <a:extLst>
              <a:ext uri="{FF2B5EF4-FFF2-40B4-BE49-F238E27FC236}">
                <a16:creationId xmlns:a16="http://schemas.microsoft.com/office/drawing/2014/main" id="{1BD1B20A-F1EE-430C-982D-65A57D68EE21}"/>
              </a:ext>
            </a:extLst>
          </p:cNvPr>
          <p:cNvSpPr/>
          <p:nvPr/>
        </p:nvSpPr>
        <p:spPr>
          <a:xfrm>
            <a:off x="7520269" y="2509503"/>
            <a:ext cx="1472615" cy="1592902"/>
          </a:xfrm>
          <a:prstGeom prst="rect">
            <a:avLst/>
          </a:prstGeom>
          <a:noFill/>
          <a:ln w="19050">
            <a:solidFill>
              <a:srgbClr val="EECBD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75" name="Picture 174">
            <a:extLst>
              <a:ext uri="{FF2B5EF4-FFF2-40B4-BE49-F238E27FC236}">
                <a16:creationId xmlns:a16="http://schemas.microsoft.com/office/drawing/2014/main" id="{6E021BBD-7010-461E-9021-378010AF99BA}"/>
              </a:ext>
            </a:extLst>
          </p:cNvPr>
          <p:cNvPicPr>
            <a:picLocks noChangeAspect="1"/>
          </p:cNvPicPr>
          <p:nvPr/>
        </p:nvPicPr>
        <p:blipFill>
          <a:blip r:embed="rId10"/>
          <a:stretch>
            <a:fillRect/>
          </a:stretch>
        </p:blipFill>
        <p:spPr>
          <a:xfrm>
            <a:off x="4715292" y="3125867"/>
            <a:ext cx="1160706" cy="580353"/>
          </a:xfrm>
          <a:prstGeom prst="rect">
            <a:avLst/>
          </a:prstGeom>
        </p:spPr>
      </p:pic>
      <p:sp>
        <p:nvSpPr>
          <p:cNvPr id="185" name="Freeform 73">
            <a:extLst>
              <a:ext uri="{FF2B5EF4-FFF2-40B4-BE49-F238E27FC236}">
                <a16:creationId xmlns:a16="http://schemas.microsoft.com/office/drawing/2014/main" id="{A430D392-4778-4D54-A934-8093B8247AA5}"/>
              </a:ext>
            </a:extLst>
          </p:cNvPr>
          <p:cNvSpPr>
            <a:spLocks noEditPoints="1"/>
          </p:cNvSpPr>
          <p:nvPr/>
        </p:nvSpPr>
        <p:spPr bwMode="auto">
          <a:xfrm>
            <a:off x="11006510" y="4776482"/>
            <a:ext cx="372808" cy="437759"/>
          </a:xfrm>
          <a:custGeom>
            <a:avLst/>
            <a:gdLst>
              <a:gd name="T0" fmla="*/ 324 w 567"/>
              <a:gd name="T1" fmla="*/ 143 h 573"/>
              <a:gd name="T2" fmla="*/ 287 w 567"/>
              <a:gd name="T3" fmla="*/ 135 h 573"/>
              <a:gd name="T4" fmla="*/ 324 w 567"/>
              <a:gd name="T5" fmla="*/ 143 h 573"/>
              <a:gd name="T6" fmla="*/ 266 w 567"/>
              <a:gd name="T7" fmla="*/ 435 h 573"/>
              <a:gd name="T8" fmla="*/ 266 w 567"/>
              <a:gd name="T9" fmla="*/ 456 h 573"/>
              <a:gd name="T10" fmla="*/ 456 w 567"/>
              <a:gd name="T11" fmla="*/ 35 h 573"/>
              <a:gd name="T12" fmla="*/ 362 w 567"/>
              <a:gd name="T13" fmla="*/ 0 h 573"/>
              <a:gd name="T14" fmla="*/ 205 w 567"/>
              <a:gd name="T15" fmla="*/ 119 h 573"/>
              <a:gd name="T16" fmla="*/ 0 w 567"/>
              <a:gd name="T17" fmla="*/ 133 h 573"/>
              <a:gd name="T18" fmla="*/ 0 w 567"/>
              <a:gd name="T19" fmla="*/ 440 h 573"/>
              <a:gd name="T20" fmla="*/ 205 w 567"/>
              <a:gd name="T21" fmla="*/ 455 h 573"/>
              <a:gd name="T22" fmla="*/ 362 w 567"/>
              <a:gd name="T23" fmla="*/ 573 h 573"/>
              <a:gd name="T24" fmla="*/ 456 w 567"/>
              <a:gd name="T25" fmla="*/ 539 h 573"/>
              <a:gd name="T26" fmla="*/ 394 w 567"/>
              <a:gd name="T27" fmla="*/ 287 h 573"/>
              <a:gd name="T28" fmla="*/ 293 w 567"/>
              <a:gd name="T29" fmla="*/ 280 h 573"/>
              <a:gd name="T30" fmla="*/ 294 w 567"/>
              <a:gd name="T31" fmla="*/ 280 h 573"/>
              <a:gd name="T32" fmla="*/ 296 w 567"/>
              <a:gd name="T33" fmla="*/ 408 h 573"/>
              <a:gd name="T34" fmla="*/ 287 w 567"/>
              <a:gd name="T35" fmla="*/ 476 h 573"/>
              <a:gd name="T36" fmla="*/ 302 w 567"/>
              <a:gd name="T37" fmla="*/ 501 h 573"/>
              <a:gd name="T38" fmla="*/ 287 w 567"/>
              <a:gd name="T39" fmla="*/ 537 h 573"/>
              <a:gd name="T40" fmla="*/ 266 w 567"/>
              <a:gd name="T41" fmla="*/ 500 h 573"/>
              <a:gd name="T42" fmla="*/ 231 w 567"/>
              <a:gd name="T43" fmla="*/ 445 h 573"/>
              <a:gd name="T44" fmla="*/ 266 w 567"/>
              <a:gd name="T45" fmla="*/ 302 h 573"/>
              <a:gd name="T46" fmla="*/ 219 w 567"/>
              <a:gd name="T47" fmla="*/ 245 h 573"/>
              <a:gd name="T48" fmla="*/ 266 w 567"/>
              <a:gd name="T49" fmla="*/ 139 h 573"/>
              <a:gd name="T50" fmla="*/ 266 w 567"/>
              <a:gd name="T51" fmla="*/ 74 h 573"/>
              <a:gd name="T52" fmla="*/ 355 w 567"/>
              <a:gd name="T53" fmla="*/ 142 h 573"/>
              <a:gd name="T54" fmla="*/ 287 w 567"/>
              <a:gd name="T55" fmla="*/ 212 h 573"/>
              <a:gd name="T56" fmla="*/ 293 w 567"/>
              <a:gd name="T57" fmla="*/ 280 h 573"/>
              <a:gd name="T58" fmla="*/ 312 w 567"/>
              <a:gd name="T59" fmla="*/ 343 h 573"/>
              <a:gd name="T60" fmla="*/ 287 w 567"/>
              <a:gd name="T61" fmla="*/ 312 h 573"/>
              <a:gd name="T62" fmla="*/ 251 w 567"/>
              <a:gd name="T63" fmla="*/ 246 h 573"/>
              <a:gd name="T64" fmla="*/ 266 w 567"/>
              <a:gd name="T65" fmla="*/ 226 h 573"/>
              <a:gd name="T66" fmla="*/ 250 w 567"/>
              <a:gd name="T67" fmla="*/ 91 h 573"/>
              <a:gd name="T68" fmla="*/ 250 w 567"/>
              <a:gd name="T69" fmla="*/ 104 h 573"/>
              <a:gd name="T70" fmla="*/ 250 w 567"/>
              <a:gd name="T71" fmla="*/ 9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7" h="573">
                <a:moveTo>
                  <a:pt x="324" y="143"/>
                </a:moveTo>
                <a:cubicBezTo>
                  <a:pt x="324" y="143"/>
                  <a:pt x="324" y="143"/>
                  <a:pt x="324" y="143"/>
                </a:cubicBezTo>
                <a:cubicBezTo>
                  <a:pt x="324" y="137"/>
                  <a:pt x="318" y="130"/>
                  <a:pt x="308" y="123"/>
                </a:cubicBezTo>
                <a:cubicBezTo>
                  <a:pt x="303" y="128"/>
                  <a:pt x="296" y="133"/>
                  <a:pt x="287" y="135"/>
                </a:cubicBezTo>
                <a:cubicBezTo>
                  <a:pt x="287" y="177"/>
                  <a:pt x="287" y="177"/>
                  <a:pt x="287" y="177"/>
                </a:cubicBezTo>
                <a:cubicBezTo>
                  <a:pt x="310" y="165"/>
                  <a:pt x="324" y="153"/>
                  <a:pt x="324" y="143"/>
                </a:cubicBezTo>
                <a:close/>
                <a:moveTo>
                  <a:pt x="266" y="456"/>
                </a:moveTo>
                <a:cubicBezTo>
                  <a:pt x="266" y="435"/>
                  <a:pt x="266" y="435"/>
                  <a:pt x="266" y="435"/>
                </a:cubicBezTo>
                <a:cubicBezTo>
                  <a:pt x="263" y="439"/>
                  <a:pt x="262" y="443"/>
                  <a:pt x="262" y="446"/>
                </a:cubicBezTo>
                <a:cubicBezTo>
                  <a:pt x="263" y="449"/>
                  <a:pt x="264" y="452"/>
                  <a:pt x="266" y="456"/>
                </a:cubicBezTo>
                <a:close/>
                <a:moveTo>
                  <a:pt x="567" y="133"/>
                </a:moveTo>
                <a:cubicBezTo>
                  <a:pt x="456" y="35"/>
                  <a:pt x="456" y="35"/>
                  <a:pt x="456" y="35"/>
                </a:cubicBezTo>
                <a:cubicBezTo>
                  <a:pt x="362" y="119"/>
                  <a:pt x="362" y="119"/>
                  <a:pt x="362" y="119"/>
                </a:cubicBezTo>
                <a:cubicBezTo>
                  <a:pt x="362" y="0"/>
                  <a:pt x="362" y="0"/>
                  <a:pt x="362" y="0"/>
                </a:cubicBezTo>
                <a:cubicBezTo>
                  <a:pt x="205" y="0"/>
                  <a:pt x="205" y="0"/>
                  <a:pt x="205" y="0"/>
                </a:cubicBezTo>
                <a:cubicBezTo>
                  <a:pt x="205" y="119"/>
                  <a:pt x="205" y="119"/>
                  <a:pt x="205" y="119"/>
                </a:cubicBezTo>
                <a:cubicBezTo>
                  <a:pt x="111" y="35"/>
                  <a:pt x="111" y="35"/>
                  <a:pt x="111" y="35"/>
                </a:cubicBezTo>
                <a:cubicBezTo>
                  <a:pt x="0" y="133"/>
                  <a:pt x="0" y="133"/>
                  <a:pt x="0" y="133"/>
                </a:cubicBezTo>
                <a:cubicBezTo>
                  <a:pt x="173" y="287"/>
                  <a:pt x="173" y="287"/>
                  <a:pt x="173" y="287"/>
                </a:cubicBezTo>
                <a:cubicBezTo>
                  <a:pt x="0" y="440"/>
                  <a:pt x="0" y="440"/>
                  <a:pt x="0" y="440"/>
                </a:cubicBezTo>
                <a:cubicBezTo>
                  <a:pt x="111" y="539"/>
                  <a:pt x="111" y="539"/>
                  <a:pt x="111" y="539"/>
                </a:cubicBezTo>
                <a:cubicBezTo>
                  <a:pt x="205" y="455"/>
                  <a:pt x="205" y="455"/>
                  <a:pt x="205" y="455"/>
                </a:cubicBezTo>
                <a:cubicBezTo>
                  <a:pt x="205" y="573"/>
                  <a:pt x="205" y="573"/>
                  <a:pt x="205" y="573"/>
                </a:cubicBezTo>
                <a:cubicBezTo>
                  <a:pt x="362" y="573"/>
                  <a:pt x="362" y="573"/>
                  <a:pt x="362" y="573"/>
                </a:cubicBezTo>
                <a:cubicBezTo>
                  <a:pt x="362" y="455"/>
                  <a:pt x="362" y="455"/>
                  <a:pt x="362" y="455"/>
                </a:cubicBezTo>
                <a:cubicBezTo>
                  <a:pt x="456" y="539"/>
                  <a:pt x="456" y="539"/>
                  <a:pt x="456" y="539"/>
                </a:cubicBezTo>
                <a:cubicBezTo>
                  <a:pt x="567" y="440"/>
                  <a:pt x="567" y="440"/>
                  <a:pt x="567" y="440"/>
                </a:cubicBezTo>
                <a:cubicBezTo>
                  <a:pt x="394" y="287"/>
                  <a:pt x="394" y="287"/>
                  <a:pt x="394" y="287"/>
                </a:cubicBezTo>
                <a:lnTo>
                  <a:pt x="567" y="133"/>
                </a:lnTo>
                <a:close/>
                <a:moveTo>
                  <a:pt x="293" y="280"/>
                </a:moveTo>
                <a:cubicBezTo>
                  <a:pt x="294" y="280"/>
                  <a:pt x="294" y="280"/>
                  <a:pt x="294" y="280"/>
                </a:cubicBezTo>
                <a:cubicBezTo>
                  <a:pt x="294" y="280"/>
                  <a:pt x="294" y="280"/>
                  <a:pt x="294" y="280"/>
                </a:cubicBezTo>
                <a:cubicBezTo>
                  <a:pt x="296" y="281"/>
                  <a:pt x="342" y="303"/>
                  <a:pt x="344" y="341"/>
                </a:cubicBezTo>
                <a:cubicBezTo>
                  <a:pt x="345" y="365"/>
                  <a:pt x="329" y="387"/>
                  <a:pt x="296" y="408"/>
                </a:cubicBezTo>
                <a:cubicBezTo>
                  <a:pt x="293" y="410"/>
                  <a:pt x="290" y="411"/>
                  <a:pt x="287" y="413"/>
                </a:cubicBezTo>
                <a:cubicBezTo>
                  <a:pt x="287" y="476"/>
                  <a:pt x="287" y="476"/>
                  <a:pt x="287" y="476"/>
                </a:cubicBezTo>
                <a:cubicBezTo>
                  <a:pt x="290" y="478"/>
                  <a:pt x="292" y="479"/>
                  <a:pt x="294" y="480"/>
                </a:cubicBezTo>
                <a:cubicBezTo>
                  <a:pt x="302" y="484"/>
                  <a:pt x="305" y="493"/>
                  <a:pt x="302" y="501"/>
                </a:cubicBezTo>
                <a:cubicBezTo>
                  <a:pt x="299" y="507"/>
                  <a:pt x="293" y="510"/>
                  <a:pt x="287" y="510"/>
                </a:cubicBezTo>
                <a:cubicBezTo>
                  <a:pt x="287" y="537"/>
                  <a:pt x="287" y="537"/>
                  <a:pt x="287" y="537"/>
                </a:cubicBezTo>
                <a:cubicBezTo>
                  <a:pt x="266" y="537"/>
                  <a:pt x="266" y="537"/>
                  <a:pt x="266" y="537"/>
                </a:cubicBezTo>
                <a:cubicBezTo>
                  <a:pt x="266" y="500"/>
                  <a:pt x="266" y="500"/>
                  <a:pt x="266" y="500"/>
                </a:cubicBezTo>
                <a:cubicBezTo>
                  <a:pt x="251" y="490"/>
                  <a:pt x="232" y="472"/>
                  <a:pt x="231" y="448"/>
                </a:cubicBezTo>
                <a:cubicBezTo>
                  <a:pt x="231" y="445"/>
                  <a:pt x="231" y="445"/>
                  <a:pt x="231" y="445"/>
                </a:cubicBezTo>
                <a:cubicBezTo>
                  <a:pt x="231" y="426"/>
                  <a:pt x="243" y="407"/>
                  <a:pt x="266" y="390"/>
                </a:cubicBezTo>
                <a:cubicBezTo>
                  <a:pt x="266" y="302"/>
                  <a:pt x="266" y="302"/>
                  <a:pt x="266" y="302"/>
                </a:cubicBezTo>
                <a:cubicBezTo>
                  <a:pt x="247" y="292"/>
                  <a:pt x="221" y="274"/>
                  <a:pt x="219" y="247"/>
                </a:cubicBezTo>
                <a:cubicBezTo>
                  <a:pt x="219" y="245"/>
                  <a:pt x="219" y="245"/>
                  <a:pt x="219" y="245"/>
                </a:cubicBezTo>
                <a:cubicBezTo>
                  <a:pt x="219" y="224"/>
                  <a:pt x="235" y="206"/>
                  <a:pt x="266" y="188"/>
                </a:cubicBezTo>
                <a:cubicBezTo>
                  <a:pt x="266" y="139"/>
                  <a:pt x="266" y="139"/>
                  <a:pt x="266" y="139"/>
                </a:cubicBezTo>
                <a:cubicBezTo>
                  <a:pt x="238" y="139"/>
                  <a:pt x="216" y="125"/>
                  <a:pt x="216" y="106"/>
                </a:cubicBezTo>
                <a:cubicBezTo>
                  <a:pt x="216" y="88"/>
                  <a:pt x="238" y="74"/>
                  <a:pt x="266" y="74"/>
                </a:cubicBezTo>
                <a:cubicBezTo>
                  <a:pt x="277" y="74"/>
                  <a:pt x="287" y="77"/>
                  <a:pt x="295" y="81"/>
                </a:cubicBezTo>
                <a:cubicBezTo>
                  <a:pt x="309" y="86"/>
                  <a:pt x="354" y="107"/>
                  <a:pt x="355" y="142"/>
                </a:cubicBezTo>
                <a:cubicBezTo>
                  <a:pt x="356" y="166"/>
                  <a:pt x="336" y="188"/>
                  <a:pt x="294" y="209"/>
                </a:cubicBezTo>
                <a:cubicBezTo>
                  <a:pt x="292" y="210"/>
                  <a:pt x="290" y="211"/>
                  <a:pt x="287" y="212"/>
                </a:cubicBezTo>
                <a:cubicBezTo>
                  <a:pt x="287" y="277"/>
                  <a:pt x="287" y="277"/>
                  <a:pt x="287" y="277"/>
                </a:cubicBezTo>
                <a:cubicBezTo>
                  <a:pt x="289" y="278"/>
                  <a:pt x="291" y="279"/>
                  <a:pt x="293" y="280"/>
                </a:cubicBezTo>
                <a:close/>
                <a:moveTo>
                  <a:pt x="287" y="376"/>
                </a:moveTo>
                <a:cubicBezTo>
                  <a:pt x="303" y="364"/>
                  <a:pt x="312" y="353"/>
                  <a:pt x="312" y="343"/>
                </a:cubicBezTo>
                <a:cubicBezTo>
                  <a:pt x="312" y="343"/>
                  <a:pt x="312" y="343"/>
                  <a:pt x="312" y="343"/>
                </a:cubicBezTo>
                <a:cubicBezTo>
                  <a:pt x="312" y="331"/>
                  <a:pt x="298" y="319"/>
                  <a:pt x="287" y="312"/>
                </a:cubicBezTo>
                <a:lnTo>
                  <a:pt x="287" y="376"/>
                </a:lnTo>
                <a:close/>
                <a:moveTo>
                  <a:pt x="251" y="246"/>
                </a:moveTo>
                <a:cubicBezTo>
                  <a:pt x="251" y="252"/>
                  <a:pt x="257" y="259"/>
                  <a:pt x="266" y="265"/>
                </a:cubicBezTo>
                <a:cubicBezTo>
                  <a:pt x="266" y="226"/>
                  <a:pt x="266" y="226"/>
                  <a:pt x="266" y="226"/>
                </a:cubicBezTo>
                <a:cubicBezTo>
                  <a:pt x="256" y="233"/>
                  <a:pt x="251" y="240"/>
                  <a:pt x="251" y="246"/>
                </a:cubicBezTo>
                <a:close/>
                <a:moveTo>
                  <a:pt x="250" y="91"/>
                </a:moveTo>
                <a:cubicBezTo>
                  <a:pt x="245" y="91"/>
                  <a:pt x="240" y="94"/>
                  <a:pt x="240" y="97"/>
                </a:cubicBezTo>
                <a:cubicBezTo>
                  <a:pt x="240" y="101"/>
                  <a:pt x="245" y="104"/>
                  <a:pt x="250" y="104"/>
                </a:cubicBezTo>
                <a:cubicBezTo>
                  <a:pt x="255" y="104"/>
                  <a:pt x="259" y="101"/>
                  <a:pt x="259" y="97"/>
                </a:cubicBezTo>
                <a:cubicBezTo>
                  <a:pt x="259" y="94"/>
                  <a:pt x="255" y="91"/>
                  <a:pt x="250" y="91"/>
                </a:cubicBezTo>
                <a:close/>
              </a:path>
            </a:pathLst>
          </a:custGeom>
          <a:solidFill>
            <a:srgbClr val="005EB8"/>
          </a:solidFill>
          <a:ln>
            <a:noFill/>
          </a:ln>
        </p:spPr>
        <p:txBody>
          <a:bodyPr/>
          <a:lstStyle/>
          <a:p>
            <a:pPr marL="0" marR="0" lvl="0" indent="0" defTabSz="914454" eaLnBrk="1" fontAlgn="auto" latinLnBrk="0" hangingPunct="1">
              <a:lnSpc>
                <a:spcPct val="100000"/>
              </a:lnSpc>
              <a:spcBef>
                <a:spcPts val="0"/>
              </a:spcBef>
              <a:spcAft>
                <a:spcPts val="0"/>
              </a:spcAft>
              <a:buClrTx/>
              <a:buSzTx/>
              <a:buFontTx/>
              <a:buNone/>
              <a:tabLst/>
              <a:defRPr/>
            </a:pPr>
            <a:endParaRPr kumimoji="0" lang="en-US" sz="801" b="0" i="0" u="none" strike="noStrike" kern="0" cap="none" spc="0" normalizeH="0" baseline="0" noProof="0">
              <a:ln>
                <a:noFill/>
              </a:ln>
              <a:solidFill>
                <a:srgbClr val="000000"/>
              </a:solidFill>
              <a:effectLst/>
              <a:uLnTx/>
              <a:uFillTx/>
              <a:latin typeface="Arial" charset="0"/>
              <a:cs typeface="Arial" charset="0"/>
            </a:endParaRPr>
          </a:p>
        </p:txBody>
      </p:sp>
      <p:sp>
        <p:nvSpPr>
          <p:cNvPr id="186" name="Freeform 37">
            <a:extLst>
              <a:ext uri="{FF2B5EF4-FFF2-40B4-BE49-F238E27FC236}">
                <a16:creationId xmlns:a16="http://schemas.microsoft.com/office/drawing/2014/main" id="{FCD414E2-F531-4975-B710-19FB2DA6A992}"/>
              </a:ext>
            </a:extLst>
          </p:cNvPr>
          <p:cNvSpPr>
            <a:spLocks noEditPoints="1"/>
          </p:cNvSpPr>
          <p:nvPr/>
        </p:nvSpPr>
        <p:spPr bwMode="auto">
          <a:xfrm>
            <a:off x="10882628" y="3858561"/>
            <a:ext cx="585111" cy="341618"/>
          </a:xfrm>
          <a:custGeom>
            <a:avLst/>
            <a:gdLst>
              <a:gd name="T0" fmla="*/ 47 w 198"/>
              <a:gd name="T1" fmla="*/ 58 h 127"/>
              <a:gd name="T2" fmla="*/ 21 w 198"/>
              <a:gd name="T3" fmla="*/ 58 h 127"/>
              <a:gd name="T4" fmla="*/ 21 w 198"/>
              <a:gd name="T5" fmla="*/ 34 h 127"/>
              <a:gd name="T6" fmla="*/ 47 w 198"/>
              <a:gd name="T7" fmla="*/ 34 h 127"/>
              <a:gd name="T8" fmla="*/ 47 w 198"/>
              <a:gd name="T9" fmla="*/ 58 h 127"/>
              <a:gd name="T10" fmla="*/ 91 w 198"/>
              <a:gd name="T11" fmla="*/ 58 h 127"/>
              <a:gd name="T12" fmla="*/ 65 w 198"/>
              <a:gd name="T13" fmla="*/ 58 h 127"/>
              <a:gd name="T14" fmla="*/ 65 w 198"/>
              <a:gd name="T15" fmla="*/ 34 h 127"/>
              <a:gd name="T16" fmla="*/ 91 w 198"/>
              <a:gd name="T17" fmla="*/ 34 h 127"/>
              <a:gd name="T18" fmla="*/ 91 w 198"/>
              <a:gd name="T19" fmla="*/ 58 h 127"/>
              <a:gd name="T20" fmla="*/ 47 w 198"/>
              <a:gd name="T21" fmla="*/ 101 h 127"/>
              <a:gd name="T22" fmla="*/ 21 w 198"/>
              <a:gd name="T23" fmla="*/ 101 h 127"/>
              <a:gd name="T24" fmla="*/ 21 w 198"/>
              <a:gd name="T25" fmla="*/ 77 h 127"/>
              <a:gd name="T26" fmla="*/ 47 w 198"/>
              <a:gd name="T27" fmla="*/ 77 h 127"/>
              <a:gd name="T28" fmla="*/ 47 w 198"/>
              <a:gd name="T29" fmla="*/ 101 h 127"/>
              <a:gd name="T30" fmla="*/ 91 w 198"/>
              <a:gd name="T31" fmla="*/ 101 h 127"/>
              <a:gd name="T32" fmla="*/ 65 w 198"/>
              <a:gd name="T33" fmla="*/ 101 h 127"/>
              <a:gd name="T34" fmla="*/ 65 w 198"/>
              <a:gd name="T35" fmla="*/ 77 h 127"/>
              <a:gd name="T36" fmla="*/ 91 w 198"/>
              <a:gd name="T37" fmla="*/ 77 h 127"/>
              <a:gd name="T38" fmla="*/ 91 w 198"/>
              <a:gd name="T39" fmla="*/ 101 h 127"/>
              <a:gd name="T40" fmla="*/ 134 w 198"/>
              <a:gd name="T41" fmla="*/ 58 h 127"/>
              <a:gd name="T42" fmla="*/ 108 w 198"/>
              <a:gd name="T43" fmla="*/ 58 h 127"/>
              <a:gd name="T44" fmla="*/ 108 w 198"/>
              <a:gd name="T45" fmla="*/ 34 h 127"/>
              <a:gd name="T46" fmla="*/ 134 w 198"/>
              <a:gd name="T47" fmla="*/ 34 h 127"/>
              <a:gd name="T48" fmla="*/ 134 w 198"/>
              <a:gd name="T49" fmla="*/ 58 h 127"/>
              <a:gd name="T50" fmla="*/ 178 w 198"/>
              <a:gd name="T51" fmla="*/ 58 h 127"/>
              <a:gd name="T52" fmla="*/ 152 w 198"/>
              <a:gd name="T53" fmla="*/ 58 h 127"/>
              <a:gd name="T54" fmla="*/ 152 w 198"/>
              <a:gd name="T55" fmla="*/ 34 h 127"/>
              <a:gd name="T56" fmla="*/ 178 w 198"/>
              <a:gd name="T57" fmla="*/ 34 h 127"/>
              <a:gd name="T58" fmla="*/ 178 w 198"/>
              <a:gd name="T59" fmla="*/ 58 h 127"/>
              <a:gd name="T60" fmla="*/ 115 w 198"/>
              <a:gd name="T61" fmla="*/ 127 h 127"/>
              <a:gd name="T62" fmla="*/ 171 w 198"/>
              <a:gd name="T63" fmla="*/ 127 h 127"/>
              <a:gd name="T64" fmla="*/ 171 w 198"/>
              <a:gd name="T65" fmla="*/ 84 h 127"/>
              <a:gd name="T66" fmla="*/ 115 w 198"/>
              <a:gd name="T67" fmla="*/ 84 h 127"/>
              <a:gd name="T68" fmla="*/ 115 w 198"/>
              <a:gd name="T69" fmla="*/ 127 h 127"/>
              <a:gd name="T70" fmla="*/ 184 w 198"/>
              <a:gd name="T71" fmla="*/ 0 h 127"/>
              <a:gd name="T72" fmla="*/ 14 w 198"/>
              <a:gd name="T73" fmla="*/ 0 h 127"/>
              <a:gd name="T74" fmla="*/ 0 w 198"/>
              <a:gd name="T75" fmla="*/ 14 h 127"/>
              <a:gd name="T76" fmla="*/ 0 w 198"/>
              <a:gd name="T77" fmla="*/ 113 h 127"/>
              <a:gd name="T78" fmla="*/ 14 w 198"/>
              <a:gd name="T79" fmla="*/ 127 h 127"/>
              <a:gd name="T80" fmla="*/ 108 w 198"/>
              <a:gd name="T81" fmla="*/ 127 h 127"/>
              <a:gd name="T82" fmla="*/ 108 w 198"/>
              <a:gd name="T83" fmla="*/ 77 h 127"/>
              <a:gd name="T84" fmla="*/ 178 w 198"/>
              <a:gd name="T85" fmla="*/ 77 h 127"/>
              <a:gd name="T86" fmla="*/ 178 w 198"/>
              <a:gd name="T87" fmla="*/ 127 h 127"/>
              <a:gd name="T88" fmla="*/ 184 w 198"/>
              <a:gd name="T89" fmla="*/ 127 h 127"/>
              <a:gd name="T90" fmla="*/ 198 w 198"/>
              <a:gd name="T91" fmla="*/ 113 h 127"/>
              <a:gd name="T92" fmla="*/ 198 w 198"/>
              <a:gd name="T93" fmla="*/ 14 h 127"/>
              <a:gd name="T94" fmla="*/ 184 w 198"/>
              <a:gd name="T9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 h="127">
                <a:moveTo>
                  <a:pt x="47" y="58"/>
                </a:moveTo>
                <a:cubicBezTo>
                  <a:pt x="21" y="58"/>
                  <a:pt x="21" y="58"/>
                  <a:pt x="21" y="58"/>
                </a:cubicBezTo>
                <a:cubicBezTo>
                  <a:pt x="21" y="34"/>
                  <a:pt x="21" y="34"/>
                  <a:pt x="21" y="34"/>
                </a:cubicBezTo>
                <a:cubicBezTo>
                  <a:pt x="47" y="34"/>
                  <a:pt x="47" y="34"/>
                  <a:pt x="47" y="34"/>
                </a:cubicBezTo>
                <a:lnTo>
                  <a:pt x="47" y="58"/>
                </a:lnTo>
                <a:close/>
                <a:moveTo>
                  <a:pt x="91" y="58"/>
                </a:moveTo>
                <a:cubicBezTo>
                  <a:pt x="65" y="58"/>
                  <a:pt x="65" y="58"/>
                  <a:pt x="65" y="58"/>
                </a:cubicBezTo>
                <a:cubicBezTo>
                  <a:pt x="65" y="34"/>
                  <a:pt x="65" y="34"/>
                  <a:pt x="65" y="34"/>
                </a:cubicBezTo>
                <a:cubicBezTo>
                  <a:pt x="91" y="34"/>
                  <a:pt x="91" y="34"/>
                  <a:pt x="91" y="34"/>
                </a:cubicBezTo>
                <a:lnTo>
                  <a:pt x="91" y="58"/>
                </a:lnTo>
                <a:close/>
                <a:moveTo>
                  <a:pt x="47" y="101"/>
                </a:moveTo>
                <a:cubicBezTo>
                  <a:pt x="21" y="101"/>
                  <a:pt x="21" y="101"/>
                  <a:pt x="21" y="101"/>
                </a:cubicBezTo>
                <a:cubicBezTo>
                  <a:pt x="21" y="77"/>
                  <a:pt x="21" y="77"/>
                  <a:pt x="21" y="77"/>
                </a:cubicBezTo>
                <a:cubicBezTo>
                  <a:pt x="47" y="77"/>
                  <a:pt x="47" y="77"/>
                  <a:pt x="47" y="77"/>
                </a:cubicBezTo>
                <a:lnTo>
                  <a:pt x="47" y="101"/>
                </a:lnTo>
                <a:close/>
                <a:moveTo>
                  <a:pt x="91" y="101"/>
                </a:moveTo>
                <a:cubicBezTo>
                  <a:pt x="65" y="101"/>
                  <a:pt x="65" y="101"/>
                  <a:pt x="65" y="101"/>
                </a:cubicBezTo>
                <a:cubicBezTo>
                  <a:pt x="65" y="77"/>
                  <a:pt x="65" y="77"/>
                  <a:pt x="65" y="77"/>
                </a:cubicBezTo>
                <a:cubicBezTo>
                  <a:pt x="91" y="77"/>
                  <a:pt x="91" y="77"/>
                  <a:pt x="91" y="77"/>
                </a:cubicBezTo>
                <a:lnTo>
                  <a:pt x="91" y="101"/>
                </a:lnTo>
                <a:close/>
                <a:moveTo>
                  <a:pt x="134" y="58"/>
                </a:moveTo>
                <a:cubicBezTo>
                  <a:pt x="108" y="58"/>
                  <a:pt x="108" y="58"/>
                  <a:pt x="108" y="58"/>
                </a:cubicBezTo>
                <a:cubicBezTo>
                  <a:pt x="108" y="34"/>
                  <a:pt x="108" y="34"/>
                  <a:pt x="108" y="34"/>
                </a:cubicBezTo>
                <a:cubicBezTo>
                  <a:pt x="134" y="34"/>
                  <a:pt x="134" y="34"/>
                  <a:pt x="134" y="34"/>
                </a:cubicBezTo>
                <a:lnTo>
                  <a:pt x="134" y="58"/>
                </a:lnTo>
                <a:close/>
                <a:moveTo>
                  <a:pt x="178" y="58"/>
                </a:moveTo>
                <a:cubicBezTo>
                  <a:pt x="152" y="58"/>
                  <a:pt x="152" y="58"/>
                  <a:pt x="152" y="58"/>
                </a:cubicBezTo>
                <a:cubicBezTo>
                  <a:pt x="152" y="34"/>
                  <a:pt x="152" y="34"/>
                  <a:pt x="152" y="34"/>
                </a:cubicBezTo>
                <a:cubicBezTo>
                  <a:pt x="178" y="34"/>
                  <a:pt x="178" y="34"/>
                  <a:pt x="178" y="34"/>
                </a:cubicBezTo>
                <a:lnTo>
                  <a:pt x="178" y="58"/>
                </a:lnTo>
                <a:close/>
                <a:moveTo>
                  <a:pt x="115" y="127"/>
                </a:moveTo>
                <a:cubicBezTo>
                  <a:pt x="127" y="127"/>
                  <a:pt x="171" y="127"/>
                  <a:pt x="171" y="127"/>
                </a:cubicBezTo>
                <a:cubicBezTo>
                  <a:pt x="171" y="84"/>
                  <a:pt x="171" y="84"/>
                  <a:pt x="171" y="84"/>
                </a:cubicBezTo>
                <a:cubicBezTo>
                  <a:pt x="159" y="84"/>
                  <a:pt x="115" y="84"/>
                  <a:pt x="115" y="84"/>
                </a:cubicBezTo>
                <a:lnTo>
                  <a:pt x="115" y="127"/>
                </a:lnTo>
                <a:close/>
                <a:moveTo>
                  <a:pt x="184" y="0"/>
                </a:moveTo>
                <a:cubicBezTo>
                  <a:pt x="14" y="0"/>
                  <a:pt x="14" y="0"/>
                  <a:pt x="14" y="0"/>
                </a:cubicBezTo>
                <a:cubicBezTo>
                  <a:pt x="7" y="0"/>
                  <a:pt x="0" y="6"/>
                  <a:pt x="0" y="14"/>
                </a:cubicBezTo>
                <a:cubicBezTo>
                  <a:pt x="0" y="113"/>
                  <a:pt x="0" y="113"/>
                  <a:pt x="0" y="113"/>
                </a:cubicBezTo>
                <a:cubicBezTo>
                  <a:pt x="0" y="121"/>
                  <a:pt x="7" y="127"/>
                  <a:pt x="14" y="127"/>
                </a:cubicBezTo>
                <a:cubicBezTo>
                  <a:pt x="108" y="127"/>
                  <a:pt x="108" y="127"/>
                  <a:pt x="108" y="127"/>
                </a:cubicBezTo>
                <a:cubicBezTo>
                  <a:pt x="108" y="77"/>
                  <a:pt x="108" y="77"/>
                  <a:pt x="108" y="77"/>
                </a:cubicBezTo>
                <a:cubicBezTo>
                  <a:pt x="178" y="77"/>
                  <a:pt x="178" y="77"/>
                  <a:pt x="178" y="77"/>
                </a:cubicBezTo>
                <a:cubicBezTo>
                  <a:pt x="178" y="127"/>
                  <a:pt x="178" y="127"/>
                  <a:pt x="178" y="127"/>
                </a:cubicBezTo>
                <a:cubicBezTo>
                  <a:pt x="184" y="127"/>
                  <a:pt x="184" y="127"/>
                  <a:pt x="184" y="127"/>
                </a:cubicBezTo>
                <a:cubicBezTo>
                  <a:pt x="192" y="127"/>
                  <a:pt x="198" y="121"/>
                  <a:pt x="198" y="113"/>
                </a:cubicBezTo>
                <a:cubicBezTo>
                  <a:pt x="198" y="14"/>
                  <a:pt x="198" y="14"/>
                  <a:pt x="198" y="14"/>
                </a:cubicBezTo>
                <a:cubicBezTo>
                  <a:pt x="198" y="6"/>
                  <a:pt x="192" y="0"/>
                  <a:pt x="184" y="0"/>
                </a:cubicBezTo>
                <a:close/>
              </a:path>
            </a:pathLst>
          </a:custGeom>
          <a:solidFill>
            <a:srgbClr val="41B6E6"/>
          </a:solidFill>
          <a:ln>
            <a:noFill/>
          </a:ln>
        </p:spPr>
        <p:txBody>
          <a:bodyPr/>
          <a:lstStyle/>
          <a:p>
            <a:pPr marL="0" marR="0" lvl="0" indent="0" defTabSz="914454" eaLnBrk="1" fontAlgn="auto" latinLnBrk="0" hangingPunct="1">
              <a:lnSpc>
                <a:spcPct val="100000"/>
              </a:lnSpc>
              <a:spcBef>
                <a:spcPts val="0"/>
              </a:spcBef>
              <a:spcAft>
                <a:spcPts val="0"/>
              </a:spcAft>
              <a:buClrTx/>
              <a:buSzTx/>
              <a:buFontTx/>
              <a:buNone/>
              <a:tabLst/>
              <a:defRPr/>
            </a:pPr>
            <a:endParaRPr kumimoji="0" lang="en-US" sz="801" b="0" i="0" u="none" strike="noStrike" kern="0" cap="none" spc="0" normalizeH="0" baseline="0" noProof="0">
              <a:ln>
                <a:noFill/>
              </a:ln>
              <a:solidFill>
                <a:srgbClr val="000000"/>
              </a:solidFill>
              <a:effectLst/>
              <a:uLnTx/>
              <a:uFillTx/>
              <a:latin typeface="Arial" charset="0"/>
              <a:cs typeface="Arial" charset="0"/>
            </a:endParaRPr>
          </a:p>
        </p:txBody>
      </p:sp>
      <p:sp>
        <p:nvSpPr>
          <p:cNvPr id="187" name="Rectangle 186">
            <a:extLst>
              <a:ext uri="{FF2B5EF4-FFF2-40B4-BE49-F238E27FC236}">
                <a16:creationId xmlns:a16="http://schemas.microsoft.com/office/drawing/2014/main" id="{9CC98B8B-EE51-4248-A955-37177EEDBF12}"/>
              </a:ext>
            </a:extLst>
          </p:cNvPr>
          <p:cNvSpPr/>
          <p:nvPr/>
        </p:nvSpPr>
        <p:spPr>
          <a:xfrm>
            <a:off x="10456609" y="3680397"/>
            <a:ext cx="1472615" cy="1968580"/>
          </a:xfrm>
          <a:prstGeom prst="rect">
            <a:avLst/>
          </a:prstGeom>
          <a:noFill/>
          <a:ln w="28575" cap="flat" cmpd="sng" algn="ctr">
            <a:solidFill>
              <a:srgbClr val="000000"/>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88" name="TextBox 187">
            <a:extLst>
              <a:ext uri="{FF2B5EF4-FFF2-40B4-BE49-F238E27FC236}">
                <a16:creationId xmlns:a16="http://schemas.microsoft.com/office/drawing/2014/main" id="{D997912F-4649-4DFE-86FE-43DEE882902B}"/>
              </a:ext>
            </a:extLst>
          </p:cNvPr>
          <p:cNvSpPr txBox="1"/>
          <p:nvPr/>
        </p:nvSpPr>
        <p:spPr>
          <a:xfrm>
            <a:off x="10559378" y="4263760"/>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844123" fontAlgn="base">
              <a:spcBef>
                <a:spcPts val="277"/>
              </a:spcBef>
              <a:spcAft>
                <a:spcPts val="277"/>
              </a:spcAft>
              <a:defRPr/>
            </a:pPr>
            <a:r>
              <a:rPr lang="en-GB" sz="1000" b="1" dirty="0">
                <a:solidFill>
                  <a:srgbClr val="525252"/>
                </a:solidFill>
                <a:latin typeface="Arial"/>
                <a:cs typeface="Arial"/>
              </a:rPr>
              <a:t>Local Vaccination Centres</a:t>
            </a:r>
            <a:endParaRPr lang="en-GB" sz="1000" b="1" dirty="0">
              <a:solidFill>
                <a:srgbClr val="525252"/>
              </a:solidFill>
              <a:latin typeface="Arial"/>
            </a:endParaRPr>
          </a:p>
        </p:txBody>
      </p:sp>
      <p:sp>
        <p:nvSpPr>
          <p:cNvPr id="189" name="TextBox 188">
            <a:extLst>
              <a:ext uri="{FF2B5EF4-FFF2-40B4-BE49-F238E27FC236}">
                <a16:creationId xmlns:a16="http://schemas.microsoft.com/office/drawing/2014/main" id="{3FAD9F8C-D517-4184-9FE8-9270F0E205FA}"/>
              </a:ext>
            </a:extLst>
          </p:cNvPr>
          <p:cNvSpPr txBox="1"/>
          <p:nvPr/>
        </p:nvSpPr>
        <p:spPr>
          <a:xfrm>
            <a:off x="10589302" y="5252591"/>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Char char="​"/>
              <a:tabLst/>
              <a:defRPr/>
            </a:pPr>
            <a:r>
              <a:rPr kumimoji="0" lang="en-GB" sz="1000" b="1" i="0" u="none" strike="noStrike" kern="0" cap="none" spc="0" normalizeH="0" baseline="0" noProof="0">
                <a:ln>
                  <a:noFill/>
                </a:ln>
                <a:solidFill>
                  <a:srgbClr val="525252"/>
                </a:solidFill>
                <a:effectLst/>
                <a:uLnTx/>
                <a:uFillTx/>
                <a:latin typeface="Arial"/>
                <a:cs typeface="Arial"/>
              </a:rPr>
              <a:t>Community Pharmacies </a:t>
            </a:r>
            <a:endParaRPr kumimoji="0" lang="en-GB" sz="1000" b="1" i="0" u="none" strike="noStrike" kern="0" cap="none" spc="0" normalizeH="0" baseline="0" noProof="0">
              <a:ln>
                <a:noFill/>
              </a:ln>
              <a:solidFill>
                <a:srgbClr val="525252"/>
              </a:solidFill>
              <a:effectLst/>
              <a:uLnTx/>
              <a:uFillTx/>
              <a:latin typeface="Arial"/>
              <a:cs typeface="Arial" panose="020B0604020202020204" pitchFamily="34" charset="0"/>
            </a:endParaRPr>
          </a:p>
        </p:txBody>
      </p:sp>
      <p:grpSp>
        <p:nvGrpSpPr>
          <p:cNvPr id="190" name="Group 189">
            <a:extLst>
              <a:ext uri="{FF2B5EF4-FFF2-40B4-BE49-F238E27FC236}">
                <a16:creationId xmlns:a16="http://schemas.microsoft.com/office/drawing/2014/main" id="{A1BC4A86-E42A-4416-8757-021F6221011D}"/>
              </a:ext>
            </a:extLst>
          </p:cNvPr>
          <p:cNvGrpSpPr/>
          <p:nvPr/>
        </p:nvGrpSpPr>
        <p:grpSpPr>
          <a:xfrm>
            <a:off x="10815520" y="809163"/>
            <a:ext cx="462720" cy="611932"/>
            <a:chOff x="10034080" y="3165420"/>
            <a:chExt cx="552543" cy="744239"/>
          </a:xfrm>
          <a:solidFill>
            <a:srgbClr val="FFFFFF"/>
          </a:solidFill>
        </p:grpSpPr>
        <p:grpSp>
          <p:nvGrpSpPr>
            <p:cNvPr id="191" name="CustomIcon">
              <a:extLst>
                <a:ext uri="{FF2B5EF4-FFF2-40B4-BE49-F238E27FC236}">
                  <a16:creationId xmlns:a16="http://schemas.microsoft.com/office/drawing/2014/main" id="{A3170985-972C-4B97-9475-67787F0E2512}"/>
                </a:ext>
              </a:extLst>
            </p:cNvPr>
            <p:cNvGrpSpPr/>
            <p:nvPr/>
          </p:nvGrpSpPr>
          <p:grpSpPr>
            <a:xfrm>
              <a:off x="10038418" y="3385607"/>
              <a:ext cx="530960" cy="524052"/>
              <a:chOff x="-531446" y="3229247"/>
              <a:chExt cx="530960" cy="524052"/>
            </a:xfrm>
            <a:grpFill/>
          </p:grpSpPr>
          <p:grpSp>
            <p:nvGrpSpPr>
              <p:cNvPr id="194" name="CustomIcon">
                <a:extLst>
                  <a:ext uri="{FF2B5EF4-FFF2-40B4-BE49-F238E27FC236}">
                    <a16:creationId xmlns:a16="http://schemas.microsoft.com/office/drawing/2014/main" id="{D8140C74-73EC-4AAC-BED3-3E8333565058}"/>
                  </a:ext>
                </a:extLst>
              </p:cNvPr>
              <p:cNvGrpSpPr/>
              <p:nvPr/>
            </p:nvGrpSpPr>
            <p:grpSpPr>
              <a:xfrm>
                <a:off x="-496048" y="3353569"/>
                <a:ext cx="473114" cy="353973"/>
                <a:chOff x="-496048" y="3353569"/>
                <a:chExt cx="473114" cy="353973"/>
              </a:xfrm>
              <a:grpFill/>
            </p:grpSpPr>
            <p:sp>
              <p:nvSpPr>
                <p:cNvPr id="213" name="Freeform: Shape 212">
                  <a:extLst>
                    <a:ext uri="{FF2B5EF4-FFF2-40B4-BE49-F238E27FC236}">
                      <a16:creationId xmlns:a16="http://schemas.microsoft.com/office/drawing/2014/main" id="{76A817C5-FAF8-4A4E-A3E7-AEAE4CC0EFCB}"/>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4" name="Freeform: Shape 213">
                  <a:extLst>
                    <a:ext uri="{FF2B5EF4-FFF2-40B4-BE49-F238E27FC236}">
                      <a16:creationId xmlns:a16="http://schemas.microsoft.com/office/drawing/2014/main" id="{E4963972-F9E4-48AA-8466-86390AC4D4C0}"/>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195" name="Freeform: Shape 194">
                <a:extLst>
                  <a:ext uri="{FF2B5EF4-FFF2-40B4-BE49-F238E27FC236}">
                    <a16:creationId xmlns:a16="http://schemas.microsoft.com/office/drawing/2014/main" id="{C8FEEF56-E0F8-4F7D-A8CC-D0B9A57DC961}"/>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96" name="Freeform: Shape 195">
                <a:extLst>
                  <a:ext uri="{FF2B5EF4-FFF2-40B4-BE49-F238E27FC236}">
                    <a16:creationId xmlns:a16="http://schemas.microsoft.com/office/drawing/2014/main" id="{9F752EC1-9072-498C-8F27-02AB7D935D5B}"/>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97" name="Freeform: Shape 196">
                <a:extLst>
                  <a:ext uri="{FF2B5EF4-FFF2-40B4-BE49-F238E27FC236}">
                    <a16:creationId xmlns:a16="http://schemas.microsoft.com/office/drawing/2014/main" id="{60ED1781-53B5-4D6E-A655-313B82BE9545}"/>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98" name="Freeform: Shape 197">
                <a:extLst>
                  <a:ext uri="{FF2B5EF4-FFF2-40B4-BE49-F238E27FC236}">
                    <a16:creationId xmlns:a16="http://schemas.microsoft.com/office/drawing/2014/main" id="{A3E4DBC0-4774-4DDA-ACB0-CD3082BA0F14}"/>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99" name="Freeform: Shape 198">
                <a:extLst>
                  <a:ext uri="{FF2B5EF4-FFF2-40B4-BE49-F238E27FC236}">
                    <a16:creationId xmlns:a16="http://schemas.microsoft.com/office/drawing/2014/main" id="{1B8EB08B-F3C4-41EF-94AC-B7F8D4BD9ED7}"/>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0" name="Freeform: Shape 199">
                <a:extLst>
                  <a:ext uri="{FF2B5EF4-FFF2-40B4-BE49-F238E27FC236}">
                    <a16:creationId xmlns:a16="http://schemas.microsoft.com/office/drawing/2014/main" id="{51712377-30B3-4413-A6F6-AD5B894325A1}"/>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1" name="Freeform: Shape 200">
                <a:extLst>
                  <a:ext uri="{FF2B5EF4-FFF2-40B4-BE49-F238E27FC236}">
                    <a16:creationId xmlns:a16="http://schemas.microsoft.com/office/drawing/2014/main" id="{39346C20-D84D-4293-9CCB-889900461D79}"/>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2" name="Freeform: Shape 201">
                <a:extLst>
                  <a:ext uri="{FF2B5EF4-FFF2-40B4-BE49-F238E27FC236}">
                    <a16:creationId xmlns:a16="http://schemas.microsoft.com/office/drawing/2014/main" id="{5730EFFC-7A66-421D-B464-3E5E744C1D44}"/>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3" name="Freeform: Shape 202">
                <a:extLst>
                  <a:ext uri="{FF2B5EF4-FFF2-40B4-BE49-F238E27FC236}">
                    <a16:creationId xmlns:a16="http://schemas.microsoft.com/office/drawing/2014/main" id="{251ED086-15D8-4EDF-A2F5-26EEFB33B0E5}"/>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4" name="Freeform: Shape 203">
                <a:extLst>
                  <a:ext uri="{FF2B5EF4-FFF2-40B4-BE49-F238E27FC236}">
                    <a16:creationId xmlns:a16="http://schemas.microsoft.com/office/drawing/2014/main" id="{A7A631A0-3FA2-4F80-9B17-0AD3EE0B01E2}"/>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5" name="Freeform: Shape 204">
                <a:extLst>
                  <a:ext uri="{FF2B5EF4-FFF2-40B4-BE49-F238E27FC236}">
                    <a16:creationId xmlns:a16="http://schemas.microsoft.com/office/drawing/2014/main" id="{03255902-419E-461D-B4E8-F730A838F1B6}"/>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6" name="Freeform: Shape 205">
                <a:extLst>
                  <a:ext uri="{FF2B5EF4-FFF2-40B4-BE49-F238E27FC236}">
                    <a16:creationId xmlns:a16="http://schemas.microsoft.com/office/drawing/2014/main" id="{7D837CA8-F565-452B-9D0D-FF98C2CCEDCA}"/>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7" name="Freeform: Shape 206">
                <a:extLst>
                  <a:ext uri="{FF2B5EF4-FFF2-40B4-BE49-F238E27FC236}">
                    <a16:creationId xmlns:a16="http://schemas.microsoft.com/office/drawing/2014/main" id="{567C4157-2DEE-4606-B682-860CF1F1C3DC}"/>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8" name="Freeform: Shape 207">
                <a:extLst>
                  <a:ext uri="{FF2B5EF4-FFF2-40B4-BE49-F238E27FC236}">
                    <a16:creationId xmlns:a16="http://schemas.microsoft.com/office/drawing/2014/main" id="{90D0A1BA-9C12-471D-8BCE-8FFF018AF396}"/>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9" name="Freeform: Shape 208">
                <a:extLst>
                  <a:ext uri="{FF2B5EF4-FFF2-40B4-BE49-F238E27FC236}">
                    <a16:creationId xmlns:a16="http://schemas.microsoft.com/office/drawing/2014/main" id="{3F67B3D5-8F23-4082-BA89-95AD9582EE17}"/>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0" name="Freeform: Shape 209">
                <a:extLst>
                  <a:ext uri="{FF2B5EF4-FFF2-40B4-BE49-F238E27FC236}">
                    <a16:creationId xmlns:a16="http://schemas.microsoft.com/office/drawing/2014/main" id="{5033D2D1-02BA-451A-AAE8-BBF16313A5EF}"/>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1" name="Freeform: Shape 210">
                <a:extLst>
                  <a:ext uri="{FF2B5EF4-FFF2-40B4-BE49-F238E27FC236}">
                    <a16:creationId xmlns:a16="http://schemas.microsoft.com/office/drawing/2014/main" id="{12E983D7-F1F8-454D-ACD2-9C55FDEFEA97}"/>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2" name="Freeform: Shape 211">
                <a:extLst>
                  <a:ext uri="{FF2B5EF4-FFF2-40B4-BE49-F238E27FC236}">
                    <a16:creationId xmlns:a16="http://schemas.microsoft.com/office/drawing/2014/main" id="{D7D21292-6718-4E8F-981D-DD4FE225563B}"/>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192" name="Rectangle 191">
              <a:extLst>
                <a:ext uri="{FF2B5EF4-FFF2-40B4-BE49-F238E27FC236}">
                  <a16:creationId xmlns:a16="http://schemas.microsoft.com/office/drawing/2014/main" id="{38E8D3BB-E21B-4A83-B8D2-A8AC8F7C2155}"/>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prstClr val="white"/>
                </a:solidFill>
                <a:effectLst/>
                <a:uLnTx/>
                <a:uFillTx/>
                <a:latin typeface="Arial"/>
                <a:ea typeface="+mn-ea"/>
                <a:cs typeface="Arial"/>
              </a:endParaRPr>
            </a:p>
          </p:txBody>
        </p:sp>
        <p:pic>
          <p:nvPicPr>
            <p:cNvPr id="193" name="CustomIcon">
              <a:extLst>
                <a:ext uri="{FF2B5EF4-FFF2-40B4-BE49-F238E27FC236}">
                  <a16:creationId xmlns:a16="http://schemas.microsoft.com/office/drawing/2014/main" id="{59E2DC6F-94AC-43E1-BEC1-AA39A70348B5}"/>
                </a:ext>
              </a:extLst>
            </p:cNvPr>
            <p:cNvPicPr>
              <a:picLocks noChangeAspect="1"/>
            </p:cNvPicPr>
            <p:nvPr>
              <p:custDataLst>
                <p:tags r:id="rId2"/>
              </p:custDataLst>
            </p:nvPr>
          </p:nvPicPr>
          <p:blipFill>
            <a:blip r:embed="rId7">
              <a:extLst>
                <a:ext uri="{96DAC541-7B7A-43D3-8B79-37D633B846F1}">
                  <asvg:svgBlip xmlns:asvg="http://schemas.microsoft.com/office/drawing/2016/SVG/main" r:embed="rId11"/>
                </a:ext>
              </a:extLst>
            </a:blip>
            <a:stretch>
              <a:fillRect/>
            </a:stretch>
          </p:blipFill>
          <p:spPr>
            <a:xfrm>
              <a:off x="10034080" y="3165420"/>
              <a:ext cx="552543" cy="552545"/>
            </a:xfrm>
            <a:prstGeom prst="rect">
              <a:avLst/>
            </a:prstGeom>
          </p:spPr>
        </p:pic>
      </p:grpSp>
      <p:pic>
        <p:nvPicPr>
          <p:cNvPr id="215" name="Picture 214">
            <a:extLst>
              <a:ext uri="{FF2B5EF4-FFF2-40B4-BE49-F238E27FC236}">
                <a16:creationId xmlns:a16="http://schemas.microsoft.com/office/drawing/2014/main" id="{57D4B5DB-7B7E-48AA-9476-A520F3D5B10F}"/>
              </a:ext>
            </a:extLst>
          </p:cNvPr>
          <p:cNvPicPr>
            <a:picLocks noChangeAspect="1"/>
          </p:cNvPicPr>
          <p:nvPr/>
        </p:nvPicPr>
        <p:blipFill rotWithShape="1">
          <a:blip r:embed="rId12">
            <a:duotone>
              <a:srgbClr val="005EB8">
                <a:shade val="45000"/>
                <a:satMod val="135000"/>
              </a:srgbClr>
              <a:prstClr val="white"/>
            </a:duotone>
          </a:blip>
          <a:srcRect l="8000" t="17815" r="6500" b="26250"/>
          <a:stretch/>
        </p:blipFill>
        <p:spPr>
          <a:xfrm>
            <a:off x="10672067" y="1798296"/>
            <a:ext cx="691151" cy="488327"/>
          </a:xfrm>
          <a:prstGeom prst="rect">
            <a:avLst/>
          </a:prstGeom>
        </p:spPr>
      </p:pic>
      <p:grpSp>
        <p:nvGrpSpPr>
          <p:cNvPr id="216" name="Group 215">
            <a:extLst>
              <a:ext uri="{FF2B5EF4-FFF2-40B4-BE49-F238E27FC236}">
                <a16:creationId xmlns:a16="http://schemas.microsoft.com/office/drawing/2014/main" id="{01873486-131B-4C8F-BC76-64BCA173D305}"/>
              </a:ext>
            </a:extLst>
          </p:cNvPr>
          <p:cNvGrpSpPr/>
          <p:nvPr/>
        </p:nvGrpSpPr>
        <p:grpSpPr>
          <a:xfrm>
            <a:off x="10410210" y="809164"/>
            <a:ext cx="1221318" cy="961068"/>
            <a:chOff x="8151136" y="508527"/>
            <a:chExt cx="1221318" cy="961069"/>
          </a:xfrm>
          <a:solidFill>
            <a:srgbClr val="FFFFFF"/>
          </a:solidFill>
        </p:grpSpPr>
        <p:grpSp>
          <p:nvGrpSpPr>
            <p:cNvPr id="217" name="Group 216">
              <a:extLst>
                <a:ext uri="{FF2B5EF4-FFF2-40B4-BE49-F238E27FC236}">
                  <a16:creationId xmlns:a16="http://schemas.microsoft.com/office/drawing/2014/main" id="{EF7FAD78-51D8-4A9C-AB12-BDCB60359D02}"/>
                </a:ext>
              </a:extLst>
            </p:cNvPr>
            <p:cNvGrpSpPr/>
            <p:nvPr/>
          </p:nvGrpSpPr>
          <p:grpSpPr>
            <a:xfrm>
              <a:off x="8502609" y="508527"/>
              <a:ext cx="462720" cy="611932"/>
              <a:chOff x="10034080" y="3165420"/>
              <a:chExt cx="552543" cy="744239"/>
            </a:xfrm>
            <a:grpFill/>
          </p:grpSpPr>
          <p:grpSp>
            <p:nvGrpSpPr>
              <p:cNvPr id="219" name="CustomIcon">
                <a:extLst>
                  <a:ext uri="{FF2B5EF4-FFF2-40B4-BE49-F238E27FC236}">
                    <a16:creationId xmlns:a16="http://schemas.microsoft.com/office/drawing/2014/main" id="{CB73184E-764C-47B5-BA82-0C5A61788486}"/>
                  </a:ext>
                </a:extLst>
              </p:cNvPr>
              <p:cNvGrpSpPr/>
              <p:nvPr/>
            </p:nvGrpSpPr>
            <p:grpSpPr>
              <a:xfrm>
                <a:off x="10038418" y="3385607"/>
                <a:ext cx="530960" cy="524052"/>
                <a:chOff x="-531446" y="3229247"/>
                <a:chExt cx="530960" cy="524052"/>
              </a:xfrm>
              <a:grpFill/>
            </p:grpSpPr>
            <p:grpSp>
              <p:nvGrpSpPr>
                <p:cNvPr id="222" name="CustomIcon">
                  <a:extLst>
                    <a:ext uri="{FF2B5EF4-FFF2-40B4-BE49-F238E27FC236}">
                      <a16:creationId xmlns:a16="http://schemas.microsoft.com/office/drawing/2014/main" id="{AA0C78B3-81F8-456B-8F3A-433DBF604D64}"/>
                    </a:ext>
                  </a:extLst>
                </p:cNvPr>
                <p:cNvGrpSpPr/>
                <p:nvPr/>
              </p:nvGrpSpPr>
              <p:grpSpPr>
                <a:xfrm>
                  <a:off x="-496048" y="3353569"/>
                  <a:ext cx="473114" cy="353973"/>
                  <a:chOff x="-496048" y="3353569"/>
                  <a:chExt cx="473114" cy="353973"/>
                </a:xfrm>
                <a:grpFill/>
              </p:grpSpPr>
              <p:sp>
                <p:nvSpPr>
                  <p:cNvPr id="241" name="Freeform: Shape 118">
                    <a:extLst>
                      <a:ext uri="{FF2B5EF4-FFF2-40B4-BE49-F238E27FC236}">
                        <a16:creationId xmlns:a16="http://schemas.microsoft.com/office/drawing/2014/main" id="{B720067F-E01D-4E8C-A273-A2743FA12119}"/>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42" name="Freeform: Shape 119">
                    <a:extLst>
                      <a:ext uri="{FF2B5EF4-FFF2-40B4-BE49-F238E27FC236}">
                        <a16:creationId xmlns:a16="http://schemas.microsoft.com/office/drawing/2014/main" id="{CF1D489C-813C-4B3A-87BB-E6E7DC0C9FF0}"/>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223" name="Freeform: Shape 100">
                  <a:extLst>
                    <a:ext uri="{FF2B5EF4-FFF2-40B4-BE49-F238E27FC236}">
                      <a16:creationId xmlns:a16="http://schemas.microsoft.com/office/drawing/2014/main" id="{32390415-E05C-40BB-A43D-F257073D74AE}"/>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24" name="Freeform: Shape 101">
                  <a:extLst>
                    <a:ext uri="{FF2B5EF4-FFF2-40B4-BE49-F238E27FC236}">
                      <a16:creationId xmlns:a16="http://schemas.microsoft.com/office/drawing/2014/main" id="{622B4CE9-8999-4096-82A5-EA79258249F3}"/>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25" name="Freeform: Shape 102">
                  <a:extLst>
                    <a:ext uri="{FF2B5EF4-FFF2-40B4-BE49-F238E27FC236}">
                      <a16:creationId xmlns:a16="http://schemas.microsoft.com/office/drawing/2014/main" id="{3AB1E8B5-66B6-40DD-AA44-B0B7C5108531}"/>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26" name="Freeform: Shape 103">
                  <a:extLst>
                    <a:ext uri="{FF2B5EF4-FFF2-40B4-BE49-F238E27FC236}">
                      <a16:creationId xmlns:a16="http://schemas.microsoft.com/office/drawing/2014/main" id="{A08E997F-F7DF-4487-9AEF-11F23A006F5B}"/>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27" name="Freeform: Shape 104">
                  <a:extLst>
                    <a:ext uri="{FF2B5EF4-FFF2-40B4-BE49-F238E27FC236}">
                      <a16:creationId xmlns:a16="http://schemas.microsoft.com/office/drawing/2014/main" id="{DAE745D9-50BB-46DC-8820-E384CE14A18E}"/>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28" name="Freeform: Shape 105">
                  <a:extLst>
                    <a:ext uri="{FF2B5EF4-FFF2-40B4-BE49-F238E27FC236}">
                      <a16:creationId xmlns:a16="http://schemas.microsoft.com/office/drawing/2014/main" id="{817BF18E-D432-47CA-9660-440BA0B0938E}"/>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29" name="Freeform: Shape 106">
                  <a:extLst>
                    <a:ext uri="{FF2B5EF4-FFF2-40B4-BE49-F238E27FC236}">
                      <a16:creationId xmlns:a16="http://schemas.microsoft.com/office/drawing/2014/main" id="{25C7630E-72C9-4C24-96D2-00DE3428999D}"/>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0" name="Freeform: Shape 107">
                  <a:extLst>
                    <a:ext uri="{FF2B5EF4-FFF2-40B4-BE49-F238E27FC236}">
                      <a16:creationId xmlns:a16="http://schemas.microsoft.com/office/drawing/2014/main" id="{0748B488-84B5-486C-9CC6-239A77A0B4F8}"/>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1" name="Freeform: Shape 108">
                  <a:extLst>
                    <a:ext uri="{FF2B5EF4-FFF2-40B4-BE49-F238E27FC236}">
                      <a16:creationId xmlns:a16="http://schemas.microsoft.com/office/drawing/2014/main" id="{FAFB69EC-3862-4767-8C71-3E0325E52419}"/>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2" name="Freeform: Shape 109">
                  <a:extLst>
                    <a:ext uri="{FF2B5EF4-FFF2-40B4-BE49-F238E27FC236}">
                      <a16:creationId xmlns:a16="http://schemas.microsoft.com/office/drawing/2014/main" id="{6E9CFD52-D5F2-4874-8E3A-18DE9A7DEE40}"/>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3" name="Freeform: Shape 110">
                  <a:extLst>
                    <a:ext uri="{FF2B5EF4-FFF2-40B4-BE49-F238E27FC236}">
                      <a16:creationId xmlns:a16="http://schemas.microsoft.com/office/drawing/2014/main" id="{7A7CF2ED-BD76-417B-A1A0-CDAC284CF9C9}"/>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4" name="Freeform: Shape 111">
                  <a:extLst>
                    <a:ext uri="{FF2B5EF4-FFF2-40B4-BE49-F238E27FC236}">
                      <a16:creationId xmlns:a16="http://schemas.microsoft.com/office/drawing/2014/main" id="{A41C60E9-704B-4E1B-931F-75518A418510}"/>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5" name="Freeform: Shape 112">
                  <a:extLst>
                    <a:ext uri="{FF2B5EF4-FFF2-40B4-BE49-F238E27FC236}">
                      <a16:creationId xmlns:a16="http://schemas.microsoft.com/office/drawing/2014/main" id="{6984045A-05ED-419B-B463-F52DC5B1F326}"/>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6" name="Freeform: Shape 113">
                  <a:extLst>
                    <a:ext uri="{FF2B5EF4-FFF2-40B4-BE49-F238E27FC236}">
                      <a16:creationId xmlns:a16="http://schemas.microsoft.com/office/drawing/2014/main" id="{3264A1E2-19EB-42D5-950D-AD563E6D53D3}"/>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7" name="Freeform: Shape 114">
                  <a:extLst>
                    <a:ext uri="{FF2B5EF4-FFF2-40B4-BE49-F238E27FC236}">
                      <a16:creationId xmlns:a16="http://schemas.microsoft.com/office/drawing/2014/main" id="{9BADF853-B76B-4F0E-B65F-E0CC0EC8C9C6}"/>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8" name="Freeform: Shape 115">
                  <a:extLst>
                    <a:ext uri="{FF2B5EF4-FFF2-40B4-BE49-F238E27FC236}">
                      <a16:creationId xmlns:a16="http://schemas.microsoft.com/office/drawing/2014/main" id="{A3A1C607-B908-4221-83BB-BE905744B703}"/>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9" name="Freeform: Shape 116">
                  <a:extLst>
                    <a:ext uri="{FF2B5EF4-FFF2-40B4-BE49-F238E27FC236}">
                      <a16:creationId xmlns:a16="http://schemas.microsoft.com/office/drawing/2014/main" id="{4941AAFB-B1B0-4657-B19B-16CDEBFCB191}"/>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40" name="Freeform: Shape 117">
                  <a:extLst>
                    <a:ext uri="{FF2B5EF4-FFF2-40B4-BE49-F238E27FC236}">
                      <a16:creationId xmlns:a16="http://schemas.microsoft.com/office/drawing/2014/main" id="{F5070A2F-B314-40F0-9D13-2EE291A99902}"/>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220" name="Rectangle 219">
                <a:extLst>
                  <a:ext uri="{FF2B5EF4-FFF2-40B4-BE49-F238E27FC236}">
                    <a16:creationId xmlns:a16="http://schemas.microsoft.com/office/drawing/2014/main" id="{36306F4C-D53C-4921-9FF6-DF996339A92F}"/>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221" name="CustomIcon">
                <a:extLst>
                  <a:ext uri="{FF2B5EF4-FFF2-40B4-BE49-F238E27FC236}">
                    <a16:creationId xmlns:a16="http://schemas.microsoft.com/office/drawing/2014/main" id="{1E694764-525C-410E-8DB9-40467F018AD7}"/>
                  </a:ext>
                </a:extLst>
              </p:cNvPr>
              <p:cNvPicPr>
                <a:picLocks noChangeAspect="1"/>
              </p:cNvPicPr>
              <p:nvPr>
                <p:custDataLst>
                  <p:tags r:id="rId1"/>
                </p:custDataLst>
              </p:nvPr>
            </p:nvPicPr>
            <p:blipFill>
              <a:blip r:embed="rId7">
                <a:extLst>
                  <a:ext uri="{96DAC541-7B7A-43D3-8B79-37D633B846F1}">
                    <asvg:svgBlip xmlns:asvg="http://schemas.microsoft.com/office/drawing/2016/SVG/main" r:embed="rId11"/>
                  </a:ext>
                </a:extLst>
              </a:blip>
              <a:stretch>
                <a:fillRect/>
              </a:stretch>
            </p:blipFill>
            <p:spPr>
              <a:xfrm>
                <a:off x="10034080" y="3165420"/>
                <a:ext cx="552543" cy="552545"/>
              </a:xfrm>
              <a:prstGeom prst="rect">
                <a:avLst/>
              </a:prstGeom>
            </p:spPr>
          </p:pic>
        </p:grpSp>
        <p:sp>
          <p:nvSpPr>
            <p:cNvPr id="218" name="TextBox 217">
              <a:extLst>
                <a:ext uri="{FF2B5EF4-FFF2-40B4-BE49-F238E27FC236}">
                  <a16:creationId xmlns:a16="http://schemas.microsoft.com/office/drawing/2014/main" id="{8D0FE41A-C10D-47EA-B743-1246E7F77969}"/>
                </a:ext>
              </a:extLst>
            </p:cNvPr>
            <p:cNvSpPr txBox="1"/>
            <p:nvPr/>
          </p:nvSpPr>
          <p:spPr>
            <a:xfrm>
              <a:off x="8151136" y="1007930"/>
              <a:ext cx="1221318" cy="461666"/>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rPr>
                <a:t>Hospital </a:t>
              </a: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lang="en-GB" sz="1000" b="1" kern="0" dirty="0">
                  <a:solidFill>
                    <a:srgbClr val="525252"/>
                  </a:solidFill>
                  <a:latin typeface="Arial"/>
                </a:rPr>
                <a:t>Hubs</a:t>
              </a:r>
              <a:endPar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endParaRP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dirty="0">
                <a:ln>
                  <a:noFill/>
                </a:ln>
                <a:solidFill>
                  <a:srgbClr val="525252"/>
                </a:solidFill>
                <a:effectLst/>
                <a:uLnTx/>
                <a:uFillTx/>
                <a:latin typeface="Arial"/>
                <a:cs typeface="Arial"/>
              </a:endParaRPr>
            </a:p>
          </p:txBody>
        </p:sp>
      </p:grpSp>
      <p:sp>
        <p:nvSpPr>
          <p:cNvPr id="243" name="TextBox 242">
            <a:extLst>
              <a:ext uri="{FF2B5EF4-FFF2-40B4-BE49-F238E27FC236}">
                <a16:creationId xmlns:a16="http://schemas.microsoft.com/office/drawing/2014/main" id="{261BE583-8CB3-440B-8D6F-320B8FC2DDB8}"/>
              </a:ext>
            </a:extLst>
          </p:cNvPr>
          <p:cNvSpPr txBox="1"/>
          <p:nvPr/>
        </p:nvSpPr>
        <p:spPr>
          <a:xfrm>
            <a:off x="10235378" y="2367748"/>
            <a:ext cx="1481331"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a:rPr>
              <a:t>Vaccination Centres</a:t>
            </a:r>
            <a:endPar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endParaRPr>
          </a:p>
        </p:txBody>
      </p:sp>
      <p:cxnSp>
        <p:nvCxnSpPr>
          <p:cNvPr id="246" name="Connector: Elbow 43">
            <a:extLst>
              <a:ext uri="{FF2B5EF4-FFF2-40B4-BE49-F238E27FC236}">
                <a16:creationId xmlns:a16="http://schemas.microsoft.com/office/drawing/2014/main" id="{4AC18E5D-49AB-4DAF-BBAA-A1C0DBE0C9F8}"/>
              </a:ext>
            </a:extLst>
          </p:cNvPr>
          <p:cNvCxnSpPr>
            <a:cxnSpLocks/>
            <a:stCxn id="193" idx="3"/>
            <a:endCxn id="243" idx="3"/>
          </p:cNvCxnSpPr>
          <p:nvPr/>
        </p:nvCxnSpPr>
        <p:spPr bwMode="auto">
          <a:xfrm>
            <a:off x="11278240" y="1036321"/>
            <a:ext cx="438469" cy="1408371"/>
          </a:xfrm>
          <a:prstGeom prst="bentConnector3">
            <a:avLst>
              <a:gd name="adj1" fmla="val 152136"/>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cxnSp>
        <p:nvCxnSpPr>
          <p:cNvPr id="248" name="Connector: Elbow 43">
            <a:extLst>
              <a:ext uri="{FF2B5EF4-FFF2-40B4-BE49-F238E27FC236}">
                <a16:creationId xmlns:a16="http://schemas.microsoft.com/office/drawing/2014/main" id="{AAD2ED81-4128-487D-9E53-B7CFE353DC99}"/>
              </a:ext>
            </a:extLst>
          </p:cNvPr>
          <p:cNvCxnSpPr>
            <a:cxnSpLocks/>
            <a:stCxn id="174" idx="2"/>
            <a:endCxn id="187" idx="1"/>
          </p:cNvCxnSpPr>
          <p:nvPr/>
        </p:nvCxnSpPr>
        <p:spPr bwMode="auto">
          <a:xfrm rot="16200000" flipH="1">
            <a:off x="9075452" y="3283530"/>
            <a:ext cx="562282" cy="2200032"/>
          </a:xfrm>
          <a:prstGeom prst="bentConnector2">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cxnSp>
        <p:nvCxnSpPr>
          <p:cNvPr id="249" name="Connector: Elbow 43">
            <a:extLst>
              <a:ext uri="{FF2B5EF4-FFF2-40B4-BE49-F238E27FC236}">
                <a16:creationId xmlns:a16="http://schemas.microsoft.com/office/drawing/2014/main" id="{9B5A97C4-DB5A-483D-AA5B-21884FF8EC5F}"/>
              </a:ext>
            </a:extLst>
          </p:cNvPr>
          <p:cNvCxnSpPr>
            <a:cxnSpLocks/>
          </p:cNvCxnSpPr>
          <p:nvPr/>
        </p:nvCxnSpPr>
        <p:spPr bwMode="auto">
          <a:xfrm flipV="1">
            <a:off x="8159161" y="1017194"/>
            <a:ext cx="2460924" cy="1475889"/>
          </a:xfrm>
          <a:prstGeom prst="bentConnector3">
            <a:avLst>
              <a:gd name="adj1" fmla="val 802"/>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cxnSp>
        <p:nvCxnSpPr>
          <p:cNvPr id="250" name="Connector: Elbow 43">
            <a:extLst>
              <a:ext uri="{FF2B5EF4-FFF2-40B4-BE49-F238E27FC236}">
                <a16:creationId xmlns:a16="http://schemas.microsoft.com/office/drawing/2014/main" id="{32779B06-B017-493A-8CAF-3B5400AA7D59}"/>
              </a:ext>
            </a:extLst>
          </p:cNvPr>
          <p:cNvCxnSpPr>
            <a:cxnSpLocks/>
          </p:cNvCxnSpPr>
          <p:nvPr/>
        </p:nvCxnSpPr>
        <p:spPr bwMode="auto">
          <a:xfrm flipV="1">
            <a:off x="8185503" y="1996365"/>
            <a:ext cx="2199671" cy="472620"/>
          </a:xfrm>
          <a:prstGeom prst="bentConnector3">
            <a:avLst>
              <a:gd name="adj1" fmla="val -38"/>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sp>
        <p:nvSpPr>
          <p:cNvPr id="251" name="Oval 250">
            <a:extLst>
              <a:ext uri="{FF2B5EF4-FFF2-40B4-BE49-F238E27FC236}">
                <a16:creationId xmlns:a16="http://schemas.microsoft.com/office/drawing/2014/main" id="{A8D0482A-DB52-4538-A356-723FA61EF561}"/>
              </a:ext>
            </a:extLst>
          </p:cNvPr>
          <p:cNvSpPr/>
          <p:nvPr/>
        </p:nvSpPr>
        <p:spPr>
          <a:xfrm>
            <a:off x="11391286" y="1116464"/>
            <a:ext cx="310333" cy="3077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30" name="Graphic 29" descr="Checklist">
            <a:extLst>
              <a:ext uri="{FF2B5EF4-FFF2-40B4-BE49-F238E27FC236}">
                <a16:creationId xmlns:a16="http://schemas.microsoft.com/office/drawing/2014/main" id="{F98C3542-A000-4FA9-B72B-B641BFC3193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35870" y="1151822"/>
            <a:ext cx="212005" cy="212005"/>
          </a:xfrm>
          <a:prstGeom prst="rect">
            <a:avLst/>
          </a:prstGeom>
        </p:spPr>
      </p:pic>
      <p:grpSp>
        <p:nvGrpSpPr>
          <p:cNvPr id="3" name="Group 2">
            <a:extLst>
              <a:ext uri="{FF2B5EF4-FFF2-40B4-BE49-F238E27FC236}">
                <a16:creationId xmlns:a16="http://schemas.microsoft.com/office/drawing/2014/main" id="{46F85BAA-19E3-4484-8421-88D074299AD6}"/>
              </a:ext>
            </a:extLst>
          </p:cNvPr>
          <p:cNvGrpSpPr/>
          <p:nvPr/>
        </p:nvGrpSpPr>
        <p:grpSpPr>
          <a:xfrm>
            <a:off x="11386705" y="1761532"/>
            <a:ext cx="310333" cy="307777"/>
            <a:chOff x="11406188" y="2056592"/>
            <a:chExt cx="310333" cy="307777"/>
          </a:xfrm>
        </p:grpSpPr>
        <p:sp>
          <p:nvSpPr>
            <p:cNvPr id="253" name="Oval 252">
              <a:extLst>
                <a:ext uri="{FF2B5EF4-FFF2-40B4-BE49-F238E27FC236}">
                  <a16:creationId xmlns:a16="http://schemas.microsoft.com/office/drawing/2014/main" id="{30D48231-0891-446C-A390-F294793207AA}"/>
                </a:ext>
              </a:extLst>
            </p:cNvPr>
            <p:cNvSpPr/>
            <p:nvPr/>
          </p:nvSpPr>
          <p:spPr>
            <a:xfrm>
              <a:off x="11406188" y="2056592"/>
              <a:ext cx="310333" cy="3077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254" name="Graphic 253" descr="Checklist">
              <a:extLst>
                <a:ext uri="{FF2B5EF4-FFF2-40B4-BE49-F238E27FC236}">
                  <a16:creationId xmlns:a16="http://schemas.microsoft.com/office/drawing/2014/main" id="{9F83CC35-663E-4120-A7F4-61F5D14D083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50772" y="2091950"/>
              <a:ext cx="212005" cy="212005"/>
            </a:xfrm>
            <a:prstGeom prst="rect">
              <a:avLst/>
            </a:prstGeom>
          </p:spPr>
        </p:pic>
      </p:grpSp>
      <p:sp>
        <p:nvSpPr>
          <p:cNvPr id="257" name="Oval 256">
            <a:extLst>
              <a:ext uri="{FF2B5EF4-FFF2-40B4-BE49-F238E27FC236}">
                <a16:creationId xmlns:a16="http://schemas.microsoft.com/office/drawing/2014/main" id="{9120317D-374C-437B-BA95-4EEF092A90B2}"/>
              </a:ext>
            </a:extLst>
          </p:cNvPr>
          <p:cNvSpPr/>
          <p:nvPr/>
        </p:nvSpPr>
        <p:spPr>
          <a:xfrm>
            <a:off x="11786092" y="5439964"/>
            <a:ext cx="310333" cy="3077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258" name="Graphic 257" descr="Checklist">
            <a:extLst>
              <a:ext uri="{FF2B5EF4-FFF2-40B4-BE49-F238E27FC236}">
                <a16:creationId xmlns:a16="http://schemas.microsoft.com/office/drawing/2014/main" id="{C26BCA01-E08E-4A98-85CB-11E508735B8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830676" y="5475322"/>
            <a:ext cx="212005" cy="212005"/>
          </a:xfrm>
          <a:prstGeom prst="rect">
            <a:avLst/>
          </a:prstGeom>
        </p:spPr>
      </p:pic>
      <p:pic>
        <p:nvPicPr>
          <p:cNvPr id="32" name="Picture 31">
            <a:extLst>
              <a:ext uri="{FF2B5EF4-FFF2-40B4-BE49-F238E27FC236}">
                <a16:creationId xmlns:a16="http://schemas.microsoft.com/office/drawing/2014/main" id="{B55AFBED-E3E0-4AB4-B56B-FE83DBAB9656}"/>
              </a:ext>
            </a:extLst>
          </p:cNvPr>
          <p:cNvPicPr>
            <a:picLocks noChangeAspect="1"/>
          </p:cNvPicPr>
          <p:nvPr/>
        </p:nvPicPr>
        <p:blipFill>
          <a:blip r:embed="rId16"/>
          <a:stretch>
            <a:fillRect/>
          </a:stretch>
        </p:blipFill>
        <p:spPr>
          <a:xfrm>
            <a:off x="5772563" y="6509075"/>
            <a:ext cx="204207" cy="250154"/>
          </a:xfrm>
          <a:prstGeom prst="rect">
            <a:avLst/>
          </a:prstGeom>
        </p:spPr>
      </p:pic>
      <p:cxnSp>
        <p:nvCxnSpPr>
          <p:cNvPr id="321" name="Straight Arrow Connector 320">
            <a:extLst>
              <a:ext uri="{FF2B5EF4-FFF2-40B4-BE49-F238E27FC236}">
                <a16:creationId xmlns:a16="http://schemas.microsoft.com/office/drawing/2014/main" id="{E1108910-DA83-41C9-8DDF-AF1D31FEF577}"/>
              </a:ext>
            </a:extLst>
          </p:cNvPr>
          <p:cNvCxnSpPr/>
          <p:nvPr/>
        </p:nvCxnSpPr>
        <p:spPr bwMode="auto">
          <a:xfrm>
            <a:off x="5509475" y="5809066"/>
            <a:ext cx="624422" cy="0"/>
          </a:xfrm>
          <a:prstGeom prst="straightConnector1">
            <a:avLst/>
          </a:prstGeom>
          <a:solidFill>
            <a:srgbClr val="FFFFFF"/>
          </a:solidFill>
          <a:ln w="25400" cap="flat" cmpd="sng" algn="ctr">
            <a:solidFill>
              <a:srgbClr val="EECBD5"/>
            </a:solidFill>
            <a:prstDash val="sysDash"/>
            <a:round/>
            <a:headEnd type="none" w="med" len="med"/>
            <a:tailEnd type="triangle"/>
          </a:ln>
          <a:effectLst/>
        </p:spPr>
      </p:cxnSp>
      <p:grpSp>
        <p:nvGrpSpPr>
          <p:cNvPr id="23" name="Group 22">
            <a:extLst>
              <a:ext uri="{FF2B5EF4-FFF2-40B4-BE49-F238E27FC236}">
                <a16:creationId xmlns:a16="http://schemas.microsoft.com/office/drawing/2014/main" id="{D41EBC20-BA90-478F-AF02-D60B6BE78981}"/>
              </a:ext>
            </a:extLst>
          </p:cNvPr>
          <p:cNvGrpSpPr/>
          <p:nvPr/>
        </p:nvGrpSpPr>
        <p:grpSpPr>
          <a:xfrm>
            <a:off x="4644490" y="4236486"/>
            <a:ext cx="1472615" cy="584073"/>
            <a:chOff x="4582692" y="2778449"/>
            <a:chExt cx="1472615" cy="584073"/>
          </a:xfrm>
        </p:grpSpPr>
        <p:pic>
          <p:nvPicPr>
            <p:cNvPr id="177" name="Picture 176">
              <a:extLst>
                <a:ext uri="{FF2B5EF4-FFF2-40B4-BE49-F238E27FC236}">
                  <a16:creationId xmlns:a16="http://schemas.microsoft.com/office/drawing/2014/main" id="{B8FE85D9-43D5-4DB0-A1F3-245D43E4AF66}"/>
                </a:ext>
              </a:extLst>
            </p:cNvPr>
            <p:cNvPicPr>
              <a:picLocks noChangeAspect="1"/>
            </p:cNvPicPr>
            <p:nvPr/>
          </p:nvPicPr>
          <p:blipFill>
            <a:blip r:embed="rId17"/>
            <a:stretch>
              <a:fillRect/>
            </a:stretch>
          </p:blipFill>
          <p:spPr>
            <a:xfrm>
              <a:off x="4773180" y="2887870"/>
              <a:ext cx="1113806" cy="409623"/>
            </a:xfrm>
            <a:prstGeom prst="rect">
              <a:avLst/>
            </a:prstGeom>
          </p:spPr>
        </p:pic>
        <p:sp>
          <p:nvSpPr>
            <p:cNvPr id="323" name="Rectangle 322">
              <a:extLst>
                <a:ext uri="{FF2B5EF4-FFF2-40B4-BE49-F238E27FC236}">
                  <a16:creationId xmlns:a16="http://schemas.microsoft.com/office/drawing/2014/main" id="{A3F070EF-E7D9-40FC-92D8-1C14756396C0}"/>
                </a:ext>
              </a:extLst>
            </p:cNvPr>
            <p:cNvSpPr/>
            <p:nvPr/>
          </p:nvSpPr>
          <p:spPr>
            <a:xfrm>
              <a:off x="4582692" y="2778449"/>
              <a:ext cx="1472615" cy="584073"/>
            </a:xfrm>
            <a:prstGeom prst="rect">
              <a:avLst/>
            </a:prstGeom>
            <a:noFill/>
            <a:ln w="19050">
              <a:solidFill>
                <a:srgbClr val="EECBD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326" name="Straight Arrow Connector 325">
            <a:extLst>
              <a:ext uri="{FF2B5EF4-FFF2-40B4-BE49-F238E27FC236}">
                <a16:creationId xmlns:a16="http://schemas.microsoft.com/office/drawing/2014/main" id="{5BEE5782-749D-492E-A6D8-74A860E5BBA4}"/>
              </a:ext>
            </a:extLst>
          </p:cNvPr>
          <p:cNvCxnSpPr>
            <a:cxnSpLocks/>
          </p:cNvCxnSpPr>
          <p:nvPr/>
        </p:nvCxnSpPr>
        <p:spPr bwMode="auto">
          <a:xfrm flipV="1">
            <a:off x="5540315" y="6020524"/>
            <a:ext cx="585959" cy="0"/>
          </a:xfrm>
          <a:prstGeom prst="straightConnector1">
            <a:avLst/>
          </a:prstGeom>
          <a:solidFill>
            <a:srgbClr val="FFFFFF"/>
          </a:solidFill>
          <a:ln w="25400" cap="flat" cmpd="sng" algn="ctr">
            <a:solidFill>
              <a:srgbClr val="B3E2F5"/>
            </a:solidFill>
            <a:prstDash val="sysDash"/>
            <a:round/>
            <a:headEnd type="none" w="med" len="med"/>
            <a:tailEnd type="triangle"/>
          </a:ln>
          <a:effectLst/>
        </p:spPr>
      </p:cxnSp>
      <p:cxnSp>
        <p:nvCxnSpPr>
          <p:cNvPr id="353" name="Straight Arrow Connector 352">
            <a:extLst>
              <a:ext uri="{FF2B5EF4-FFF2-40B4-BE49-F238E27FC236}">
                <a16:creationId xmlns:a16="http://schemas.microsoft.com/office/drawing/2014/main" id="{2287E6C0-5599-4DD0-8F8D-5181DC7F3C57}"/>
              </a:ext>
            </a:extLst>
          </p:cNvPr>
          <p:cNvCxnSpPr>
            <a:cxnSpLocks/>
          </p:cNvCxnSpPr>
          <p:nvPr/>
        </p:nvCxnSpPr>
        <p:spPr bwMode="auto">
          <a:xfrm flipV="1">
            <a:off x="5541206" y="6224967"/>
            <a:ext cx="585959" cy="0"/>
          </a:xfrm>
          <a:prstGeom prst="straightConnector1">
            <a:avLst/>
          </a:prstGeom>
          <a:solidFill>
            <a:srgbClr val="FFFFFF"/>
          </a:solidFill>
          <a:ln w="25400" cap="flat" cmpd="sng" algn="ctr">
            <a:solidFill>
              <a:srgbClr val="7DBFFF"/>
            </a:solidFill>
            <a:prstDash val="sysDash"/>
            <a:round/>
            <a:headEnd type="none" w="med" len="med"/>
            <a:tailEnd type="triangle"/>
          </a:ln>
          <a:effectLst/>
        </p:spPr>
      </p:cxnSp>
      <p:grpSp>
        <p:nvGrpSpPr>
          <p:cNvPr id="178" name="Group 177">
            <a:extLst>
              <a:ext uri="{FF2B5EF4-FFF2-40B4-BE49-F238E27FC236}">
                <a16:creationId xmlns:a16="http://schemas.microsoft.com/office/drawing/2014/main" id="{E8316A4D-6286-4642-ADE5-9A96761EA6BB}"/>
              </a:ext>
            </a:extLst>
          </p:cNvPr>
          <p:cNvGrpSpPr/>
          <p:nvPr/>
        </p:nvGrpSpPr>
        <p:grpSpPr>
          <a:xfrm>
            <a:off x="4873611" y="1308923"/>
            <a:ext cx="892261" cy="844330"/>
            <a:chOff x="1552697" y="4086489"/>
            <a:chExt cx="892261" cy="844330"/>
          </a:xfrm>
        </p:grpSpPr>
        <p:sp>
          <p:nvSpPr>
            <p:cNvPr id="179" name="TextBox 178">
              <a:extLst>
                <a:ext uri="{FF2B5EF4-FFF2-40B4-BE49-F238E27FC236}">
                  <a16:creationId xmlns:a16="http://schemas.microsoft.com/office/drawing/2014/main" id="{39BB5416-9DD9-461A-A95B-60E352BAA709}"/>
                </a:ext>
              </a:extLst>
            </p:cNvPr>
            <p:cNvSpPr txBox="1"/>
            <p:nvPr/>
          </p:nvSpPr>
          <p:spPr>
            <a:xfrm>
              <a:off x="1552697" y="4086489"/>
              <a:ext cx="892261" cy="369332"/>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800" b="1" i="0" u="none" strike="noStrike" kern="1200" cap="none" spc="0" normalizeH="0" baseline="0" noProof="0">
                  <a:ln>
                    <a:noFill/>
                  </a:ln>
                  <a:solidFill>
                    <a:srgbClr val="525252"/>
                  </a:solidFill>
                  <a:effectLst/>
                  <a:uLnTx/>
                  <a:uFillTx/>
                  <a:latin typeface="Arial"/>
                  <a:ea typeface="+mn-ea"/>
                  <a:cs typeface="Arial"/>
                </a:rPr>
                <a:t>Bring Back Scheme  </a:t>
              </a:r>
            </a:p>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800" b="1" i="0" u="none" strike="noStrike" kern="1200" cap="none" spc="0" normalizeH="0" baseline="0" noProof="0">
                  <a:ln>
                    <a:noFill/>
                  </a:ln>
                  <a:solidFill>
                    <a:srgbClr val="525252"/>
                  </a:solidFill>
                  <a:effectLst/>
                  <a:uLnTx/>
                  <a:uFillTx/>
                  <a:latin typeface="Arial"/>
                  <a:ea typeface="+mn-ea"/>
                  <a:cs typeface="Arial"/>
                </a:rPr>
                <a:t>(</a:t>
              </a:r>
              <a:r>
                <a:rPr kumimoji="0" lang="en-GB" sz="700" b="1" i="0" u="none" strike="noStrike" kern="1200" cap="none" spc="0" normalizeH="0" baseline="0" noProof="0">
                  <a:ln>
                    <a:noFill/>
                  </a:ln>
                  <a:solidFill>
                    <a:srgbClr val="525252"/>
                  </a:solidFill>
                  <a:effectLst/>
                  <a:uLnTx/>
                  <a:uFillTx/>
                  <a:latin typeface="Arial"/>
                  <a:ea typeface="+mn-ea"/>
                  <a:cs typeface="Arial"/>
                </a:rPr>
                <a:t>existing bank)</a:t>
              </a:r>
              <a:endParaRPr kumimoji="0" lang="en-GB" sz="800" b="1" i="0" u="none" strike="noStrike" kern="1200" cap="none" spc="0" normalizeH="0" baseline="30000" noProof="0">
                <a:ln>
                  <a:noFill/>
                </a:ln>
                <a:solidFill>
                  <a:srgbClr val="525252"/>
                </a:solidFill>
                <a:effectLst/>
                <a:uLnTx/>
                <a:uFillTx/>
                <a:latin typeface="Arial"/>
                <a:ea typeface="+mn-ea"/>
                <a:cs typeface="Arial"/>
              </a:endParaRPr>
            </a:p>
          </p:txBody>
        </p:sp>
        <p:pic>
          <p:nvPicPr>
            <p:cNvPr id="180" name="Graphic 179" descr="Group">
              <a:extLst>
                <a:ext uri="{FF2B5EF4-FFF2-40B4-BE49-F238E27FC236}">
                  <a16:creationId xmlns:a16="http://schemas.microsoft.com/office/drawing/2014/main" id="{63D08CEF-7163-44CF-B339-FC117AF34C5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740730" y="4389952"/>
              <a:ext cx="540867" cy="540867"/>
            </a:xfrm>
            <a:prstGeom prst="rect">
              <a:avLst/>
            </a:prstGeom>
          </p:spPr>
        </p:pic>
      </p:grpSp>
      <p:sp>
        <p:nvSpPr>
          <p:cNvPr id="259" name="TextBox 258">
            <a:extLst>
              <a:ext uri="{FF2B5EF4-FFF2-40B4-BE49-F238E27FC236}">
                <a16:creationId xmlns:a16="http://schemas.microsoft.com/office/drawing/2014/main" id="{62B162A5-7B0A-4891-8B27-B8FFE354D406}"/>
              </a:ext>
            </a:extLst>
          </p:cNvPr>
          <p:cNvSpPr txBox="1"/>
          <p:nvPr/>
        </p:nvSpPr>
        <p:spPr>
          <a:xfrm>
            <a:off x="9094671" y="5455945"/>
            <a:ext cx="1115295"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dirty="0">
                <a:solidFill>
                  <a:srgbClr val="525252"/>
                </a:solidFill>
                <a:latin typeface="Arial" panose="020B0604020202020204" pitchFamily="34" charset="0"/>
                <a:cs typeface="Arial" panose="020B0604020202020204" pitchFamily="34" charset="0"/>
              </a:rPr>
              <a:t>Competency sign-off</a:t>
            </a:r>
            <a:endParaRPr kumimoji="0" lang="en-GB" sz="700" b="0" i="0" u="none" strike="noStrike" kern="0" cap="none" spc="0" normalizeH="0" baseline="0" noProof="0" dirty="0">
              <a:ln>
                <a:noFill/>
              </a:ln>
              <a:solidFill>
                <a:srgbClr val="525252"/>
              </a:solidFill>
              <a:effectLst/>
              <a:uLnTx/>
              <a:uFillTx/>
              <a:latin typeface="Arial" panose="020B0604020202020204" pitchFamily="34" charset="0"/>
              <a:cs typeface="Arial" panose="020B0604020202020204" pitchFamily="34" charset="0"/>
            </a:endParaRPr>
          </a:p>
        </p:txBody>
      </p:sp>
      <p:sp>
        <p:nvSpPr>
          <p:cNvPr id="268" name="Title 8">
            <a:extLst>
              <a:ext uri="{FF2B5EF4-FFF2-40B4-BE49-F238E27FC236}">
                <a16:creationId xmlns:a16="http://schemas.microsoft.com/office/drawing/2014/main" id="{1D231A6A-ED88-4D9E-A280-8F7C477CDA72}"/>
              </a:ext>
            </a:extLst>
          </p:cNvPr>
          <p:cNvSpPr txBox="1">
            <a:spLocks/>
          </p:cNvSpPr>
          <p:nvPr/>
        </p:nvSpPr>
        <p:spPr>
          <a:xfrm>
            <a:off x="185963" y="205709"/>
            <a:ext cx="11281776" cy="611649"/>
          </a:xfrm>
          <a:prstGeom prst="rect">
            <a:avLst/>
          </a:prstGeom>
        </p:spPr>
        <p:txBody>
          <a:bodyPr/>
          <a:lstStyle>
            <a:lvl1pPr algn="l" defTabSz="914454"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400" dirty="0"/>
              <a:t>Workforce Deployment Model – Vaccinators</a:t>
            </a:r>
          </a:p>
        </p:txBody>
      </p:sp>
      <p:cxnSp>
        <p:nvCxnSpPr>
          <p:cNvPr id="260" name="Straight Arrow Connector 259">
            <a:extLst>
              <a:ext uri="{FF2B5EF4-FFF2-40B4-BE49-F238E27FC236}">
                <a16:creationId xmlns:a16="http://schemas.microsoft.com/office/drawing/2014/main" id="{666D44CA-FB84-495F-81D7-49CE6C0AF54F}"/>
              </a:ext>
            </a:extLst>
          </p:cNvPr>
          <p:cNvCxnSpPr>
            <a:cxnSpLocks/>
          </p:cNvCxnSpPr>
          <p:nvPr/>
        </p:nvCxnSpPr>
        <p:spPr bwMode="auto">
          <a:xfrm>
            <a:off x="3012566" y="1863332"/>
            <a:ext cx="1912309" cy="0"/>
          </a:xfrm>
          <a:prstGeom prst="straightConnector1">
            <a:avLst/>
          </a:prstGeom>
          <a:solidFill>
            <a:srgbClr val="FFFFFF"/>
          </a:solidFill>
          <a:ln w="25400" cap="flat" cmpd="sng" algn="ctr">
            <a:solidFill>
              <a:srgbClr val="FFC000"/>
            </a:solidFill>
            <a:prstDash val="sysDash"/>
            <a:round/>
            <a:headEnd type="none" w="med" len="med"/>
            <a:tailEnd type="triangle" w="med" len="med"/>
          </a:ln>
          <a:effectLst/>
        </p:spPr>
      </p:cxnSp>
      <p:cxnSp>
        <p:nvCxnSpPr>
          <p:cNvPr id="269" name="Connector: Elbow 43">
            <a:extLst>
              <a:ext uri="{FF2B5EF4-FFF2-40B4-BE49-F238E27FC236}">
                <a16:creationId xmlns:a16="http://schemas.microsoft.com/office/drawing/2014/main" id="{13EF6DCD-9390-44AC-AF5A-7B010A076E6F}"/>
              </a:ext>
            </a:extLst>
          </p:cNvPr>
          <p:cNvCxnSpPr>
            <a:cxnSpLocks/>
          </p:cNvCxnSpPr>
          <p:nvPr/>
        </p:nvCxnSpPr>
        <p:spPr bwMode="auto">
          <a:xfrm>
            <a:off x="5757039" y="1882697"/>
            <a:ext cx="1729111" cy="920752"/>
          </a:xfrm>
          <a:prstGeom prst="bentConnector3">
            <a:avLst>
              <a:gd name="adj1" fmla="val 50000"/>
            </a:avLst>
          </a:prstGeom>
          <a:solidFill>
            <a:srgbClr val="FFFFFF"/>
          </a:solidFill>
          <a:ln w="25400" cap="flat" cmpd="sng" algn="ctr">
            <a:solidFill>
              <a:srgbClr val="FFC000"/>
            </a:solidFill>
            <a:prstDash val="sysDash"/>
            <a:round/>
            <a:headEnd type="none" w="med" len="med"/>
            <a:tailEnd type="triangle"/>
          </a:ln>
          <a:effectLst/>
        </p:spPr>
      </p:cxnSp>
      <p:cxnSp>
        <p:nvCxnSpPr>
          <p:cNvPr id="271" name="Straight Arrow Connector 270">
            <a:extLst>
              <a:ext uri="{FF2B5EF4-FFF2-40B4-BE49-F238E27FC236}">
                <a16:creationId xmlns:a16="http://schemas.microsoft.com/office/drawing/2014/main" id="{9A022456-7D1A-40B0-B57A-7C3C25CDC6EC}"/>
              </a:ext>
            </a:extLst>
          </p:cNvPr>
          <p:cNvCxnSpPr>
            <a:cxnSpLocks/>
          </p:cNvCxnSpPr>
          <p:nvPr/>
        </p:nvCxnSpPr>
        <p:spPr bwMode="auto">
          <a:xfrm>
            <a:off x="3015402" y="2147330"/>
            <a:ext cx="252000" cy="0"/>
          </a:xfrm>
          <a:prstGeom prst="straightConnector1">
            <a:avLst/>
          </a:prstGeom>
          <a:solidFill>
            <a:srgbClr val="FFFFFF"/>
          </a:solidFill>
          <a:ln w="25400" cap="flat" cmpd="sng" algn="ctr">
            <a:solidFill>
              <a:srgbClr val="7DBFFF"/>
            </a:solidFill>
            <a:prstDash val="sysDash"/>
            <a:round/>
            <a:headEnd type="none" w="med" len="med"/>
            <a:tailEnd type="none" w="med" len="med"/>
          </a:ln>
          <a:effectLst/>
        </p:spPr>
      </p:cxnSp>
      <p:cxnSp>
        <p:nvCxnSpPr>
          <p:cNvPr id="272" name="Straight Arrow Connector 271">
            <a:extLst>
              <a:ext uri="{FF2B5EF4-FFF2-40B4-BE49-F238E27FC236}">
                <a16:creationId xmlns:a16="http://schemas.microsoft.com/office/drawing/2014/main" id="{07C321AE-8933-4D87-8949-D1B29BDA0477}"/>
              </a:ext>
            </a:extLst>
          </p:cNvPr>
          <p:cNvCxnSpPr>
            <a:cxnSpLocks/>
          </p:cNvCxnSpPr>
          <p:nvPr/>
        </p:nvCxnSpPr>
        <p:spPr bwMode="auto">
          <a:xfrm>
            <a:off x="4166774" y="2009502"/>
            <a:ext cx="0" cy="1027040"/>
          </a:xfrm>
          <a:prstGeom prst="straightConnector1">
            <a:avLst/>
          </a:prstGeom>
          <a:solidFill>
            <a:srgbClr val="FFFFFF"/>
          </a:solidFill>
          <a:ln w="25400" cap="flat" cmpd="sng" algn="ctr">
            <a:solidFill>
              <a:srgbClr val="FFC000"/>
            </a:solidFill>
            <a:prstDash val="sysDash"/>
            <a:round/>
            <a:headEnd type="none" w="med" len="med"/>
            <a:tailEnd type="none" w="med" len="med"/>
          </a:ln>
          <a:effectLst/>
        </p:spPr>
      </p:cxnSp>
      <p:cxnSp>
        <p:nvCxnSpPr>
          <p:cNvPr id="273" name="Straight Arrow Connector 272">
            <a:extLst>
              <a:ext uri="{FF2B5EF4-FFF2-40B4-BE49-F238E27FC236}">
                <a16:creationId xmlns:a16="http://schemas.microsoft.com/office/drawing/2014/main" id="{FD3EB525-C01C-49DD-BE54-4BF1381EA8FB}"/>
              </a:ext>
            </a:extLst>
          </p:cNvPr>
          <p:cNvCxnSpPr>
            <a:cxnSpLocks/>
          </p:cNvCxnSpPr>
          <p:nvPr/>
        </p:nvCxnSpPr>
        <p:spPr bwMode="auto">
          <a:xfrm>
            <a:off x="3012566" y="2022572"/>
            <a:ext cx="1154208" cy="0"/>
          </a:xfrm>
          <a:prstGeom prst="straightConnector1">
            <a:avLst/>
          </a:prstGeom>
          <a:solidFill>
            <a:srgbClr val="FFFFFF"/>
          </a:solidFill>
          <a:ln w="25400" cap="flat" cmpd="sng" algn="ctr">
            <a:solidFill>
              <a:srgbClr val="FFC000"/>
            </a:solidFill>
            <a:prstDash val="sysDash"/>
            <a:round/>
            <a:headEnd type="none" w="med" len="med"/>
            <a:tailEnd type="none" w="med" len="med"/>
          </a:ln>
          <a:effectLst/>
        </p:spPr>
      </p:cxnSp>
      <p:cxnSp>
        <p:nvCxnSpPr>
          <p:cNvPr id="274" name="Straight Arrow Connector 273">
            <a:extLst>
              <a:ext uri="{FF2B5EF4-FFF2-40B4-BE49-F238E27FC236}">
                <a16:creationId xmlns:a16="http://schemas.microsoft.com/office/drawing/2014/main" id="{B86CFBAC-BBD2-44BC-B73C-F09496DD19A9}"/>
              </a:ext>
            </a:extLst>
          </p:cNvPr>
          <p:cNvCxnSpPr>
            <a:cxnSpLocks/>
          </p:cNvCxnSpPr>
          <p:nvPr/>
        </p:nvCxnSpPr>
        <p:spPr bwMode="auto">
          <a:xfrm>
            <a:off x="2870286" y="4900128"/>
            <a:ext cx="777054" cy="0"/>
          </a:xfrm>
          <a:prstGeom prst="straightConnector1">
            <a:avLst/>
          </a:prstGeom>
          <a:solidFill>
            <a:srgbClr val="FFFFFF"/>
          </a:solidFill>
          <a:ln w="25400" cap="flat" cmpd="sng" algn="ctr">
            <a:solidFill>
              <a:srgbClr val="EECBD5"/>
            </a:solidFill>
            <a:prstDash val="sysDash"/>
            <a:round/>
            <a:headEnd type="none" w="med" len="med"/>
            <a:tailEnd type="none" w="med" len="med"/>
          </a:ln>
          <a:effectLst/>
        </p:spPr>
      </p:cxnSp>
      <p:cxnSp>
        <p:nvCxnSpPr>
          <p:cNvPr id="275" name="Straight Arrow Connector 274">
            <a:extLst>
              <a:ext uri="{FF2B5EF4-FFF2-40B4-BE49-F238E27FC236}">
                <a16:creationId xmlns:a16="http://schemas.microsoft.com/office/drawing/2014/main" id="{6D3FFC49-B3F8-4924-A1CE-91482F764D31}"/>
              </a:ext>
            </a:extLst>
          </p:cNvPr>
          <p:cNvCxnSpPr>
            <a:cxnSpLocks/>
          </p:cNvCxnSpPr>
          <p:nvPr/>
        </p:nvCxnSpPr>
        <p:spPr bwMode="auto">
          <a:xfrm flipH="1" flipV="1">
            <a:off x="3638550" y="4550641"/>
            <a:ext cx="8790" cy="349487"/>
          </a:xfrm>
          <a:prstGeom prst="straightConnector1">
            <a:avLst/>
          </a:prstGeom>
          <a:solidFill>
            <a:srgbClr val="FFFFFF"/>
          </a:solidFill>
          <a:ln w="25400" cap="flat" cmpd="sng" algn="ctr">
            <a:solidFill>
              <a:srgbClr val="EECBD5"/>
            </a:solidFill>
            <a:prstDash val="sysDash"/>
            <a:round/>
            <a:headEnd type="none" w="med" len="med"/>
            <a:tailEnd type="none" w="med" len="med"/>
          </a:ln>
          <a:effectLst/>
        </p:spPr>
      </p:cxnSp>
      <p:cxnSp>
        <p:nvCxnSpPr>
          <p:cNvPr id="276" name="Straight Arrow Connector 275">
            <a:extLst>
              <a:ext uri="{FF2B5EF4-FFF2-40B4-BE49-F238E27FC236}">
                <a16:creationId xmlns:a16="http://schemas.microsoft.com/office/drawing/2014/main" id="{8C009979-5213-411C-AAA9-616F0ACDE425}"/>
              </a:ext>
            </a:extLst>
          </p:cNvPr>
          <p:cNvCxnSpPr>
            <a:cxnSpLocks/>
          </p:cNvCxnSpPr>
          <p:nvPr/>
        </p:nvCxnSpPr>
        <p:spPr bwMode="auto">
          <a:xfrm flipV="1">
            <a:off x="3629025" y="4537970"/>
            <a:ext cx="1017630" cy="0"/>
          </a:xfrm>
          <a:prstGeom prst="straightConnector1">
            <a:avLst/>
          </a:prstGeom>
          <a:solidFill>
            <a:srgbClr val="FFFFFF"/>
          </a:solidFill>
          <a:ln w="25400" cap="flat" cmpd="sng" algn="ctr">
            <a:solidFill>
              <a:srgbClr val="EECBD5"/>
            </a:solidFill>
            <a:prstDash val="sysDash"/>
            <a:round/>
            <a:headEnd type="none" w="med" len="med"/>
            <a:tailEnd type="triangle" w="med" len="med"/>
          </a:ln>
          <a:effectLst/>
        </p:spPr>
      </p:cxnSp>
      <p:cxnSp>
        <p:nvCxnSpPr>
          <p:cNvPr id="281" name="Connector: Elbow 43">
            <a:extLst>
              <a:ext uri="{FF2B5EF4-FFF2-40B4-BE49-F238E27FC236}">
                <a16:creationId xmlns:a16="http://schemas.microsoft.com/office/drawing/2014/main" id="{EF4E5374-02B8-445E-91A1-32B2100F6F99}"/>
              </a:ext>
            </a:extLst>
          </p:cNvPr>
          <p:cNvCxnSpPr>
            <a:cxnSpLocks/>
          </p:cNvCxnSpPr>
          <p:nvPr/>
        </p:nvCxnSpPr>
        <p:spPr bwMode="auto">
          <a:xfrm flipV="1">
            <a:off x="6117105" y="3458279"/>
            <a:ext cx="1363013" cy="1070245"/>
          </a:xfrm>
          <a:prstGeom prst="bentConnector3">
            <a:avLst>
              <a:gd name="adj1" fmla="val 50000"/>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cxnSp>
        <p:nvCxnSpPr>
          <p:cNvPr id="282" name="Straight Arrow Connector 281">
            <a:extLst>
              <a:ext uri="{FF2B5EF4-FFF2-40B4-BE49-F238E27FC236}">
                <a16:creationId xmlns:a16="http://schemas.microsoft.com/office/drawing/2014/main" id="{617D97C1-239C-42E7-B097-017DCAEBABA0}"/>
              </a:ext>
            </a:extLst>
          </p:cNvPr>
          <p:cNvCxnSpPr>
            <a:cxnSpLocks/>
          </p:cNvCxnSpPr>
          <p:nvPr/>
        </p:nvCxnSpPr>
        <p:spPr bwMode="auto">
          <a:xfrm flipV="1">
            <a:off x="3012566" y="3375706"/>
            <a:ext cx="1712695" cy="0"/>
          </a:xfrm>
          <a:prstGeom prst="straightConnector1">
            <a:avLst/>
          </a:prstGeom>
          <a:solidFill>
            <a:srgbClr val="FFFFFF"/>
          </a:solidFill>
          <a:ln w="25400" cap="flat" cmpd="sng" algn="ctr">
            <a:solidFill>
              <a:srgbClr val="7DBFFF"/>
            </a:solidFill>
            <a:prstDash val="sysDash"/>
            <a:round/>
            <a:headEnd type="none" w="med" len="med"/>
            <a:tailEnd type="triangle" w="med" len="med"/>
          </a:ln>
          <a:effectLst/>
        </p:spPr>
      </p:cxnSp>
      <p:cxnSp>
        <p:nvCxnSpPr>
          <p:cNvPr id="283" name="Straight Arrow Connector 282">
            <a:extLst>
              <a:ext uri="{FF2B5EF4-FFF2-40B4-BE49-F238E27FC236}">
                <a16:creationId xmlns:a16="http://schemas.microsoft.com/office/drawing/2014/main" id="{F8566DAE-4038-4904-8CC9-BBB663DC104F}"/>
              </a:ext>
            </a:extLst>
          </p:cNvPr>
          <p:cNvCxnSpPr>
            <a:cxnSpLocks/>
          </p:cNvCxnSpPr>
          <p:nvPr/>
        </p:nvCxnSpPr>
        <p:spPr bwMode="auto">
          <a:xfrm flipV="1">
            <a:off x="5943638" y="3329631"/>
            <a:ext cx="1541115" cy="0"/>
          </a:xfrm>
          <a:prstGeom prst="straightConnector1">
            <a:avLst/>
          </a:prstGeom>
          <a:solidFill>
            <a:srgbClr val="FFFFFF"/>
          </a:solidFill>
          <a:ln w="25400" cap="flat" cmpd="sng" algn="ctr">
            <a:solidFill>
              <a:srgbClr val="C1E8F7"/>
            </a:solidFill>
            <a:prstDash val="sysDash"/>
            <a:round/>
            <a:headEnd type="none" w="med" len="med"/>
            <a:tailEnd type="triangle" w="med" len="med"/>
          </a:ln>
          <a:effectLst/>
        </p:spPr>
      </p:cxnSp>
      <p:cxnSp>
        <p:nvCxnSpPr>
          <p:cNvPr id="286" name="Straight Arrow Connector 285">
            <a:extLst>
              <a:ext uri="{FF2B5EF4-FFF2-40B4-BE49-F238E27FC236}">
                <a16:creationId xmlns:a16="http://schemas.microsoft.com/office/drawing/2014/main" id="{E587920F-C09B-4729-937D-426F9E05FF63}"/>
              </a:ext>
            </a:extLst>
          </p:cNvPr>
          <p:cNvCxnSpPr>
            <a:cxnSpLocks/>
          </p:cNvCxnSpPr>
          <p:nvPr/>
        </p:nvCxnSpPr>
        <p:spPr bwMode="auto">
          <a:xfrm flipV="1">
            <a:off x="2843115" y="4764015"/>
            <a:ext cx="674910" cy="1152"/>
          </a:xfrm>
          <a:prstGeom prst="straightConnector1">
            <a:avLst/>
          </a:prstGeom>
          <a:solidFill>
            <a:srgbClr val="FFFFFF"/>
          </a:solidFill>
          <a:ln w="25400" cap="flat" cmpd="sng" algn="ctr">
            <a:solidFill>
              <a:srgbClr val="7DBFFF"/>
            </a:solidFill>
            <a:prstDash val="sysDash"/>
            <a:round/>
            <a:headEnd type="none" w="med" len="med"/>
            <a:tailEnd type="none" w="med" len="med"/>
          </a:ln>
          <a:effectLst/>
        </p:spPr>
      </p:cxnSp>
      <p:cxnSp>
        <p:nvCxnSpPr>
          <p:cNvPr id="287" name="Straight Arrow Connector 286">
            <a:extLst>
              <a:ext uri="{FF2B5EF4-FFF2-40B4-BE49-F238E27FC236}">
                <a16:creationId xmlns:a16="http://schemas.microsoft.com/office/drawing/2014/main" id="{1881143F-C36E-4F85-9928-86A2BEEFB57A}"/>
              </a:ext>
            </a:extLst>
          </p:cNvPr>
          <p:cNvCxnSpPr>
            <a:cxnSpLocks/>
          </p:cNvCxnSpPr>
          <p:nvPr/>
        </p:nvCxnSpPr>
        <p:spPr bwMode="auto">
          <a:xfrm flipH="1">
            <a:off x="3507433" y="3386025"/>
            <a:ext cx="14799" cy="1353947"/>
          </a:xfrm>
          <a:prstGeom prst="straightConnector1">
            <a:avLst/>
          </a:prstGeom>
          <a:solidFill>
            <a:srgbClr val="FFFFFF"/>
          </a:solidFill>
          <a:ln w="25400" cap="flat" cmpd="sng" algn="ctr">
            <a:solidFill>
              <a:srgbClr val="7DBFFF"/>
            </a:solidFill>
            <a:prstDash val="sysDash"/>
            <a:round/>
            <a:headEnd type="none" w="med" len="med"/>
            <a:tailEnd type="none" w="med" len="med"/>
          </a:ln>
          <a:effectLst/>
        </p:spPr>
      </p:cxnSp>
      <p:cxnSp>
        <p:nvCxnSpPr>
          <p:cNvPr id="289" name="Straight Arrow Connector 288">
            <a:extLst>
              <a:ext uri="{FF2B5EF4-FFF2-40B4-BE49-F238E27FC236}">
                <a16:creationId xmlns:a16="http://schemas.microsoft.com/office/drawing/2014/main" id="{931AF49E-F760-4BC1-866F-A4C6A45D0F06}"/>
              </a:ext>
            </a:extLst>
          </p:cNvPr>
          <p:cNvCxnSpPr>
            <a:cxnSpLocks/>
          </p:cNvCxnSpPr>
          <p:nvPr/>
        </p:nvCxnSpPr>
        <p:spPr bwMode="auto">
          <a:xfrm flipV="1">
            <a:off x="3019035" y="3036542"/>
            <a:ext cx="4453379" cy="12488"/>
          </a:xfrm>
          <a:prstGeom prst="straightConnector1">
            <a:avLst/>
          </a:prstGeom>
          <a:solidFill>
            <a:srgbClr val="FFFFFF"/>
          </a:solidFill>
          <a:ln w="25400" cap="flat" cmpd="sng" algn="ctr">
            <a:solidFill>
              <a:srgbClr val="FFC000"/>
            </a:solidFill>
            <a:prstDash val="sysDash"/>
            <a:round/>
            <a:headEnd type="none" w="med" len="med"/>
            <a:tailEnd type="triangle" w="med" len="med"/>
          </a:ln>
          <a:effectLst/>
        </p:spPr>
      </p:cxnSp>
      <p:cxnSp>
        <p:nvCxnSpPr>
          <p:cNvPr id="294" name="Straight Arrow Connector 293">
            <a:extLst>
              <a:ext uri="{FF2B5EF4-FFF2-40B4-BE49-F238E27FC236}">
                <a16:creationId xmlns:a16="http://schemas.microsoft.com/office/drawing/2014/main" id="{1232926B-6EEF-478D-BFF7-912DE40A7547}"/>
              </a:ext>
            </a:extLst>
          </p:cNvPr>
          <p:cNvCxnSpPr>
            <a:cxnSpLocks/>
          </p:cNvCxnSpPr>
          <p:nvPr/>
        </p:nvCxnSpPr>
        <p:spPr bwMode="auto">
          <a:xfrm flipH="1">
            <a:off x="3254300" y="2142058"/>
            <a:ext cx="4908" cy="1229139"/>
          </a:xfrm>
          <a:prstGeom prst="straightConnector1">
            <a:avLst/>
          </a:prstGeom>
          <a:solidFill>
            <a:srgbClr val="FFFFFF"/>
          </a:solidFill>
          <a:ln w="25400" cap="flat" cmpd="sng" algn="ctr">
            <a:solidFill>
              <a:srgbClr val="7DBFFF"/>
            </a:solidFill>
            <a:prstDash val="sysDash"/>
            <a:round/>
            <a:headEnd type="none" w="med" len="med"/>
            <a:tailEnd type="none" w="med" len="med"/>
          </a:ln>
          <a:effectLst/>
        </p:spPr>
      </p:cxnSp>
      <p:grpSp>
        <p:nvGrpSpPr>
          <p:cNvPr id="9" name="Group 8">
            <a:extLst>
              <a:ext uri="{FF2B5EF4-FFF2-40B4-BE49-F238E27FC236}">
                <a16:creationId xmlns:a16="http://schemas.microsoft.com/office/drawing/2014/main" id="{5D66B09D-897F-4226-9D45-ED40D497B017}"/>
              </a:ext>
            </a:extLst>
          </p:cNvPr>
          <p:cNvGrpSpPr/>
          <p:nvPr/>
        </p:nvGrpSpPr>
        <p:grpSpPr>
          <a:xfrm>
            <a:off x="11370358" y="2015344"/>
            <a:ext cx="310333" cy="307777"/>
            <a:chOff x="11401220" y="1718340"/>
            <a:chExt cx="310333" cy="307777"/>
          </a:xfrm>
        </p:grpSpPr>
        <p:sp>
          <p:nvSpPr>
            <p:cNvPr id="301" name="Oval 300">
              <a:extLst>
                <a:ext uri="{FF2B5EF4-FFF2-40B4-BE49-F238E27FC236}">
                  <a16:creationId xmlns:a16="http://schemas.microsoft.com/office/drawing/2014/main" id="{57548D3A-4AC7-4B0B-9656-A11409324949}"/>
                </a:ext>
              </a:extLst>
            </p:cNvPr>
            <p:cNvSpPr/>
            <p:nvPr/>
          </p:nvSpPr>
          <p:spPr>
            <a:xfrm>
              <a:off x="11401220" y="1718340"/>
              <a:ext cx="310333" cy="30777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302" name="Graphic 301" descr="Checklist">
              <a:extLst>
                <a:ext uri="{FF2B5EF4-FFF2-40B4-BE49-F238E27FC236}">
                  <a16:creationId xmlns:a16="http://schemas.microsoft.com/office/drawing/2014/main" id="{2F784082-CD9A-4BC6-A48D-FCDE87ABDAE6}"/>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446892" y="1761257"/>
              <a:ext cx="212005" cy="212005"/>
            </a:xfrm>
            <a:prstGeom prst="rect">
              <a:avLst/>
            </a:prstGeom>
          </p:spPr>
        </p:pic>
      </p:grpSp>
      <p:grpSp>
        <p:nvGrpSpPr>
          <p:cNvPr id="261" name="Group 260">
            <a:extLst>
              <a:ext uri="{FF2B5EF4-FFF2-40B4-BE49-F238E27FC236}">
                <a16:creationId xmlns:a16="http://schemas.microsoft.com/office/drawing/2014/main" id="{E2BB3DF7-35D7-42D9-B13D-5A8C115E73AD}"/>
              </a:ext>
            </a:extLst>
          </p:cNvPr>
          <p:cNvGrpSpPr/>
          <p:nvPr/>
        </p:nvGrpSpPr>
        <p:grpSpPr>
          <a:xfrm>
            <a:off x="8799597" y="5447511"/>
            <a:ext cx="204207" cy="200056"/>
            <a:chOff x="11363218" y="2653430"/>
            <a:chExt cx="310333" cy="307777"/>
          </a:xfrm>
        </p:grpSpPr>
        <p:sp>
          <p:nvSpPr>
            <p:cNvPr id="262" name="Oval 261">
              <a:extLst>
                <a:ext uri="{FF2B5EF4-FFF2-40B4-BE49-F238E27FC236}">
                  <a16:creationId xmlns:a16="http://schemas.microsoft.com/office/drawing/2014/main" id="{2F59E511-5571-422A-8A73-243510D81841}"/>
                </a:ext>
              </a:extLst>
            </p:cNvPr>
            <p:cNvSpPr/>
            <p:nvPr/>
          </p:nvSpPr>
          <p:spPr>
            <a:xfrm>
              <a:off x="11363218" y="2653430"/>
              <a:ext cx="310333" cy="30777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263" name="Graphic 262" descr="Checklist">
              <a:extLst>
                <a:ext uri="{FF2B5EF4-FFF2-40B4-BE49-F238E27FC236}">
                  <a16:creationId xmlns:a16="http://schemas.microsoft.com/office/drawing/2014/main" id="{D6334B72-6C75-4595-A82A-C95AB936D21C}"/>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419523" y="2706980"/>
              <a:ext cx="212005" cy="212005"/>
            </a:xfrm>
            <a:prstGeom prst="rect">
              <a:avLst/>
            </a:prstGeom>
          </p:spPr>
        </p:pic>
      </p:grpSp>
      <p:grpSp>
        <p:nvGrpSpPr>
          <p:cNvPr id="264" name="Group 263">
            <a:extLst>
              <a:ext uri="{FF2B5EF4-FFF2-40B4-BE49-F238E27FC236}">
                <a16:creationId xmlns:a16="http://schemas.microsoft.com/office/drawing/2014/main" id="{6CC6C971-5DE2-4869-934C-1030A0D52F25}"/>
              </a:ext>
            </a:extLst>
          </p:cNvPr>
          <p:cNvGrpSpPr/>
          <p:nvPr/>
        </p:nvGrpSpPr>
        <p:grpSpPr>
          <a:xfrm>
            <a:off x="11388449" y="1336588"/>
            <a:ext cx="310333" cy="307777"/>
            <a:chOff x="11363218" y="2653430"/>
            <a:chExt cx="310333" cy="307777"/>
          </a:xfrm>
        </p:grpSpPr>
        <p:sp>
          <p:nvSpPr>
            <p:cNvPr id="265" name="Oval 264">
              <a:extLst>
                <a:ext uri="{FF2B5EF4-FFF2-40B4-BE49-F238E27FC236}">
                  <a16:creationId xmlns:a16="http://schemas.microsoft.com/office/drawing/2014/main" id="{BB73F89E-C7E2-4A96-8465-FD9CDE395DCF}"/>
                </a:ext>
              </a:extLst>
            </p:cNvPr>
            <p:cNvSpPr/>
            <p:nvPr/>
          </p:nvSpPr>
          <p:spPr>
            <a:xfrm>
              <a:off x="11363218" y="2653430"/>
              <a:ext cx="310333" cy="30777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266" name="Graphic 265" descr="Checklist">
              <a:extLst>
                <a:ext uri="{FF2B5EF4-FFF2-40B4-BE49-F238E27FC236}">
                  <a16:creationId xmlns:a16="http://schemas.microsoft.com/office/drawing/2014/main" id="{F9B7F5D2-A4CE-45E3-A518-C55F297AFA03}"/>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1419523" y="2706980"/>
              <a:ext cx="212005" cy="212005"/>
            </a:xfrm>
            <a:prstGeom prst="rect">
              <a:avLst/>
            </a:prstGeom>
          </p:spPr>
        </p:pic>
      </p:grpSp>
      <p:grpSp>
        <p:nvGrpSpPr>
          <p:cNvPr id="267" name="Group 266">
            <a:extLst>
              <a:ext uri="{FF2B5EF4-FFF2-40B4-BE49-F238E27FC236}">
                <a16:creationId xmlns:a16="http://schemas.microsoft.com/office/drawing/2014/main" id="{70D832AF-DBF9-4FC2-ACC2-FD9A7BA00FE0}"/>
              </a:ext>
            </a:extLst>
          </p:cNvPr>
          <p:cNvGrpSpPr/>
          <p:nvPr/>
        </p:nvGrpSpPr>
        <p:grpSpPr>
          <a:xfrm>
            <a:off x="11786092" y="5682461"/>
            <a:ext cx="310333" cy="307777"/>
            <a:chOff x="11363218" y="2653430"/>
            <a:chExt cx="310333" cy="307777"/>
          </a:xfrm>
        </p:grpSpPr>
        <p:sp>
          <p:nvSpPr>
            <p:cNvPr id="277" name="Oval 276">
              <a:extLst>
                <a:ext uri="{FF2B5EF4-FFF2-40B4-BE49-F238E27FC236}">
                  <a16:creationId xmlns:a16="http://schemas.microsoft.com/office/drawing/2014/main" id="{6D9A430E-1DDE-4F38-8E90-5BA6BB0702F0}"/>
                </a:ext>
              </a:extLst>
            </p:cNvPr>
            <p:cNvSpPr/>
            <p:nvPr/>
          </p:nvSpPr>
          <p:spPr>
            <a:xfrm>
              <a:off x="11363218" y="2653430"/>
              <a:ext cx="310333" cy="30777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278" name="Graphic 277" descr="Checklist">
              <a:extLst>
                <a:ext uri="{FF2B5EF4-FFF2-40B4-BE49-F238E27FC236}">
                  <a16:creationId xmlns:a16="http://schemas.microsoft.com/office/drawing/2014/main" id="{03787E54-BB3C-4C95-8163-F8B798B4AC3C}"/>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1419523" y="2706980"/>
              <a:ext cx="212005" cy="212005"/>
            </a:xfrm>
            <a:prstGeom prst="rect">
              <a:avLst/>
            </a:prstGeom>
          </p:spPr>
        </p:pic>
      </p:grpSp>
      <p:sp>
        <p:nvSpPr>
          <p:cNvPr id="252" name="TextBox 251">
            <a:extLst>
              <a:ext uri="{FF2B5EF4-FFF2-40B4-BE49-F238E27FC236}">
                <a16:creationId xmlns:a16="http://schemas.microsoft.com/office/drawing/2014/main" id="{79FF25E4-EB18-4596-9556-507405878573}"/>
              </a:ext>
            </a:extLst>
          </p:cNvPr>
          <p:cNvSpPr txBox="1"/>
          <p:nvPr/>
        </p:nvSpPr>
        <p:spPr>
          <a:xfrm>
            <a:off x="6219169" y="5497060"/>
            <a:ext cx="235934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Lead Employer to deliver all required training</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cxnSp>
        <p:nvCxnSpPr>
          <p:cNvPr id="279" name="Straight Arrow Connector 278">
            <a:extLst>
              <a:ext uri="{FF2B5EF4-FFF2-40B4-BE49-F238E27FC236}">
                <a16:creationId xmlns:a16="http://schemas.microsoft.com/office/drawing/2014/main" id="{055732FA-3B44-4A39-97EC-E7DD353E12B9}"/>
              </a:ext>
            </a:extLst>
          </p:cNvPr>
          <p:cNvCxnSpPr/>
          <p:nvPr/>
        </p:nvCxnSpPr>
        <p:spPr bwMode="auto">
          <a:xfrm>
            <a:off x="5509450" y="5595872"/>
            <a:ext cx="624422" cy="0"/>
          </a:xfrm>
          <a:prstGeom prst="straightConnector1">
            <a:avLst/>
          </a:prstGeom>
          <a:solidFill>
            <a:srgbClr val="FFFFFF"/>
          </a:solidFill>
          <a:ln w="25400" cap="flat" cmpd="sng" algn="ctr">
            <a:solidFill>
              <a:srgbClr val="FFC000"/>
            </a:solidFill>
            <a:prstDash val="sysDash"/>
            <a:round/>
            <a:headEnd type="none" w="med" len="med"/>
            <a:tailEnd type="triangle"/>
          </a:ln>
          <a:effectLst/>
        </p:spPr>
      </p:cxnSp>
      <p:pic>
        <p:nvPicPr>
          <p:cNvPr id="21" name="Graphic 20" descr="Needle">
            <a:extLst>
              <a:ext uri="{FF2B5EF4-FFF2-40B4-BE49-F238E27FC236}">
                <a16:creationId xmlns:a16="http://schemas.microsoft.com/office/drawing/2014/main" id="{E2925893-319E-49F6-B65C-CBE191AAD31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186692" y="1343085"/>
            <a:ext cx="521653" cy="521653"/>
          </a:xfrm>
          <a:prstGeom prst="rect">
            <a:avLst/>
          </a:prstGeom>
        </p:spPr>
      </p:pic>
      <p:pic>
        <p:nvPicPr>
          <p:cNvPr id="288" name="Graphic 287" descr="Needle">
            <a:extLst>
              <a:ext uri="{FF2B5EF4-FFF2-40B4-BE49-F238E27FC236}">
                <a16:creationId xmlns:a16="http://schemas.microsoft.com/office/drawing/2014/main" id="{C8473D8A-F3FC-44B2-99FD-43CD574F09EA}"/>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170640" y="2657016"/>
            <a:ext cx="521653" cy="521653"/>
          </a:xfrm>
          <a:prstGeom prst="rect">
            <a:avLst/>
          </a:prstGeom>
        </p:spPr>
      </p:pic>
      <p:pic>
        <p:nvPicPr>
          <p:cNvPr id="290" name="Graphic 289" descr="Needle">
            <a:extLst>
              <a:ext uri="{FF2B5EF4-FFF2-40B4-BE49-F238E27FC236}">
                <a16:creationId xmlns:a16="http://schemas.microsoft.com/office/drawing/2014/main" id="{5346B382-D530-41CA-82EB-460E36AAEB9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2150038" y="4298411"/>
            <a:ext cx="521653" cy="521653"/>
          </a:xfrm>
          <a:prstGeom prst="rect">
            <a:avLst/>
          </a:prstGeom>
        </p:spPr>
      </p:pic>
      <p:cxnSp>
        <p:nvCxnSpPr>
          <p:cNvPr id="293" name="Connector: Elbow 43">
            <a:extLst>
              <a:ext uri="{FF2B5EF4-FFF2-40B4-BE49-F238E27FC236}">
                <a16:creationId xmlns:a16="http://schemas.microsoft.com/office/drawing/2014/main" id="{65999BF9-4C61-4DC4-B7A4-B85FBC226E9D}"/>
              </a:ext>
            </a:extLst>
          </p:cNvPr>
          <p:cNvCxnSpPr>
            <a:cxnSpLocks/>
          </p:cNvCxnSpPr>
          <p:nvPr/>
        </p:nvCxnSpPr>
        <p:spPr bwMode="auto">
          <a:xfrm flipV="1">
            <a:off x="2888379" y="3620408"/>
            <a:ext cx="4602128" cy="1366357"/>
          </a:xfrm>
          <a:prstGeom prst="bentConnector3">
            <a:avLst>
              <a:gd name="adj1" fmla="val 92387"/>
            </a:avLst>
          </a:prstGeom>
          <a:solidFill>
            <a:srgbClr val="FFFFFF"/>
          </a:solidFill>
          <a:ln w="25400" cap="flat" cmpd="sng" algn="ctr">
            <a:solidFill>
              <a:srgbClr val="FFC000"/>
            </a:solidFill>
            <a:prstDash val="sysDash"/>
            <a:round/>
            <a:headEnd type="none" w="med" len="med"/>
            <a:tailEnd type="triangle"/>
          </a:ln>
          <a:effectLst/>
        </p:spPr>
      </p:cxnSp>
    </p:spTree>
    <p:extLst>
      <p:ext uri="{BB962C8B-B14F-4D97-AF65-F5344CB8AC3E}">
        <p14:creationId xmlns:p14="http://schemas.microsoft.com/office/powerpoint/2010/main" val="200982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2" grpId="0" animBg="1"/>
      <p:bldP spid="13" grpId="0" animBg="1"/>
      <p:bldP spid="14" grpId="0" animBg="1"/>
      <p:bldP spid="15" grpId="0" animBg="1"/>
      <p:bldP spid="251" grpId="0" animBg="1"/>
      <p:bldP spid="25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93">
            <a:extLst>
              <a:ext uri="{FF2B5EF4-FFF2-40B4-BE49-F238E27FC236}">
                <a16:creationId xmlns:a16="http://schemas.microsoft.com/office/drawing/2014/main" id="{E04600FB-6021-4960-AD0B-AEDAFF12C82F}"/>
              </a:ext>
            </a:extLst>
          </p:cNvPr>
          <p:cNvSpPr/>
          <p:nvPr/>
        </p:nvSpPr>
        <p:spPr>
          <a:xfrm rot="5400000">
            <a:off x="316643" y="1397781"/>
            <a:ext cx="973580" cy="1055621"/>
          </a:xfrm>
          <a:prstGeom prst="homePlate">
            <a:avLst>
              <a:gd name="adj" fmla="val 26713"/>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Recruit</a:t>
            </a:r>
          </a:p>
        </p:txBody>
      </p:sp>
      <p:sp>
        <p:nvSpPr>
          <p:cNvPr id="5" name="Chevron 94">
            <a:extLst>
              <a:ext uri="{FF2B5EF4-FFF2-40B4-BE49-F238E27FC236}">
                <a16:creationId xmlns:a16="http://schemas.microsoft.com/office/drawing/2014/main" id="{50B2F310-7A7D-453B-9217-4F3F2B74DE8A}"/>
              </a:ext>
            </a:extLst>
          </p:cNvPr>
          <p:cNvSpPr/>
          <p:nvPr/>
        </p:nvSpPr>
        <p:spPr>
          <a:xfrm rot="5400000">
            <a:off x="316643" y="2203291"/>
            <a:ext cx="973580" cy="1055621"/>
          </a:xfrm>
          <a:prstGeom prst="chevron">
            <a:avLst>
              <a:gd name="adj" fmla="val 26964"/>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Train</a:t>
            </a:r>
          </a:p>
        </p:txBody>
      </p:sp>
      <p:sp>
        <p:nvSpPr>
          <p:cNvPr id="6" name="Chevron 95">
            <a:extLst>
              <a:ext uri="{FF2B5EF4-FFF2-40B4-BE49-F238E27FC236}">
                <a16:creationId xmlns:a16="http://schemas.microsoft.com/office/drawing/2014/main" id="{3D78BD1C-F509-445C-A565-8A1327A6AB4C}"/>
              </a:ext>
            </a:extLst>
          </p:cNvPr>
          <p:cNvSpPr/>
          <p:nvPr/>
        </p:nvSpPr>
        <p:spPr>
          <a:xfrm rot="5400000">
            <a:off x="316643" y="3008800"/>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Roster</a:t>
            </a:r>
          </a:p>
        </p:txBody>
      </p:sp>
      <p:sp>
        <p:nvSpPr>
          <p:cNvPr id="7" name="Chevron 96">
            <a:extLst>
              <a:ext uri="{FF2B5EF4-FFF2-40B4-BE49-F238E27FC236}">
                <a16:creationId xmlns:a16="http://schemas.microsoft.com/office/drawing/2014/main" id="{4D657DA3-8CA9-46D9-B86D-17F8B04ED258}"/>
              </a:ext>
            </a:extLst>
          </p:cNvPr>
          <p:cNvSpPr/>
          <p:nvPr/>
        </p:nvSpPr>
        <p:spPr>
          <a:xfrm rot="5400000">
            <a:off x="316643" y="3814309"/>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Deploy</a:t>
            </a:r>
          </a:p>
        </p:txBody>
      </p:sp>
      <p:sp>
        <p:nvSpPr>
          <p:cNvPr id="8" name="Chevron 97">
            <a:extLst>
              <a:ext uri="{FF2B5EF4-FFF2-40B4-BE49-F238E27FC236}">
                <a16:creationId xmlns:a16="http://schemas.microsoft.com/office/drawing/2014/main" id="{174E2902-2F8A-4D3A-A92B-FAF4E0D99129}"/>
              </a:ext>
            </a:extLst>
          </p:cNvPr>
          <p:cNvSpPr/>
          <p:nvPr/>
        </p:nvSpPr>
        <p:spPr>
          <a:xfrm rot="5400000">
            <a:off x="316643" y="4619819"/>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cap="small">
                <a:solidFill>
                  <a:prstClr val="black"/>
                </a:solidFill>
                <a:latin typeface="Arial" panose="020B0604020202020204" pitchFamily="34" charset="0"/>
                <a:cs typeface="Arial" panose="020B0604020202020204" pitchFamily="34" charset="0"/>
              </a:rPr>
              <a:t>END CONTRACT</a:t>
            </a:r>
          </a:p>
        </p:txBody>
      </p:sp>
      <p:sp>
        <p:nvSpPr>
          <p:cNvPr id="10" name="Oval 9">
            <a:extLst>
              <a:ext uri="{FF2B5EF4-FFF2-40B4-BE49-F238E27FC236}">
                <a16:creationId xmlns:a16="http://schemas.microsoft.com/office/drawing/2014/main" id="{E86E8737-0FD7-420D-9663-6FF985D1E2EE}"/>
              </a:ext>
            </a:extLst>
          </p:cNvPr>
          <p:cNvSpPr/>
          <p:nvPr/>
        </p:nvSpPr>
        <p:spPr>
          <a:xfrm>
            <a:off x="682727" y="125976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1</a:t>
            </a:r>
          </a:p>
        </p:txBody>
      </p:sp>
      <p:sp>
        <p:nvSpPr>
          <p:cNvPr id="12" name="Oval 11">
            <a:extLst>
              <a:ext uri="{FF2B5EF4-FFF2-40B4-BE49-F238E27FC236}">
                <a16:creationId xmlns:a16="http://schemas.microsoft.com/office/drawing/2014/main" id="{B218961D-436D-4390-BE4B-52A42B3868A3}"/>
              </a:ext>
            </a:extLst>
          </p:cNvPr>
          <p:cNvSpPr/>
          <p:nvPr/>
        </p:nvSpPr>
        <p:spPr>
          <a:xfrm>
            <a:off x="682727" y="2196840"/>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2</a:t>
            </a:r>
          </a:p>
        </p:txBody>
      </p:sp>
      <p:sp>
        <p:nvSpPr>
          <p:cNvPr id="13" name="Oval 12">
            <a:extLst>
              <a:ext uri="{FF2B5EF4-FFF2-40B4-BE49-F238E27FC236}">
                <a16:creationId xmlns:a16="http://schemas.microsoft.com/office/drawing/2014/main" id="{E05A05AD-6ACC-407A-8C97-1A268E5477E2}"/>
              </a:ext>
            </a:extLst>
          </p:cNvPr>
          <p:cNvSpPr/>
          <p:nvPr/>
        </p:nvSpPr>
        <p:spPr>
          <a:xfrm>
            <a:off x="682727" y="3023343"/>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3</a:t>
            </a:r>
          </a:p>
        </p:txBody>
      </p:sp>
      <p:sp>
        <p:nvSpPr>
          <p:cNvPr id="14" name="Oval 13">
            <a:extLst>
              <a:ext uri="{FF2B5EF4-FFF2-40B4-BE49-F238E27FC236}">
                <a16:creationId xmlns:a16="http://schemas.microsoft.com/office/drawing/2014/main" id="{62B35906-F749-4F2D-8E9C-530A00B2C4BC}"/>
              </a:ext>
            </a:extLst>
          </p:cNvPr>
          <p:cNvSpPr/>
          <p:nvPr/>
        </p:nvSpPr>
        <p:spPr>
          <a:xfrm>
            <a:off x="682727" y="384984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4</a:t>
            </a:r>
          </a:p>
        </p:txBody>
      </p:sp>
      <p:sp>
        <p:nvSpPr>
          <p:cNvPr id="15" name="Oval 14">
            <a:extLst>
              <a:ext uri="{FF2B5EF4-FFF2-40B4-BE49-F238E27FC236}">
                <a16:creationId xmlns:a16="http://schemas.microsoft.com/office/drawing/2014/main" id="{AF3946AB-D491-454B-BB27-37AB7A745619}"/>
              </a:ext>
            </a:extLst>
          </p:cNvPr>
          <p:cNvSpPr/>
          <p:nvPr/>
        </p:nvSpPr>
        <p:spPr>
          <a:xfrm>
            <a:off x="682727" y="4676348"/>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5</a:t>
            </a:r>
          </a:p>
        </p:txBody>
      </p:sp>
      <p:sp>
        <p:nvSpPr>
          <p:cNvPr id="36" name="Rectangle 35">
            <a:extLst>
              <a:ext uri="{FF2B5EF4-FFF2-40B4-BE49-F238E27FC236}">
                <a16:creationId xmlns:a16="http://schemas.microsoft.com/office/drawing/2014/main" id="{DAFA354C-F7F1-4D0B-A2AD-97489055ED2B}"/>
              </a:ext>
            </a:extLst>
          </p:cNvPr>
          <p:cNvSpPr/>
          <p:nvPr/>
        </p:nvSpPr>
        <p:spPr>
          <a:xfrm>
            <a:off x="5415479" y="5599179"/>
            <a:ext cx="4825941" cy="1171882"/>
          </a:xfrm>
          <a:prstGeom prst="rect">
            <a:avLst/>
          </a:prstGeom>
          <a:no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7" name="Straight Arrow Connector 36">
            <a:extLst>
              <a:ext uri="{FF2B5EF4-FFF2-40B4-BE49-F238E27FC236}">
                <a16:creationId xmlns:a16="http://schemas.microsoft.com/office/drawing/2014/main" id="{7EDF7759-D11E-43E8-A1C2-ECF0E77441D5}"/>
              </a:ext>
            </a:extLst>
          </p:cNvPr>
          <p:cNvCxnSpPr/>
          <p:nvPr/>
        </p:nvCxnSpPr>
        <p:spPr bwMode="auto">
          <a:xfrm>
            <a:off x="5499482" y="6629430"/>
            <a:ext cx="624422" cy="0"/>
          </a:xfrm>
          <a:prstGeom prst="straightConnector1">
            <a:avLst/>
          </a:prstGeom>
          <a:solidFill>
            <a:srgbClr val="FFFFFF"/>
          </a:solidFill>
          <a:ln w="25400" cap="flat" cmpd="sng" algn="ctr">
            <a:solidFill>
              <a:srgbClr val="7DBFFF"/>
            </a:solidFill>
            <a:prstDash val="solid"/>
            <a:round/>
            <a:headEnd type="none" w="med" len="med"/>
            <a:tailEnd type="triangle"/>
          </a:ln>
          <a:effectLst/>
        </p:spPr>
      </p:cxnSp>
      <p:sp>
        <p:nvSpPr>
          <p:cNvPr id="38" name="TextBox 37">
            <a:extLst>
              <a:ext uri="{FF2B5EF4-FFF2-40B4-BE49-F238E27FC236}">
                <a16:creationId xmlns:a16="http://schemas.microsoft.com/office/drawing/2014/main" id="{0A8DF640-AFE9-493E-9E18-1A29C8C3983F}"/>
              </a:ext>
            </a:extLst>
          </p:cNvPr>
          <p:cNvSpPr txBox="1"/>
          <p:nvPr/>
        </p:nvSpPr>
        <p:spPr>
          <a:xfrm>
            <a:off x="8856352" y="5662518"/>
            <a:ext cx="1248355"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dirty="0">
                <a:ln>
                  <a:noFill/>
                </a:ln>
                <a:solidFill>
                  <a:srgbClr val="525252"/>
                </a:solidFill>
                <a:effectLst/>
                <a:uLnTx/>
                <a:uFillTx/>
                <a:latin typeface="Arial" panose="020B0604020202020204" pitchFamily="34" charset="0"/>
                <a:cs typeface="Arial" panose="020B0604020202020204" pitchFamily="34" charset="0"/>
              </a:rPr>
              <a:t>Local induction  </a:t>
            </a:r>
          </a:p>
        </p:txBody>
      </p:sp>
      <p:sp>
        <p:nvSpPr>
          <p:cNvPr id="51" name="Rectangle 50">
            <a:extLst>
              <a:ext uri="{FF2B5EF4-FFF2-40B4-BE49-F238E27FC236}">
                <a16:creationId xmlns:a16="http://schemas.microsoft.com/office/drawing/2014/main" id="{7D8D12EE-E504-4DA9-A7DA-CBAD9F4A1444}"/>
              </a:ext>
            </a:extLst>
          </p:cNvPr>
          <p:cNvSpPr/>
          <p:nvPr/>
        </p:nvSpPr>
        <p:spPr>
          <a:xfrm>
            <a:off x="5407083" y="5324858"/>
            <a:ext cx="769281" cy="266511"/>
          </a:xfrm>
          <a:prstGeom prst="rect">
            <a:avLst/>
          </a:prstGeom>
          <a:solidFill>
            <a:srgbClr val="003087"/>
          </a:solid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5755942F-F0C8-4927-A65A-64878E03D788}"/>
              </a:ext>
            </a:extLst>
          </p:cNvPr>
          <p:cNvSpPr txBox="1"/>
          <p:nvPr/>
        </p:nvSpPr>
        <p:spPr>
          <a:xfrm>
            <a:off x="5505465" y="5335002"/>
            <a:ext cx="629568" cy="246221"/>
          </a:xfrm>
          <a:prstGeom prst="rect">
            <a:avLst/>
          </a:prstGeom>
          <a:noFill/>
        </p:spPr>
        <p:txBody>
          <a:bodyPr wrap="square" rtlCol="0">
            <a:spAutoFit/>
          </a:bodyPr>
          <a:lstStyle>
            <a:defPPr>
              <a:defRPr lang="en-US"/>
            </a:defPPr>
            <a:lvl1pPr>
              <a:defRPr sz="700">
                <a:solidFill>
                  <a:schemeClr val="tx1">
                    <a:lumMod val="50000"/>
                    <a:lumOff val="50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rPr>
              <a:t>Legend</a:t>
            </a:r>
          </a:p>
        </p:txBody>
      </p:sp>
      <p:sp>
        <p:nvSpPr>
          <p:cNvPr id="54" name="TextBox 53">
            <a:extLst>
              <a:ext uri="{FF2B5EF4-FFF2-40B4-BE49-F238E27FC236}">
                <a16:creationId xmlns:a16="http://schemas.microsoft.com/office/drawing/2014/main" id="{76524CEE-8B00-46AD-B162-F3C8F5AA101E}"/>
              </a:ext>
            </a:extLst>
          </p:cNvPr>
          <p:cNvSpPr txBox="1"/>
          <p:nvPr/>
        </p:nvSpPr>
        <p:spPr>
          <a:xfrm>
            <a:off x="6176364" y="6524080"/>
            <a:ext cx="2430171"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Deployed excluding </a:t>
            </a: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Local induction </a:t>
            </a:r>
          </a:p>
        </p:txBody>
      </p:sp>
      <p:sp>
        <p:nvSpPr>
          <p:cNvPr id="57" name="TextBox 56">
            <a:extLst>
              <a:ext uri="{FF2B5EF4-FFF2-40B4-BE49-F238E27FC236}">
                <a16:creationId xmlns:a16="http://schemas.microsoft.com/office/drawing/2014/main" id="{E34D1876-B820-412F-BD27-B0B60E69D74F}"/>
              </a:ext>
            </a:extLst>
          </p:cNvPr>
          <p:cNvSpPr txBox="1"/>
          <p:nvPr/>
        </p:nvSpPr>
        <p:spPr>
          <a:xfrm>
            <a:off x="6186151" y="6121660"/>
            <a:ext cx="238990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lvl="0" defTabSz="914454">
              <a:defRPr/>
            </a:pPr>
            <a:r>
              <a:rPr lang="en-GB" kern="0">
                <a:solidFill>
                  <a:srgbClr val="525252"/>
                </a:solidFill>
                <a:latin typeface="Arial" panose="020B0604020202020204" pitchFamily="34" charset="0"/>
                <a:cs typeface="Arial" panose="020B0604020202020204" pitchFamily="34" charset="0"/>
              </a:rPr>
              <a:t>Request for F2F/virtual training where needed  </a:t>
            </a:r>
            <a:endParaRPr lang="en-GB" sz="100" kern="0">
              <a:solidFill>
                <a:srgbClr val="525252"/>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47ECB6FA-0B00-4155-A8D7-77E24B4BD1D5}"/>
              </a:ext>
            </a:extLst>
          </p:cNvPr>
          <p:cNvSpPr txBox="1"/>
          <p:nvPr/>
        </p:nvSpPr>
        <p:spPr>
          <a:xfrm>
            <a:off x="6186151" y="6328760"/>
            <a:ext cx="3268868"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lvl="0" defTabSz="914454">
              <a:defRPr/>
            </a:pPr>
            <a:r>
              <a:rPr lang="en-GB" kern="0">
                <a:solidFill>
                  <a:srgbClr val="525252"/>
                </a:solidFill>
                <a:latin typeface="Arial" panose="020B0604020202020204" pitchFamily="34" charset="0"/>
                <a:cs typeface="Arial" panose="020B0604020202020204" pitchFamily="34" charset="0"/>
              </a:rPr>
              <a:t>Supplier to ensure compliance with all e-learning </a:t>
            </a:r>
            <a:endParaRPr lang="en-GB" sz="100" kern="0">
              <a:solidFill>
                <a:srgbClr val="525252"/>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DB55CD2D-9BB7-4D27-B815-0C7AF88222F1}"/>
              </a:ext>
            </a:extLst>
          </p:cNvPr>
          <p:cNvSpPr txBox="1"/>
          <p:nvPr/>
        </p:nvSpPr>
        <p:spPr>
          <a:xfrm>
            <a:off x="6186777" y="5909910"/>
            <a:ext cx="2943757"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lvl="0" defTabSz="914454">
              <a:defRPr/>
            </a:pPr>
            <a:r>
              <a:rPr lang="en-GB" kern="0">
                <a:solidFill>
                  <a:srgbClr val="525252"/>
                </a:solidFill>
                <a:latin typeface="Arial" panose="020B0604020202020204" pitchFamily="34" charset="0"/>
                <a:cs typeface="Arial" panose="020B0604020202020204" pitchFamily="34" charset="0"/>
              </a:rPr>
              <a:t>Supplier to deliver all required training</a:t>
            </a:r>
            <a:endParaRPr lang="en-GB" sz="100" kern="0">
              <a:solidFill>
                <a:srgbClr val="525252"/>
              </a:solidFill>
              <a:latin typeface="Arial" panose="020B0604020202020204" pitchFamily="34" charset="0"/>
              <a:cs typeface="Arial" panose="020B0604020202020204" pitchFamily="34" charset="0"/>
            </a:endParaRPr>
          </a:p>
        </p:txBody>
      </p:sp>
      <p:pic>
        <p:nvPicPr>
          <p:cNvPr id="60" name="Graphic 59" descr="Paperclip">
            <a:extLst>
              <a:ext uri="{FF2B5EF4-FFF2-40B4-BE49-F238E27FC236}">
                <a16:creationId xmlns:a16="http://schemas.microsoft.com/office/drawing/2014/main" id="{E5E12362-4766-4B90-B77F-19FCF95291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94099" y="3400652"/>
            <a:ext cx="521652" cy="611649"/>
          </a:xfrm>
          <a:prstGeom prst="rect">
            <a:avLst/>
          </a:prstGeom>
        </p:spPr>
      </p:pic>
      <p:pic>
        <p:nvPicPr>
          <p:cNvPr id="61" name="Graphic 60" descr="Stethoscope">
            <a:extLst>
              <a:ext uri="{FF2B5EF4-FFF2-40B4-BE49-F238E27FC236}">
                <a16:creationId xmlns:a16="http://schemas.microsoft.com/office/drawing/2014/main" id="{044A74E2-9B0E-4EC1-ACDB-55D427A32E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94099" y="1793422"/>
            <a:ext cx="521652" cy="521652"/>
          </a:xfrm>
          <a:prstGeom prst="rect">
            <a:avLst/>
          </a:prstGeom>
        </p:spPr>
      </p:pic>
      <p:sp>
        <p:nvSpPr>
          <p:cNvPr id="62" name="TextBox 61">
            <a:extLst>
              <a:ext uri="{FF2B5EF4-FFF2-40B4-BE49-F238E27FC236}">
                <a16:creationId xmlns:a16="http://schemas.microsoft.com/office/drawing/2014/main" id="{5C9EF24C-B688-437E-9F9C-C13DFDA12738}"/>
              </a:ext>
            </a:extLst>
          </p:cNvPr>
          <p:cNvSpPr txBox="1"/>
          <p:nvPr/>
        </p:nvSpPr>
        <p:spPr>
          <a:xfrm>
            <a:off x="1875915" y="2386807"/>
            <a:ext cx="1200192" cy="538609"/>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lang="en-GB" sz="1000" b="1">
                <a:solidFill>
                  <a:srgbClr val="525252"/>
                </a:solidFill>
                <a:latin typeface="Arial"/>
                <a:cs typeface="Arial"/>
              </a:rPr>
              <a:t>Health Care Professionals</a:t>
            </a:r>
          </a:p>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lang="en-GB" sz="1000" b="1">
                <a:solidFill>
                  <a:srgbClr val="525252"/>
                </a:solidFill>
                <a:latin typeface="Arial"/>
                <a:cs typeface="Arial"/>
              </a:rPr>
              <a:t> (Clinical Staff)</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64" name="TextBox 63">
            <a:extLst>
              <a:ext uri="{FF2B5EF4-FFF2-40B4-BE49-F238E27FC236}">
                <a16:creationId xmlns:a16="http://schemas.microsoft.com/office/drawing/2014/main" id="{BA962E8C-37FE-437A-8307-BC8897CA4682}"/>
              </a:ext>
            </a:extLst>
          </p:cNvPr>
          <p:cNvSpPr txBox="1"/>
          <p:nvPr/>
        </p:nvSpPr>
        <p:spPr>
          <a:xfrm>
            <a:off x="1854829" y="4058815"/>
            <a:ext cx="1200192" cy="538609"/>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lang="en-GB" sz="1000" b="1">
                <a:solidFill>
                  <a:srgbClr val="525252"/>
                </a:solidFill>
                <a:latin typeface="Arial"/>
                <a:cs typeface="Arial"/>
              </a:rPr>
              <a:t>Non Healthcare Professionals </a:t>
            </a:r>
          </a:p>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lang="en-GB" sz="1000" b="1">
                <a:solidFill>
                  <a:srgbClr val="525252"/>
                </a:solidFill>
                <a:latin typeface="Arial"/>
                <a:cs typeface="Arial"/>
              </a:rPr>
              <a:t>(Non-Clinical Staff) </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117" name="TextBox 116">
            <a:extLst>
              <a:ext uri="{FF2B5EF4-FFF2-40B4-BE49-F238E27FC236}">
                <a16:creationId xmlns:a16="http://schemas.microsoft.com/office/drawing/2014/main" id="{F7975246-7250-4649-8C41-C7BA33EE3903}"/>
              </a:ext>
            </a:extLst>
          </p:cNvPr>
          <p:cNvSpPr txBox="1"/>
          <p:nvPr/>
        </p:nvSpPr>
        <p:spPr>
          <a:xfrm>
            <a:off x="7711932" y="2569418"/>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Lead Employer</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grpSp>
        <p:nvGrpSpPr>
          <p:cNvPr id="118" name="Group 117">
            <a:extLst>
              <a:ext uri="{FF2B5EF4-FFF2-40B4-BE49-F238E27FC236}">
                <a16:creationId xmlns:a16="http://schemas.microsoft.com/office/drawing/2014/main" id="{42FCF508-BB76-4FB5-B823-71C718F69D1D}"/>
              </a:ext>
            </a:extLst>
          </p:cNvPr>
          <p:cNvGrpSpPr/>
          <p:nvPr/>
        </p:nvGrpSpPr>
        <p:grpSpPr>
          <a:xfrm>
            <a:off x="7998068" y="2788720"/>
            <a:ext cx="462720" cy="611932"/>
            <a:chOff x="10034080" y="3165420"/>
            <a:chExt cx="552543" cy="744239"/>
          </a:xfrm>
          <a:solidFill>
            <a:schemeClr val="bg1"/>
          </a:solidFill>
        </p:grpSpPr>
        <p:grpSp>
          <p:nvGrpSpPr>
            <p:cNvPr id="119" name="CustomIcon">
              <a:extLst>
                <a:ext uri="{FF2B5EF4-FFF2-40B4-BE49-F238E27FC236}">
                  <a16:creationId xmlns:a16="http://schemas.microsoft.com/office/drawing/2014/main" id="{6680A0F6-EE44-4A25-A3AA-21F7BE70CFF1}"/>
                </a:ext>
              </a:extLst>
            </p:cNvPr>
            <p:cNvGrpSpPr/>
            <p:nvPr/>
          </p:nvGrpSpPr>
          <p:grpSpPr>
            <a:xfrm>
              <a:off x="10038418" y="3385607"/>
              <a:ext cx="530960" cy="524052"/>
              <a:chOff x="-531446" y="3229247"/>
              <a:chExt cx="530960" cy="524052"/>
            </a:xfrm>
            <a:grpFill/>
          </p:grpSpPr>
          <p:grpSp>
            <p:nvGrpSpPr>
              <p:cNvPr id="122" name="CustomIcon">
                <a:extLst>
                  <a:ext uri="{FF2B5EF4-FFF2-40B4-BE49-F238E27FC236}">
                    <a16:creationId xmlns:a16="http://schemas.microsoft.com/office/drawing/2014/main" id="{0E6E050D-A49C-45C7-B216-1A34BF3272FF}"/>
                  </a:ext>
                </a:extLst>
              </p:cNvPr>
              <p:cNvGrpSpPr/>
              <p:nvPr/>
            </p:nvGrpSpPr>
            <p:grpSpPr>
              <a:xfrm>
                <a:off x="-496048" y="3353569"/>
                <a:ext cx="473114" cy="353973"/>
                <a:chOff x="-496048" y="3353569"/>
                <a:chExt cx="473114" cy="353973"/>
              </a:xfrm>
              <a:grpFill/>
            </p:grpSpPr>
            <p:sp>
              <p:nvSpPr>
                <p:cNvPr id="141" name="Freeform: Shape 140">
                  <a:extLst>
                    <a:ext uri="{FF2B5EF4-FFF2-40B4-BE49-F238E27FC236}">
                      <a16:creationId xmlns:a16="http://schemas.microsoft.com/office/drawing/2014/main" id="{65909CD7-7864-4C67-9F75-649F75B13C42}"/>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42" name="Freeform: Shape 141">
                  <a:extLst>
                    <a:ext uri="{FF2B5EF4-FFF2-40B4-BE49-F238E27FC236}">
                      <a16:creationId xmlns:a16="http://schemas.microsoft.com/office/drawing/2014/main" id="{505B7E15-519F-4BE3-AA03-C7556137E771}"/>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grpSp>
          <p:sp>
            <p:nvSpPr>
              <p:cNvPr id="123" name="Freeform: Shape 122">
                <a:extLst>
                  <a:ext uri="{FF2B5EF4-FFF2-40B4-BE49-F238E27FC236}">
                    <a16:creationId xmlns:a16="http://schemas.microsoft.com/office/drawing/2014/main" id="{E395AA96-98B5-4BF8-BC32-3F74A7FC7A0B}"/>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24" name="Freeform: Shape 123">
                <a:extLst>
                  <a:ext uri="{FF2B5EF4-FFF2-40B4-BE49-F238E27FC236}">
                    <a16:creationId xmlns:a16="http://schemas.microsoft.com/office/drawing/2014/main" id="{769C7141-26C1-4AAC-ABAC-DE97E156E22B}"/>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25" name="Freeform: Shape 124">
                <a:extLst>
                  <a:ext uri="{FF2B5EF4-FFF2-40B4-BE49-F238E27FC236}">
                    <a16:creationId xmlns:a16="http://schemas.microsoft.com/office/drawing/2014/main" id="{F8263E15-CADC-402F-AAF1-CC0D4C8E5BC2}"/>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26" name="Freeform: Shape 125">
                <a:extLst>
                  <a:ext uri="{FF2B5EF4-FFF2-40B4-BE49-F238E27FC236}">
                    <a16:creationId xmlns:a16="http://schemas.microsoft.com/office/drawing/2014/main" id="{5392B50B-7E0A-44DB-B91F-4FDB4E0CF487}"/>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27" name="Freeform: Shape 126">
                <a:extLst>
                  <a:ext uri="{FF2B5EF4-FFF2-40B4-BE49-F238E27FC236}">
                    <a16:creationId xmlns:a16="http://schemas.microsoft.com/office/drawing/2014/main" id="{020C0215-25BD-42AC-A481-87F46189873E}"/>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28" name="Freeform: Shape 127">
                <a:extLst>
                  <a:ext uri="{FF2B5EF4-FFF2-40B4-BE49-F238E27FC236}">
                    <a16:creationId xmlns:a16="http://schemas.microsoft.com/office/drawing/2014/main" id="{41FB713C-AA57-40B4-9EF1-DA42498ABA95}"/>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29" name="Freeform: Shape 128">
                <a:extLst>
                  <a:ext uri="{FF2B5EF4-FFF2-40B4-BE49-F238E27FC236}">
                    <a16:creationId xmlns:a16="http://schemas.microsoft.com/office/drawing/2014/main" id="{78F44EF9-ADD7-4428-AD0E-032A34CD870F}"/>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0" name="Freeform: Shape 129">
                <a:extLst>
                  <a:ext uri="{FF2B5EF4-FFF2-40B4-BE49-F238E27FC236}">
                    <a16:creationId xmlns:a16="http://schemas.microsoft.com/office/drawing/2014/main" id="{00166C26-C236-489A-B33B-FF22385AC5C1}"/>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1" name="Freeform: Shape 130">
                <a:extLst>
                  <a:ext uri="{FF2B5EF4-FFF2-40B4-BE49-F238E27FC236}">
                    <a16:creationId xmlns:a16="http://schemas.microsoft.com/office/drawing/2014/main" id="{1DE7B77F-6701-4AAC-A8A3-FE5C3CFE0C44}"/>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2" name="Freeform: Shape 131">
                <a:extLst>
                  <a:ext uri="{FF2B5EF4-FFF2-40B4-BE49-F238E27FC236}">
                    <a16:creationId xmlns:a16="http://schemas.microsoft.com/office/drawing/2014/main" id="{9B90FCFF-0A8B-4774-AA08-C95EDB2C5BE9}"/>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3" name="Freeform: Shape 132">
                <a:extLst>
                  <a:ext uri="{FF2B5EF4-FFF2-40B4-BE49-F238E27FC236}">
                    <a16:creationId xmlns:a16="http://schemas.microsoft.com/office/drawing/2014/main" id="{9FD13333-39BA-48F1-9029-4A1FE20E14E2}"/>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4" name="Freeform: Shape 133">
                <a:extLst>
                  <a:ext uri="{FF2B5EF4-FFF2-40B4-BE49-F238E27FC236}">
                    <a16:creationId xmlns:a16="http://schemas.microsoft.com/office/drawing/2014/main" id="{82E4B2B3-F7E8-40F0-9B00-67231DAA20B8}"/>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5" name="Freeform: Shape 134">
                <a:extLst>
                  <a:ext uri="{FF2B5EF4-FFF2-40B4-BE49-F238E27FC236}">
                    <a16:creationId xmlns:a16="http://schemas.microsoft.com/office/drawing/2014/main" id="{CDDC38C2-0FC8-4AAA-87CC-B73BC13CFE0F}"/>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6" name="Freeform: Shape 135">
                <a:extLst>
                  <a:ext uri="{FF2B5EF4-FFF2-40B4-BE49-F238E27FC236}">
                    <a16:creationId xmlns:a16="http://schemas.microsoft.com/office/drawing/2014/main" id="{F2B1C882-9BF4-40EB-94DF-671750A0F4A4}"/>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7" name="Freeform: Shape 136">
                <a:extLst>
                  <a:ext uri="{FF2B5EF4-FFF2-40B4-BE49-F238E27FC236}">
                    <a16:creationId xmlns:a16="http://schemas.microsoft.com/office/drawing/2014/main" id="{CFE3A4FA-A4A3-4820-9555-0D3E014998E0}"/>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8" name="Freeform: Shape 137">
                <a:extLst>
                  <a:ext uri="{FF2B5EF4-FFF2-40B4-BE49-F238E27FC236}">
                    <a16:creationId xmlns:a16="http://schemas.microsoft.com/office/drawing/2014/main" id="{76B280E8-048B-4292-8C4D-4EB1043FFC80}"/>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39" name="Freeform: Shape 138">
                <a:extLst>
                  <a:ext uri="{FF2B5EF4-FFF2-40B4-BE49-F238E27FC236}">
                    <a16:creationId xmlns:a16="http://schemas.microsoft.com/office/drawing/2014/main" id="{D01CC85B-CA90-4F08-B4CC-6F969B1AFDEC}"/>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40" name="Freeform: Shape 139">
                <a:extLst>
                  <a:ext uri="{FF2B5EF4-FFF2-40B4-BE49-F238E27FC236}">
                    <a16:creationId xmlns:a16="http://schemas.microsoft.com/office/drawing/2014/main" id="{B6A2A8BB-2826-4AB8-83DE-467CE8EB9D54}"/>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grpSp>
        <p:sp>
          <p:nvSpPr>
            <p:cNvPr id="120" name="Rectangle 119">
              <a:extLst>
                <a:ext uri="{FF2B5EF4-FFF2-40B4-BE49-F238E27FC236}">
                  <a16:creationId xmlns:a16="http://schemas.microsoft.com/office/drawing/2014/main" id="{348F9094-0CCB-42E8-8256-61E624670F42}"/>
                </a:ext>
              </a:extLst>
            </p:cNvPr>
            <p:cNvSpPr/>
            <p:nvPr/>
          </p:nvSpPr>
          <p:spPr>
            <a:xfrm>
              <a:off x="10073816" y="3509929"/>
              <a:ext cx="464481" cy="353973"/>
            </a:xfrm>
            <a:prstGeom prst="rect">
              <a:avLst/>
            </a:prstGeom>
            <a:grpFill/>
            <a:ln w="6350" cap="sq">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1200" cap="none" spc="0" normalizeH="0" baseline="0" noProof="0">
                <a:ln>
                  <a:noFill/>
                </a:ln>
                <a:solidFill>
                  <a:prstClr val="white"/>
                </a:solidFill>
                <a:effectLst/>
                <a:uLnTx/>
                <a:uFillTx/>
                <a:latin typeface="Arial"/>
                <a:ea typeface="+mn-ea"/>
                <a:cs typeface="Arial"/>
              </a:endParaRPr>
            </a:p>
          </p:txBody>
        </p:sp>
        <p:pic>
          <p:nvPicPr>
            <p:cNvPr id="121" name="CustomIcon">
              <a:extLst>
                <a:ext uri="{FF2B5EF4-FFF2-40B4-BE49-F238E27FC236}">
                  <a16:creationId xmlns:a16="http://schemas.microsoft.com/office/drawing/2014/main" id="{C61DE403-E243-4D5A-964E-71B46D4754C7}"/>
                </a:ext>
              </a:extLst>
            </p:cNvPr>
            <p:cNvPicPr>
              <a:picLocks noChangeAspect="1"/>
            </p:cNvPicPr>
            <p:nvPr>
              <p:custDataLst>
                <p:tags r:id="rId4"/>
              </p:custDataLst>
            </p:nvPr>
          </p:nvPicPr>
          <p:blipFill>
            <a:blip r:embed="rId11">
              <a:extLst>
                <a:ext uri="{96DAC541-7B7A-43D3-8B79-37D633B846F1}">
                  <asvg:svgBlip xmlns:asvg="http://schemas.microsoft.com/office/drawing/2016/SVG/main" r:embed="rId12"/>
                </a:ext>
              </a:extLst>
            </a:blip>
            <a:stretch>
              <a:fillRect/>
            </a:stretch>
          </p:blipFill>
          <p:spPr>
            <a:xfrm>
              <a:off x="10034080" y="3165420"/>
              <a:ext cx="552543" cy="552545"/>
            </a:xfrm>
            <a:prstGeom prst="rect">
              <a:avLst/>
            </a:prstGeom>
          </p:spPr>
        </p:pic>
      </p:grpSp>
      <p:grpSp>
        <p:nvGrpSpPr>
          <p:cNvPr id="143" name="Group 142">
            <a:extLst>
              <a:ext uri="{FF2B5EF4-FFF2-40B4-BE49-F238E27FC236}">
                <a16:creationId xmlns:a16="http://schemas.microsoft.com/office/drawing/2014/main" id="{934FB807-D589-4145-97F5-3191EBBB66B0}"/>
              </a:ext>
            </a:extLst>
          </p:cNvPr>
          <p:cNvGrpSpPr/>
          <p:nvPr/>
        </p:nvGrpSpPr>
        <p:grpSpPr>
          <a:xfrm>
            <a:off x="7690855" y="2786229"/>
            <a:ext cx="1139820" cy="637952"/>
            <a:chOff x="8151136" y="508527"/>
            <a:chExt cx="1221318" cy="807180"/>
          </a:xfrm>
          <a:solidFill>
            <a:schemeClr val="bg1"/>
          </a:solidFill>
        </p:grpSpPr>
        <p:grpSp>
          <p:nvGrpSpPr>
            <p:cNvPr id="144" name="Group 143">
              <a:extLst>
                <a:ext uri="{FF2B5EF4-FFF2-40B4-BE49-F238E27FC236}">
                  <a16:creationId xmlns:a16="http://schemas.microsoft.com/office/drawing/2014/main" id="{C89EC400-007D-4887-809F-A94F32E0DBDC}"/>
                </a:ext>
              </a:extLst>
            </p:cNvPr>
            <p:cNvGrpSpPr/>
            <p:nvPr/>
          </p:nvGrpSpPr>
          <p:grpSpPr>
            <a:xfrm>
              <a:off x="8502609" y="508527"/>
              <a:ext cx="462720" cy="611932"/>
              <a:chOff x="10034080" y="3165420"/>
              <a:chExt cx="552543" cy="744239"/>
            </a:xfrm>
            <a:grpFill/>
          </p:grpSpPr>
          <p:grpSp>
            <p:nvGrpSpPr>
              <p:cNvPr id="146" name="CustomIcon">
                <a:extLst>
                  <a:ext uri="{FF2B5EF4-FFF2-40B4-BE49-F238E27FC236}">
                    <a16:creationId xmlns:a16="http://schemas.microsoft.com/office/drawing/2014/main" id="{3882C130-9183-4320-B871-BCCE6809C65D}"/>
                  </a:ext>
                </a:extLst>
              </p:cNvPr>
              <p:cNvGrpSpPr/>
              <p:nvPr/>
            </p:nvGrpSpPr>
            <p:grpSpPr>
              <a:xfrm>
                <a:off x="10038418" y="3385607"/>
                <a:ext cx="530960" cy="524052"/>
                <a:chOff x="-531446" y="3229247"/>
                <a:chExt cx="530960" cy="524052"/>
              </a:xfrm>
              <a:grpFill/>
            </p:grpSpPr>
            <p:grpSp>
              <p:nvGrpSpPr>
                <p:cNvPr id="149" name="CustomIcon">
                  <a:extLst>
                    <a:ext uri="{FF2B5EF4-FFF2-40B4-BE49-F238E27FC236}">
                      <a16:creationId xmlns:a16="http://schemas.microsoft.com/office/drawing/2014/main" id="{57CCAF9B-DB14-4497-A590-DB81247BB1E6}"/>
                    </a:ext>
                  </a:extLst>
                </p:cNvPr>
                <p:cNvGrpSpPr/>
                <p:nvPr/>
              </p:nvGrpSpPr>
              <p:grpSpPr>
                <a:xfrm>
                  <a:off x="-496048" y="3353569"/>
                  <a:ext cx="473114" cy="353973"/>
                  <a:chOff x="-496048" y="3353569"/>
                  <a:chExt cx="473114" cy="353973"/>
                </a:xfrm>
                <a:grpFill/>
              </p:grpSpPr>
              <p:sp>
                <p:nvSpPr>
                  <p:cNvPr id="168" name="Freeform: Shape 118">
                    <a:extLst>
                      <a:ext uri="{FF2B5EF4-FFF2-40B4-BE49-F238E27FC236}">
                        <a16:creationId xmlns:a16="http://schemas.microsoft.com/office/drawing/2014/main" id="{15949ADD-45DB-4A36-B5BB-D7E93AC62C0A}"/>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69" name="Freeform: Shape 119">
                    <a:extLst>
                      <a:ext uri="{FF2B5EF4-FFF2-40B4-BE49-F238E27FC236}">
                        <a16:creationId xmlns:a16="http://schemas.microsoft.com/office/drawing/2014/main" id="{B05D024D-6279-495B-864A-00F5A67FC6B6}"/>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grpSp>
            <p:sp>
              <p:nvSpPr>
                <p:cNvPr id="150" name="Freeform: Shape 100">
                  <a:extLst>
                    <a:ext uri="{FF2B5EF4-FFF2-40B4-BE49-F238E27FC236}">
                      <a16:creationId xmlns:a16="http://schemas.microsoft.com/office/drawing/2014/main" id="{DD03E768-8625-43EE-8D03-75C84485B6B2}"/>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1" name="Freeform: Shape 101">
                  <a:extLst>
                    <a:ext uri="{FF2B5EF4-FFF2-40B4-BE49-F238E27FC236}">
                      <a16:creationId xmlns:a16="http://schemas.microsoft.com/office/drawing/2014/main" id="{5DCD3F9C-52CE-44CD-A44E-E47F6827AC38}"/>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2" name="Freeform: Shape 102">
                  <a:extLst>
                    <a:ext uri="{FF2B5EF4-FFF2-40B4-BE49-F238E27FC236}">
                      <a16:creationId xmlns:a16="http://schemas.microsoft.com/office/drawing/2014/main" id="{2CF95BC3-5F9F-492B-9642-D82852A84401}"/>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3" name="Freeform: Shape 103">
                  <a:extLst>
                    <a:ext uri="{FF2B5EF4-FFF2-40B4-BE49-F238E27FC236}">
                      <a16:creationId xmlns:a16="http://schemas.microsoft.com/office/drawing/2014/main" id="{C94C99F0-00BB-4C50-A5C2-7316ED043F02}"/>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4" name="Freeform: Shape 104">
                  <a:extLst>
                    <a:ext uri="{FF2B5EF4-FFF2-40B4-BE49-F238E27FC236}">
                      <a16:creationId xmlns:a16="http://schemas.microsoft.com/office/drawing/2014/main" id="{ECF0284F-3C39-4F6C-8588-74F6EEA84732}"/>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5" name="Freeform: Shape 105">
                  <a:extLst>
                    <a:ext uri="{FF2B5EF4-FFF2-40B4-BE49-F238E27FC236}">
                      <a16:creationId xmlns:a16="http://schemas.microsoft.com/office/drawing/2014/main" id="{E3B0F1CB-3E26-41B9-94CC-86E1698352D1}"/>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6" name="Freeform: Shape 106">
                  <a:extLst>
                    <a:ext uri="{FF2B5EF4-FFF2-40B4-BE49-F238E27FC236}">
                      <a16:creationId xmlns:a16="http://schemas.microsoft.com/office/drawing/2014/main" id="{F486E737-C80A-4EFB-B1BD-C00AF6DD4E7D}"/>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7" name="Freeform: Shape 107">
                  <a:extLst>
                    <a:ext uri="{FF2B5EF4-FFF2-40B4-BE49-F238E27FC236}">
                      <a16:creationId xmlns:a16="http://schemas.microsoft.com/office/drawing/2014/main" id="{DC021025-31FF-4483-AE05-01187DF35ADA}"/>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8" name="Freeform: Shape 108">
                  <a:extLst>
                    <a:ext uri="{FF2B5EF4-FFF2-40B4-BE49-F238E27FC236}">
                      <a16:creationId xmlns:a16="http://schemas.microsoft.com/office/drawing/2014/main" id="{990E7D10-9E7F-4753-8993-D7C965B30CC3}"/>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59" name="Freeform: Shape 109">
                  <a:extLst>
                    <a:ext uri="{FF2B5EF4-FFF2-40B4-BE49-F238E27FC236}">
                      <a16:creationId xmlns:a16="http://schemas.microsoft.com/office/drawing/2014/main" id="{CDB96393-98B7-45C2-898F-195F568622D8}"/>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60" name="Freeform: Shape 110">
                  <a:extLst>
                    <a:ext uri="{FF2B5EF4-FFF2-40B4-BE49-F238E27FC236}">
                      <a16:creationId xmlns:a16="http://schemas.microsoft.com/office/drawing/2014/main" id="{1E196E9B-E0E7-4E15-B652-A6068F2EFC84}"/>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61" name="Freeform: Shape 111">
                  <a:extLst>
                    <a:ext uri="{FF2B5EF4-FFF2-40B4-BE49-F238E27FC236}">
                      <a16:creationId xmlns:a16="http://schemas.microsoft.com/office/drawing/2014/main" id="{D1F69892-057C-4603-B264-92A0EBB6E2F3}"/>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62" name="Freeform: Shape 112">
                  <a:extLst>
                    <a:ext uri="{FF2B5EF4-FFF2-40B4-BE49-F238E27FC236}">
                      <a16:creationId xmlns:a16="http://schemas.microsoft.com/office/drawing/2014/main" id="{B30DF2BF-7DEB-4F4C-B232-64C77D99C2D9}"/>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63" name="Freeform: Shape 113">
                  <a:extLst>
                    <a:ext uri="{FF2B5EF4-FFF2-40B4-BE49-F238E27FC236}">
                      <a16:creationId xmlns:a16="http://schemas.microsoft.com/office/drawing/2014/main" id="{18B284B3-644A-4F19-943B-E5B73A545462}"/>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64" name="Freeform: Shape 114">
                  <a:extLst>
                    <a:ext uri="{FF2B5EF4-FFF2-40B4-BE49-F238E27FC236}">
                      <a16:creationId xmlns:a16="http://schemas.microsoft.com/office/drawing/2014/main" id="{B8EA29C1-0232-4F25-AFBD-D9FE49D8990B}"/>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65" name="Freeform: Shape 115">
                  <a:extLst>
                    <a:ext uri="{FF2B5EF4-FFF2-40B4-BE49-F238E27FC236}">
                      <a16:creationId xmlns:a16="http://schemas.microsoft.com/office/drawing/2014/main" id="{9E67D994-6ECA-4F2D-B4B2-84025E88AE30}"/>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66" name="Freeform: Shape 116">
                  <a:extLst>
                    <a:ext uri="{FF2B5EF4-FFF2-40B4-BE49-F238E27FC236}">
                      <a16:creationId xmlns:a16="http://schemas.microsoft.com/office/drawing/2014/main" id="{A32E9CCF-A293-4C58-ACA0-FBE00A2D1978}"/>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67" name="Freeform: Shape 117">
                  <a:extLst>
                    <a:ext uri="{FF2B5EF4-FFF2-40B4-BE49-F238E27FC236}">
                      <a16:creationId xmlns:a16="http://schemas.microsoft.com/office/drawing/2014/main" id="{383666E7-D5CD-4F33-9F1D-5FF046B85CED}"/>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grpSp>
          <p:sp>
            <p:nvSpPr>
              <p:cNvPr id="147" name="Rectangle 146">
                <a:extLst>
                  <a:ext uri="{FF2B5EF4-FFF2-40B4-BE49-F238E27FC236}">
                    <a16:creationId xmlns:a16="http://schemas.microsoft.com/office/drawing/2014/main" id="{C570038D-604D-4188-B31C-A2331E7B7E67}"/>
                  </a:ext>
                </a:extLst>
              </p:cNvPr>
              <p:cNvSpPr/>
              <p:nvPr/>
            </p:nvSpPr>
            <p:spPr>
              <a:xfrm>
                <a:off x="10073816" y="3509929"/>
                <a:ext cx="464481" cy="353973"/>
              </a:xfrm>
              <a:prstGeom prst="rect">
                <a:avLst/>
              </a:prstGeom>
              <a:grpFill/>
              <a:ln w="6350" cap="sq">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a:endParaRPr>
              </a:p>
            </p:txBody>
          </p:sp>
          <p:pic>
            <p:nvPicPr>
              <p:cNvPr id="148" name="CustomIcon">
                <a:extLst>
                  <a:ext uri="{FF2B5EF4-FFF2-40B4-BE49-F238E27FC236}">
                    <a16:creationId xmlns:a16="http://schemas.microsoft.com/office/drawing/2014/main" id="{0CA42479-5127-4A9C-AAA4-1C3D1B3C7E33}"/>
                  </a:ext>
                </a:extLst>
              </p:cNvPr>
              <p:cNvPicPr>
                <a:picLocks noChangeAspect="1"/>
              </p:cNvPicPr>
              <p:nvPr>
                <p:custDataLst>
                  <p:tags r:id="rId3"/>
                </p:custDataLst>
              </p:nvPr>
            </p:nvPicPr>
            <p:blipFill>
              <a:blip r:embed="rId11">
                <a:extLst>
                  <a:ext uri="{96DAC541-7B7A-43D3-8B79-37D633B846F1}">
                    <asvg:svgBlip xmlns:asvg="http://schemas.microsoft.com/office/drawing/2016/SVG/main" r:embed="rId12"/>
                  </a:ext>
                </a:extLst>
              </a:blip>
              <a:stretch>
                <a:fillRect/>
              </a:stretch>
            </p:blipFill>
            <p:spPr>
              <a:xfrm>
                <a:off x="10034080" y="3165420"/>
                <a:ext cx="552543" cy="552545"/>
              </a:xfrm>
              <a:prstGeom prst="rect">
                <a:avLst/>
              </a:prstGeom>
            </p:spPr>
          </p:pic>
        </p:grpSp>
        <p:sp>
          <p:nvSpPr>
            <p:cNvPr id="145" name="TextBox 144">
              <a:extLst>
                <a:ext uri="{FF2B5EF4-FFF2-40B4-BE49-F238E27FC236}">
                  <a16:creationId xmlns:a16="http://schemas.microsoft.com/office/drawing/2014/main" id="{4B48E357-60A8-4F48-AFC4-204A6CD511BB}"/>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panose="020B0604020202020204" pitchFamily="34" charset="0"/>
                </a:rPr>
                <a:t>NHS trusts</a:t>
              </a:r>
            </a:p>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endParaRPr lang="en-GB" sz="1000" b="1" i="0" u="none" strike="noStrike" kern="1200" cap="none" spc="0" normalizeH="0" baseline="0" noProof="0">
                <a:ln>
                  <a:noFill/>
                </a:ln>
                <a:solidFill>
                  <a:srgbClr val="525252"/>
                </a:solidFill>
                <a:effectLst/>
                <a:uLnTx/>
                <a:uFillTx/>
                <a:latin typeface="Arial"/>
                <a:cs typeface="Arial"/>
              </a:endParaRPr>
            </a:p>
          </p:txBody>
        </p:sp>
      </p:grpSp>
      <p:grpSp>
        <p:nvGrpSpPr>
          <p:cNvPr id="170" name="Group 169">
            <a:extLst>
              <a:ext uri="{FF2B5EF4-FFF2-40B4-BE49-F238E27FC236}">
                <a16:creationId xmlns:a16="http://schemas.microsoft.com/office/drawing/2014/main" id="{7D3EF440-6F6A-4265-9967-087B70BC44A2}"/>
              </a:ext>
            </a:extLst>
          </p:cNvPr>
          <p:cNvGrpSpPr/>
          <p:nvPr/>
        </p:nvGrpSpPr>
        <p:grpSpPr>
          <a:xfrm>
            <a:off x="7994106" y="3435603"/>
            <a:ext cx="484790" cy="432590"/>
            <a:chOff x="2564707" y="838867"/>
            <a:chExt cx="761894" cy="624974"/>
          </a:xfrm>
        </p:grpSpPr>
        <p:pic>
          <p:nvPicPr>
            <p:cNvPr id="171" name="Picture 170">
              <a:extLst>
                <a:ext uri="{FF2B5EF4-FFF2-40B4-BE49-F238E27FC236}">
                  <a16:creationId xmlns:a16="http://schemas.microsoft.com/office/drawing/2014/main" id="{50645DB4-E3E8-4A7A-B04C-3226A226CBE6}"/>
                </a:ext>
              </a:extLst>
            </p:cNvPr>
            <p:cNvPicPr>
              <a:picLocks noChangeAspect="1"/>
            </p:cNvPicPr>
            <p:nvPr/>
          </p:nvPicPr>
          <p:blipFill rotWithShape="1">
            <a:blip r:embed="rId13" cstate="print">
              <a:duotone>
                <a:schemeClr val="accent1">
                  <a:shade val="45000"/>
                  <a:satMod val="135000"/>
                </a:schemeClr>
                <a:prstClr val="white"/>
              </a:duotone>
              <a:extLst>
                <a:ext uri="{28A0092B-C50C-407E-A947-70E740481C1C}">
                  <a14:useLocalDpi xmlns:a14="http://schemas.microsoft.com/office/drawing/2010/main" val="0"/>
                </a:ext>
              </a:extLst>
            </a:blip>
            <a:srcRect b="17971"/>
            <a:stretch/>
          </p:blipFill>
          <p:spPr>
            <a:xfrm>
              <a:off x="2564707" y="838867"/>
              <a:ext cx="761894" cy="624974"/>
            </a:xfrm>
            <a:prstGeom prst="rect">
              <a:avLst/>
            </a:prstGeom>
          </p:spPr>
        </p:pic>
        <p:sp>
          <p:nvSpPr>
            <p:cNvPr id="172" name="TextBox 171">
              <a:extLst>
                <a:ext uri="{FF2B5EF4-FFF2-40B4-BE49-F238E27FC236}">
                  <a16:creationId xmlns:a16="http://schemas.microsoft.com/office/drawing/2014/main" id="{9374B8D4-5A0E-468E-BF32-EE8BB7C2E5FF}"/>
                </a:ext>
              </a:extLst>
            </p:cNvPr>
            <p:cNvSpPr txBox="1"/>
            <p:nvPr/>
          </p:nvSpPr>
          <p:spPr>
            <a:xfrm>
              <a:off x="2734765" y="938357"/>
              <a:ext cx="380233" cy="444654"/>
            </a:xfrm>
            <a:prstGeom prst="rect">
              <a:avLst/>
            </a:prstGeom>
            <a:noFill/>
          </p:spPr>
          <p:txBody>
            <a:bodyPr wrap="square" rtlCol="0">
              <a:spAutoFit/>
            </a:bodyPr>
            <a:lstStyle/>
            <a:p>
              <a:pPr defTabSz="914454"/>
              <a:r>
                <a:rPr lang="en-GB" sz="1400" b="1">
                  <a:solidFill>
                    <a:srgbClr val="000000"/>
                  </a:solidFill>
                  <a:latin typeface="Calibri" panose="020F0502020204030204"/>
                </a:rPr>
                <a:t>+</a:t>
              </a:r>
              <a:endParaRPr lang="en-GB" sz="1000" b="1">
                <a:solidFill>
                  <a:srgbClr val="000000"/>
                </a:solidFill>
                <a:latin typeface="Calibri" panose="020F0502020204030204"/>
              </a:endParaRPr>
            </a:p>
          </p:txBody>
        </p:sp>
      </p:grpSp>
      <p:sp>
        <p:nvSpPr>
          <p:cNvPr id="173" name="TextBox 172">
            <a:extLst>
              <a:ext uri="{FF2B5EF4-FFF2-40B4-BE49-F238E27FC236}">
                <a16:creationId xmlns:a16="http://schemas.microsoft.com/office/drawing/2014/main" id="{B9CC2EE0-81D0-4A49-A2E8-2B82FBC4059B}"/>
              </a:ext>
            </a:extLst>
          </p:cNvPr>
          <p:cNvSpPr txBox="1"/>
          <p:nvPr/>
        </p:nvSpPr>
        <p:spPr>
          <a:xfrm>
            <a:off x="7657561" y="3894253"/>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PCNs</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174" name="Rectangle 173">
            <a:extLst>
              <a:ext uri="{FF2B5EF4-FFF2-40B4-BE49-F238E27FC236}">
                <a16:creationId xmlns:a16="http://schemas.microsoft.com/office/drawing/2014/main" id="{1BD1B20A-F1EE-430C-982D-65A57D68EE21}"/>
              </a:ext>
            </a:extLst>
          </p:cNvPr>
          <p:cNvSpPr/>
          <p:nvPr/>
        </p:nvSpPr>
        <p:spPr>
          <a:xfrm>
            <a:off x="7520269" y="2509503"/>
            <a:ext cx="1472615" cy="1592902"/>
          </a:xfrm>
          <a:prstGeom prst="rect">
            <a:avLst/>
          </a:prstGeom>
          <a:noFill/>
          <a:ln w="19050">
            <a:solidFill>
              <a:srgbClr val="EECBD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75" name="Picture 174">
            <a:extLst>
              <a:ext uri="{FF2B5EF4-FFF2-40B4-BE49-F238E27FC236}">
                <a16:creationId xmlns:a16="http://schemas.microsoft.com/office/drawing/2014/main" id="{6E021BBD-7010-461E-9021-378010AF99BA}"/>
              </a:ext>
            </a:extLst>
          </p:cNvPr>
          <p:cNvPicPr>
            <a:picLocks noChangeAspect="1"/>
          </p:cNvPicPr>
          <p:nvPr/>
        </p:nvPicPr>
        <p:blipFill>
          <a:blip r:embed="rId14"/>
          <a:stretch>
            <a:fillRect/>
          </a:stretch>
        </p:blipFill>
        <p:spPr>
          <a:xfrm>
            <a:off x="4561587" y="892438"/>
            <a:ext cx="1053054" cy="526527"/>
          </a:xfrm>
          <a:prstGeom prst="rect">
            <a:avLst/>
          </a:prstGeom>
        </p:spPr>
      </p:pic>
      <p:sp>
        <p:nvSpPr>
          <p:cNvPr id="185" name="Freeform 73">
            <a:extLst>
              <a:ext uri="{FF2B5EF4-FFF2-40B4-BE49-F238E27FC236}">
                <a16:creationId xmlns:a16="http://schemas.microsoft.com/office/drawing/2014/main" id="{A430D392-4778-4D54-A934-8093B8247AA5}"/>
              </a:ext>
            </a:extLst>
          </p:cNvPr>
          <p:cNvSpPr>
            <a:spLocks noEditPoints="1"/>
          </p:cNvSpPr>
          <p:nvPr/>
        </p:nvSpPr>
        <p:spPr bwMode="auto">
          <a:xfrm>
            <a:off x="10975015" y="4194621"/>
            <a:ext cx="372808" cy="437759"/>
          </a:xfrm>
          <a:custGeom>
            <a:avLst/>
            <a:gdLst>
              <a:gd name="T0" fmla="*/ 324 w 567"/>
              <a:gd name="T1" fmla="*/ 143 h 573"/>
              <a:gd name="T2" fmla="*/ 287 w 567"/>
              <a:gd name="T3" fmla="*/ 135 h 573"/>
              <a:gd name="T4" fmla="*/ 324 w 567"/>
              <a:gd name="T5" fmla="*/ 143 h 573"/>
              <a:gd name="T6" fmla="*/ 266 w 567"/>
              <a:gd name="T7" fmla="*/ 435 h 573"/>
              <a:gd name="T8" fmla="*/ 266 w 567"/>
              <a:gd name="T9" fmla="*/ 456 h 573"/>
              <a:gd name="T10" fmla="*/ 456 w 567"/>
              <a:gd name="T11" fmla="*/ 35 h 573"/>
              <a:gd name="T12" fmla="*/ 362 w 567"/>
              <a:gd name="T13" fmla="*/ 0 h 573"/>
              <a:gd name="T14" fmla="*/ 205 w 567"/>
              <a:gd name="T15" fmla="*/ 119 h 573"/>
              <a:gd name="T16" fmla="*/ 0 w 567"/>
              <a:gd name="T17" fmla="*/ 133 h 573"/>
              <a:gd name="T18" fmla="*/ 0 w 567"/>
              <a:gd name="T19" fmla="*/ 440 h 573"/>
              <a:gd name="T20" fmla="*/ 205 w 567"/>
              <a:gd name="T21" fmla="*/ 455 h 573"/>
              <a:gd name="T22" fmla="*/ 362 w 567"/>
              <a:gd name="T23" fmla="*/ 573 h 573"/>
              <a:gd name="T24" fmla="*/ 456 w 567"/>
              <a:gd name="T25" fmla="*/ 539 h 573"/>
              <a:gd name="T26" fmla="*/ 394 w 567"/>
              <a:gd name="T27" fmla="*/ 287 h 573"/>
              <a:gd name="T28" fmla="*/ 293 w 567"/>
              <a:gd name="T29" fmla="*/ 280 h 573"/>
              <a:gd name="T30" fmla="*/ 294 w 567"/>
              <a:gd name="T31" fmla="*/ 280 h 573"/>
              <a:gd name="T32" fmla="*/ 296 w 567"/>
              <a:gd name="T33" fmla="*/ 408 h 573"/>
              <a:gd name="T34" fmla="*/ 287 w 567"/>
              <a:gd name="T35" fmla="*/ 476 h 573"/>
              <a:gd name="T36" fmla="*/ 302 w 567"/>
              <a:gd name="T37" fmla="*/ 501 h 573"/>
              <a:gd name="T38" fmla="*/ 287 w 567"/>
              <a:gd name="T39" fmla="*/ 537 h 573"/>
              <a:gd name="T40" fmla="*/ 266 w 567"/>
              <a:gd name="T41" fmla="*/ 500 h 573"/>
              <a:gd name="T42" fmla="*/ 231 w 567"/>
              <a:gd name="T43" fmla="*/ 445 h 573"/>
              <a:gd name="T44" fmla="*/ 266 w 567"/>
              <a:gd name="T45" fmla="*/ 302 h 573"/>
              <a:gd name="T46" fmla="*/ 219 w 567"/>
              <a:gd name="T47" fmla="*/ 245 h 573"/>
              <a:gd name="T48" fmla="*/ 266 w 567"/>
              <a:gd name="T49" fmla="*/ 139 h 573"/>
              <a:gd name="T50" fmla="*/ 266 w 567"/>
              <a:gd name="T51" fmla="*/ 74 h 573"/>
              <a:gd name="T52" fmla="*/ 355 w 567"/>
              <a:gd name="T53" fmla="*/ 142 h 573"/>
              <a:gd name="T54" fmla="*/ 287 w 567"/>
              <a:gd name="T55" fmla="*/ 212 h 573"/>
              <a:gd name="T56" fmla="*/ 293 w 567"/>
              <a:gd name="T57" fmla="*/ 280 h 573"/>
              <a:gd name="T58" fmla="*/ 312 w 567"/>
              <a:gd name="T59" fmla="*/ 343 h 573"/>
              <a:gd name="T60" fmla="*/ 287 w 567"/>
              <a:gd name="T61" fmla="*/ 312 h 573"/>
              <a:gd name="T62" fmla="*/ 251 w 567"/>
              <a:gd name="T63" fmla="*/ 246 h 573"/>
              <a:gd name="T64" fmla="*/ 266 w 567"/>
              <a:gd name="T65" fmla="*/ 226 h 573"/>
              <a:gd name="T66" fmla="*/ 250 w 567"/>
              <a:gd name="T67" fmla="*/ 91 h 573"/>
              <a:gd name="T68" fmla="*/ 250 w 567"/>
              <a:gd name="T69" fmla="*/ 104 h 573"/>
              <a:gd name="T70" fmla="*/ 250 w 567"/>
              <a:gd name="T71" fmla="*/ 9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7" h="573">
                <a:moveTo>
                  <a:pt x="324" y="143"/>
                </a:moveTo>
                <a:cubicBezTo>
                  <a:pt x="324" y="143"/>
                  <a:pt x="324" y="143"/>
                  <a:pt x="324" y="143"/>
                </a:cubicBezTo>
                <a:cubicBezTo>
                  <a:pt x="324" y="137"/>
                  <a:pt x="318" y="130"/>
                  <a:pt x="308" y="123"/>
                </a:cubicBezTo>
                <a:cubicBezTo>
                  <a:pt x="303" y="128"/>
                  <a:pt x="296" y="133"/>
                  <a:pt x="287" y="135"/>
                </a:cubicBezTo>
                <a:cubicBezTo>
                  <a:pt x="287" y="177"/>
                  <a:pt x="287" y="177"/>
                  <a:pt x="287" y="177"/>
                </a:cubicBezTo>
                <a:cubicBezTo>
                  <a:pt x="310" y="165"/>
                  <a:pt x="324" y="153"/>
                  <a:pt x="324" y="143"/>
                </a:cubicBezTo>
                <a:close/>
                <a:moveTo>
                  <a:pt x="266" y="456"/>
                </a:moveTo>
                <a:cubicBezTo>
                  <a:pt x="266" y="435"/>
                  <a:pt x="266" y="435"/>
                  <a:pt x="266" y="435"/>
                </a:cubicBezTo>
                <a:cubicBezTo>
                  <a:pt x="263" y="439"/>
                  <a:pt x="262" y="443"/>
                  <a:pt x="262" y="446"/>
                </a:cubicBezTo>
                <a:cubicBezTo>
                  <a:pt x="263" y="449"/>
                  <a:pt x="264" y="452"/>
                  <a:pt x="266" y="456"/>
                </a:cubicBezTo>
                <a:close/>
                <a:moveTo>
                  <a:pt x="567" y="133"/>
                </a:moveTo>
                <a:cubicBezTo>
                  <a:pt x="456" y="35"/>
                  <a:pt x="456" y="35"/>
                  <a:pt x="456" y="35"/>
                </a:cubicBezTo>
                <a:cubicBezTo>
                  <a:pt x="362" y="119"/>
                  <a:pt x="362" y="119"/>
                  <a:pt x="362" y="119"/>
                </a:cubicBezTo>
                <a:cubicBezTo>
                  <a:pt x="362" y="0"/>
                  <a:pt x="362" y="0"/>
                  <a:pt x="362" y="0"/>
                </a:cubicBezTo>
                <a:cubicBezTo>
                  <a:pt x="205" y="0"/>
                  <a:pt x="205" y="0"/>
                  <a:pt x="205" y="0"/>
                </a:cubicBezTo>
                <a:cubicBezTo>
                  <a:pt x="205" y="119"/>
                  <a:pt x="205" y="119"/>
                  <a:pt x="205" y="119"/>
                </a:cubicBezTo>
                <a:cubicBezTo>
                  <a:pt x="111" y="35"/>
                  <a:pt x="111" y="35"/>
                  <a:pt x="111" y="35"/>
                </a:cubicBezTo>
                <a:cubicBezTo>
                  <a:pt x="0" y="133"/>
                  <a:pt x="0" y="133"/>
                  <a:pt x="0" y="133"/>
                </a:cubicBezTo>
                <a:cubicBezTo>
                  <a:pt x="173" y="287"/>
                  <a:pt x="173" y="287"/>
                  <a:pt x="173" y="287"/>
                </a:cubicBezTo>
                <a:cubicBezTo>
                  <a:pt x="0" y="440"/>
                  <a:pt x="0" y="440"/>
                  <a:pt x="0" y="440"/>
                </a:cubicBezTo>
                <a:cubicBezTo>
                  <a:pt x="111" y="539"/>
                  <a:pt x="111" y="539"/>
                  <a:pt x="111" y="539"/>
                </a:cubicBezTo>
                <a:cubicBezTo>
                  <a:pt x="205" y="455"/>
                  <a:pt x="205" y="455"/>
                  <a:pt x="205" y="455"/>
                </a:cubicBezTo>
                <a:cubicBezTo>
                  <a:pt x="205" y="573"/>
                  <a:pt x="205" y="573"/>
                  <a:pt x="205" y="573"/>
                </a:cubicBezTo>
                <a:cubicBezTo>
                  <a:pt x="362" y="573"/>
                  <a:pt x="362" y="573"/>
                  <a:pt x="362" y="573"/>
                </a:cubicBezTo>
                <a:cubicBezTo>
                  <a:pt x="362" y="455"/>
                  <a:pt x="362" y="455"/>
                  <a:pt x="362" y="455"/>
                </a:cubicBezTo>
                <a:cubicBezTo>
                  <a:pt x="456" y="539"/>
                  <a:pt x="456" y="539"/>
                  <a:pt x="456" y="539"/>
                </a:cubicBezTo>
                <a:cubicBezTo>
                  <a:pt x="567" y="440"/>
                  <a:pt x="567" y="440"/>
                  <a:pt x="567" y="440"/>
                </a:cubicBezTo>
                <a:cubicBezTo>
                  <a:pt x="394" y="287"/>
                  <a:pt x="394" y="287"/>
                  <a:pt x="394" y="287"/>
                </a:cubicBezTo>
                <a:lnTo>
                  <a:pt x="567" y="133"/>
                </a:lnTo>
                <a:close/>
                <a:moveTo>
                  <a:pt x="293" y="280"/>
                </a:moveTo>
                <a:cubicBezTo>
                  <a:pt x="294" y="280"/>
                  <a:pt x="294" y="280"/>
                  <a:pt x="294" y="280"/>
                </a:cubicBezTo>
                <a:cubicBezTo>
                  <a:pt x="294" y="280"/>
                  <a:pt x="294" y="280"/>
                  <a:pt x="294" y="280"/>
                </a:cubicBezTo>
                <a:cubicBezTo>
                  <a:pt x="296" y="281"/>
                  <a:pt x="342" y="303"/>
                  <a:pt x="344" y="341"/>
                </a:cubicBezTo>
                <a:cubicBezTo>
                  <a:pt x="345" y="365"/>
                  <a:pt x="329" y="387"/>
                  <a:pt x="296" y="408"/>
                </a:cubicBezTo>
                <a:cubicBezTo>
                  <a:pt x="293" y="410"/>
                  <a:pt x="290" y="411"/>
                  <a:pt x="287" y="413"/>
                </a:cubicBezTo>
                <a:cubicBezTo>
                  <a:pt x="287" y="476"/>
                  <a:pt x="287" y="476"/>
                  <a:pt x="287" y="476"/>
                </a:cubicBezTo>
                <a:cubicBezTo>
                  <a:pt x="290" y="478"/>
                  <a:pt x="292" y="479"/>
                  <a:pt x="294" y="480"/>
                </a:cubicBezTo>
                <a:cubicBezTo>
                  <a:pt x="302" y="484"/>
                  <a:pt x="305" y="493"/>
                  <a:pt x="302" y="501"/>
                </a:cubicBezTo>
                <a:cubicBezTo>
                  <a:pt x="299" y="507"/>
                  <a:pt x="293" y="510"/>
                  <a:pt x="287" y="510"/>
                </a:cubicBezTo>
                <a:cubicBezTo>
                  <a:pt x="287" y="537"/>
                  <a:pt x="287" y="537"/>
                  <a:pt x="287" y="537"/>
                </a:cubicBezTo>
                <a:cubicBezTo>
                  <a:pt x="266" y="537"/>
                  <a:pt x="266" y="537"/>
                  <a:pt x="266" y="537"/>
                </a:cubicBezTo>
                <a:cubicBezTo>
                  <a:pt x="266" y="500"/>
                  <a:pt x="266" y="500"/>
                  <a:pt x="266" y="500"/>
                </a:cubicBezTo>
                <a:cubicBezTo>
                  <a:pt x="251" y="490"/>
                  <a:pt x="232" y="472"/>
                  <a:pt x="231" y="448"/>
                </a:cubicBezTo>
                <a:cubicBezTo>
                  <a:pt x="231" y="445"/>
                  <a:pt x="231" y="445"/>
                  <a:pt x="231" y="445"/>
                </a:cubicBezTo>
                <a:cubicBezTo>
                  <a:pt x="231" y="426"/>
                  <a:pt x="243" y="407"/>
                  <a:pt x="266" y="390"/>
                </a:cubicBezTo>
                <a:cubicBezTo>
                  <a:pt x="266" y="302"/>
                  <a:pt x="266" y="302"/>
                  <a:pt x="266" y="302"/>
                </a:cubicBezTo>
                <a:cubicBezTo>
                  <a:pt x="247" y="292"/>
                  <a:pt x="221" y="274"/>
                  <a:pt x="219" y="247"/>
                </a:cubicBezTo>
                <a:cubicBezTo>
                  <a:pt x="219" y="245"/>
                  <a:pt x="219" y="245"/>
                  <a:pt x="219" y="245"/>
                </a:cubicBezTo>
                <a:cubicBezTo>
                  <a:pt x="219" y="224"/>
                  <a:pt x="235" y="206"/>
                  <a:pt x="266" y="188"/>
                </a:cubicBezTo>
                <a:cubicBezTo>
                  <a:pt x="266" y="139"/>
                  <a:pt x="266" y="139"/>
                  <a:pt x="266" y="139"/>
                </a:cubicBezTo>
                <a:cubicBezTo>
                  <a:pt x="238" y="139"/>
                  <a:pt x="216" y="125"/>
                  <a:pt x="216" y="106"/>
                </a:cubicBezTo>
                <a:cubicBezTo>
                  <a:pt x="216" y="88"/>
                  <a:pt x="238" y="74"/>
                  <a:pt x="266" y="74"/>
                </a:cubicBezTo>
                <a:cubicBezTo>
                  <a:pt x="277" y="74"/>
                  <a:pt x="287" y="77"/>
                  <a:pt x="295" y="81"/>
                </a:cubicBezTo>
                <a:cubicBezTo>
                  <a:pt x="309" y="86"/>
                  <a:pt x="354" y="107"/>
                  <a:pt x="355" y="142"/>
                </a:cubicBezTo>
                <a:cubicBezTo>
                  <a:pt x="356" y="166"/>
                  <a:pt x="336" y="188"/>
                  <a:pt x="294" y="209"/>
                </a:cubicBezTo>
                <a:cubicBezTo>
                  <a:pt x="292" y="210"/>
                  <a:pt x="290" y="211"/>
                  <a:pt x="287" y="212"/>
                </a:cubicBezTo>
                <a:cubicBezTo>
                  <a:pt x="287" y="277"/>
                  <a:pt x="287" y="277"/>
                  <a:pt x="287" y="277"/>
                </a:cubicBezTo>
                <a:cubicBezTo>
                  <a:pt x="289" y="278"/>
                  <a:pt x="291" y="279"/>
                  <a:pt x="293" y="280"/>
                </a:cubicBezTo>
                <a:close/>
                <a:moveTo>
                  <a:pt x="287" y="376"/>
                </a:moveTo>
                <a:cubicBezTo>
                  <a:pt x="303" y="364"/>
                  <a:pt x="312" y="353"/>
                  <a:pt x="312" y="343"/>
                </a:cubicBezTo>
                <a:cubicBezTo>
                  <a:pt x="312" y="343"/>
                  <a:pt x="312" y="343"/>
                  <a:pt x="312" y="343"/>
                </a:cubicBezTo>
                <a:cubicBezTo>
                  <a:pt x="312" y="331"/>
                  <a:pt x="298" y="319"/>
                  <a:pt x="287" y="312"/>
                </a:cubicBezTo>
                <a:lnTo>
                  <a:pt x="287" y="376"/>
                </a:lnTo>
                <a:close/>
                <a:moveTo>
                  <a:pt x="251" y="246"/>
                </a:moveTo>
                <a:cubicBezTo>
                  <a:pt x="251" y="252"/>
                  <a:pt x="257" y="259"/>
                  <a:pt x="266" y="265"/>
                </a:cubicBezTo>
                <a:cubicBezTo>
                  <a:pt x="266" y="226"/>
                  <a:pt x="266" y="226"/>
                  <a:pt x="266" y="226"/>
                </a:cubicBezTo>
                <a:cubicBezTo>
                  <a:pt x="256" y="233"/>
                  <a:pt x="251" y="240"/>
                  <a:pt x="251" y="246"/>
                </a:cubicBezTo>
                <a:close/>
                <a:moveTo>
                  <a:pt x="250" y="91"/>
                </a:moveTo>
                <a:cubicBezTo>
                  <a:pt x="245" y="91"/>
                  <a:pt x="240" y="94"/>
                  <a:pt x="240" y="97"/>
                </a:cubicBezTo>
                <a:cubicBezTo>
                  <a:pt x="240" y="101"/>
                  <a:pt x="245" y="104"/>
                  <a:pt x="250" y="104"/>
                </a:cubicBezTo>
                <a:cubicBezTo>
                  <a:pt x="255" y="104"/>
                  <a:pt x="259" y="101"/>
                  <a:pt x="259" y="97"/>
                </a:cubicBezTo>
                <a:cubicBezTo>
                  <a:pt x="259" y="94"/>
                  <a:pt x="255" y="91"/>
                  <a:pt x="250" y="91"/>
                </a:cubicBezTo>
                <a:close/>
              </a:path>
            </a:pathLst>
          </a:custGeom>
          <a:solidFill>
            <a:srgbClr val="005EB8"/>
          </a:solidFill>
          <a:ln>
            <a:noFill/>
          </a:ln>
        </p:spPr>
        <p:txBody>
          <a:bodyPr/>
          <a:lstStyle/>
          <a:p>
            <a:pPr marL="0" marR="0" lvl="0" indent="0" defTabSz="914454" eaLnBrk="1" fontAlgn="auto" latinLnBrk="0" hangingPunct="1">
              <a:lnSpc>
                <a:spcPct val="100000"/>
              </a:lnSpc>
              <a:spcBef>
                <a:spcPts val="0"/>
              </a:spcBef>
              <a:spcAft>
                <a:spcPts val="0"/>
              </a:spcAft>
              <a:buClrTx/>
              <a:buSzTx/>
              <a:buFontTx/>
              <a:buNone/>
              <a:tabLst/>
              <a:defRPr/>
            </a:pPr>
            <a:endParaRPr kumimoji="0" lang="en-US" sz="801" b="0" i="0" u="none" strike="noStrike" kern="0" cap="none" spc="0" normalizeH="0" baseline="0" noProof="0">
              <a:ln>
                <a:noFill/>
              </a:ln>
              <a:solidFill>
                <a:srgbClr val="000000"/>
              </a:solidFill>
              <a:effectLst/>
              <a:uLnTx/>
              <a:uFillTx/>
              <a:latin typeface="Arial" charset="0"/>
              <a:cs typeface="Arial" charset="0"/>
            </a:endParaRPr>
          </a:p>
        </p:txBody>
      </p:sp>
      <p:sp>
        <p:nvSpPr>
          <p:cNvPr id="186" name="Freeform 37">
            <a:extLst>
              <a:ext uri="{FF2B5EF4-FFF2-40B4-BE49-F238E27FC236}">
                <a16:creationId xmlns:a16="http://schemas.microsoft.com/office/drawing/2014/main" id="{FCD414E2-F531-4975-B710-19FB2DA6A992}"/>
              </a:ext>
            </a:extLst>
          </p:cNvPr>
          <p:cNvSpPr>
            <a:spLocks noEditPoints="1"/>
          </p:cNvSpPr>
          <p:nvPr/>
        </p:nvSpPr>
        <p:spPr bwMode="auto">
          <a:xfrm>
            <a:off x="10851133" y="3276700"/>
            <a:ext cx="585111" cy="341618"/>
          </a:xfrm>
          <a:custGeom>
            <a:avLst/>
            <a:gdLst>
              <a:gd name="T0" fmla="*/ 47 w 198"/>
              <a:gd name="T1" fmla="*/ 58 h 127"/>
              <a:gd name="T2" fmla="*/ 21 w 198"/>
              <a:gd name="T3" fmla="*/ 58 h 127"/>
              <a:gd name="T4" fmla="*/ 21 w 198"/>
              <a:gd name="T5" fmla="*/ 34 h 127"/>
              <a:gd name="T6" fmla="*/ 47 w 198"/>
              <a:gd name="T7" fmla="*/ 34 h 127"/>
              <a:gd name="T8" fmla="*/ 47 w 198"/>
              <a:gd name="T9" fmla="*/ 58 h 127"/>
              <a:gd name="T10" fmla="*/ 91 w 198"/>
              <a:gd name="T11" fmla="*/ 58 h 127"/>
              <a:gd name="T12" fmla="*/ 65 w 198"/>
              <a:gd name="T13" fmla="*/ 58 h 127"/>
              <a:gd name="T14" fmla="*/ 65 w 198"/>
              <a:gd name="T15" fmla="*/ 34 h 127"/>
              <a:gd name="T16" fmla="*/ 91 w 198"/>
              <a:gd name="T17" fmla="*/ 34 h 127"/>
              <a:gd name="T18" fmla="*/ 91 w 198"/>
              <a:gd name="T19" fmla="*/ 58 h 127"/>
              <a:gd name="T20" fmla="*/ 47 w 198"/>
              <a:gd name="T21" fmla="*/ 101 h 127"/>
              <a:gd name="T22" fmla="*/ 21 w 198"/>
              <a:gd name="T23" fmla="*/ 101 h 127"/>
              <a:gd name="T24" fmla="*/ 21 w 198"/>
              <a:gd name="T25" fmla="*/ 77 h 127"/>
              <a:gd name="T26" fmla="*/ 47 w 198"/>
              <a:gd name="T27" fmla="*/ 77 h 127"/>
              <a:gd name="T28" fmla="*/ 47 w 198"/>
              <a:gd name="T29" fmla="*/ 101 h 127"/>
              <a:gd name="T30" fmla="*/ 91 w 198"/>
              <a:gd name="T31" fmla="*/ 101 h 127"/>
              <a:gd name="T32" fmla="*/ 65 w 198"/>
              <a:gd name="T33" fmla="*/ 101 h 127"/>
              <a:gd name="T34" fmla="*/ 65 w 198"/>
              <a:gd name="T35" fmla="*/ 77 h 127"/>
              <a:gd name="T36" fmla="*/ 91 w 198"/>
              <a:gd name="T37" fmla="*/ 77 h 127"/>
              <a:gd name="T38" fmla="*/ 91 w 198"/>
              <a:gd name="T39" fmla="*/ 101 h 127"/>
              <a:gd name="T40" fmla="*/ 134 w 198"/>
              <a:gd name="T41" fmla="*/ 58 h 127"/>
              <a:gd name="T42" fmla="*/ 108 w 198"/>
              <a:gd name="T43" fmla="*/ 58 h 127"/>
              <a:gd name="T44" fmla="*/ 108 w 198"/>
              <a:gd name="T45" fmla="*/ 34 h 127"/>
              <a:gd name="T46" fmla="*/ 134 w 198"/>
              <a:gd name="T47" fmla="*/ 34 h 127"/>
              <a:gd name="T48" fmla="*/ 134 w 198"/>
              <a:gd name="T49" fmla="*/ 58 h 127"/>
              <a:gd name="T50" fmla="*/ 178 w 198"/>
              <a:gd name="T51" fmla="*/ 58 h 127"/>
              <a:gd name="T52" fmla="*/ 152 w 198"/>
              <a:gd name="T53" fmla="*/ 58 h 127"/>
              <a:gd name="T54" fmla="*/ 152 w 198"/>
              <a:gd name="T55" fmla="*/ 34 h 127"/>
              <a:gd name="T56" fmla="*/ 178 w 198"/>
              <a:gd name="T57" fmla="*/ 34 h 127"/>
              <a:gd name="T58" fmla="*/ 178 w 198"/>
              <a:gd name="T59" fmla="*/ 58 h 127"/>
              <a:gd name="T60" fmla="*/ 115 w 198"/>
              <a:gd name="T61" fmla="*/ 127 h 127"/>
              <a:gd name="T62" fmla="*/ 171 w 198"/>
              <a:gd name="T63" fmla="*/ 127 h 127"/>
              <a:gd name="T64" fmla="*/ 171 w 198"/>
              <a:gd name="T65" fmla="*/ 84 h 127"/>
              <a:gd name="T66" fmla="*/ 115 w 198"/>
              <a:gd name="T67" fmla="*/ 84 h 127"/>
              <a:gd name="T68" fmla="*/ 115 w 198"/>
              <a:gd name="T69" fmla="*/ 127 h 127"/>
              <a:gd name="T70" fmla="*/ 184 w 198"/>
              <a:gd name="T71" fmla="*/ 0 h 127"/>
              <a:gd name="T72" fmla="*/ 14 w 198"/>
              <a:gd name="T73" fmla="*/ 0 h 127"/>
              <a:gd name="T74" fmla="*/ 0 w 198"/>
              <a:gd name="T75" fmla="*/ 14 h 127"/>
              <a:gd name="T76" fmla="*/ 0 w 198"/>
              <a:gd name="T77" fmla="*/ 113 h 127"/>
              <a:gd name="T78" fmla="*/ 14 w 198"/>
              <a:gd name="T79" fmla="*/ 127 h 127"/>
              <a:gd name="T80" fmla="*/ 108 w 198"/>
              <a:gd name="T81" fmla="*/ 127 h 127"/>
              <a:gd name="T82" fmla="*/ 108 w 198"/>
              <a:gd name="T83" fmla="*/ 77 h 127"/>
              <a:gd name="T84" fmla="*/ 178 w 198"/>
              <a:gd name="T85" fmla="*/ 77 h 127"/>
              <a:gd name="T86" fmla="*/ 178 w 198"/>
              <a:gd name="T87" fmla="*/ 127 h 127"/>
              <a:gd name="T88" fmla="*/ 184 w 198"/>
              <a:gd name="T89" fmla="*/ 127 h 127"/>
              <a:gd name="T90" fmla="*/ 198 w 198"/>
              <a:gd name="T91" fmla="*/ 113 h 127"/>
              <a:gd name="T92" fmla="*/ 198 w 198"/>
              <a:gd name="T93" fmla="*/ 14 h 127"/>
              <a:gd name="T94" fmla="*/ 184 w 198"/>
              <a:gd name="T9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 h="127">
                <a:moveTo>
                  <a:pt x="47" y="58"/>
                </a:moveTo>
                <a:cubicBezTo>
                  <a:pt x="21" y="58"/>
                  <a:pt x="21" y="58"/>
                  <a:pt x="21" y="58"/>
                </a:cubicBezTo>
                <a:cubicBezTo>
                  <a:pt x="21" y="34"/>
                  <a:pt x="21" y="34"/>
                  <a:pt x="21" y="34"/>
                </a:cubicBezTo>
                <a:cubicBezTo>
                  <a:pt x="47" y="34"/>
                  <a:pt x="47" y="34"/>
                  <a:pt x="47" y="34"/>
                </a:cubicBezTo>
                <a:lnTo>
                  <a:pt x="47" y="58"/>
                </a:lnTo>
                <a:close/>
                <a:moveTo>
                  <a:pt x="91" y="58"/>
                </a:moveTo>
                <a:cubicBezTo>
                  <a:pt x="65" y="58"/>
                  <a:pt x="65" y="58"/>
                  <a:pt x="65" y="58"/>
                </a:cubicBezTo>
                <a:cubicBezTo>
                  <a:pt x="65" y="34"/>
                  <a:pt x="65" y="34"/>
                  <a:pt x="65" y="34"/>
                </a:cubicBezTo>
                <a:cubicBezTo>
                  <a:pt x="91" y="34"/>
                  <a:pt x="91" y="34"/>
                  <a:pt x="91" y="34"/>
                </a:cubicBezTo>
                <a:lnTo>
                  <a:pt x="91" y="58"/>
                </a:lnTo>
                <a:close/>
                <a:moveTo>
                  <a:pt x="47" y="101"/>
                </a:moveTo>
                <a:cubicBezTo>
                  <a:pt x="21" y="101"/>
                  <a:pt x="21" y="101"/>
                  <a:pt x="21" y="101"/>
                </a:cubicBezTo>
                <a:cubicBezTo>
                  <a:pt x="21" y="77"/>
                  <a:pt x="21" y="77"/>
                  <a:pt x="21" y="77"/>
                </a:cubicBezTo>
                <a:cubicBezTo>
                  <a:pt x="47" y="77"/>
                  <a:pt x="47" y="77"/>
                  <a:pt x="47" y="77"/>
                </a:cubicBezTo>
                <a:lnTo>
                  <a:pt x="47" y="101"/>
                </a:lnTo>
                <a:close/>
                <a:moveTo>
                  <a:pt x="91" y="101"/>
                </a:moveTo>
                <a:cubicBezTo>
                  <a:pt x="65" y="101"/>
                  <a:pt x="65" y="101"/>
                  <a:pt x="65" y="101"/>
                </a:cubicBezTo>
                <a:cubicBezTo>
                  <a:pt x="65" y="77"/>
                  <a:pt x="65" y="77"/>
                  <a:pt x="65" y="77"/>
                </a:cubicBezTo>
                <a:cubicBezTo>
                  <a:pt x="91" y="77"/>
                  <a:pt x="91" y="77"/>
                  <a:pt x="91" y="77"/>
                </a:cubicBezTo>
                <a:lnTo>
                  <a:pt x="91" y="101"/>
                </a:lnTo>
                <a:close/>
                <a:moveTo>
                  <a:pt x="134" y="58"/>
                </a:moveTo>
                <a:cubicBezTo>
                  <a:pt x="108" y="58"/>
                  <a:pt x="108" y="58"/>
                  <a:pt x="108" y="58"/>
                </a:cubicBezTo>
                <a:cubicBezTo>
                  <a:pt x="108" y="34"/>
                  <a:pt x="108" y="34"/>
                  <a:pt x="108" y="34"/>
                </a:cubicBezTo>
                <a:cubicBezTo>
                  <a:pt x="134" y="34"/>
                  <a:pt x="134" y="34"/>
                  <a:pt x="134" y="34"/>
                </a:cubicBezTo>
                <a:lnTo>
                  <a:pt x="134" y="58"/>
                </a:lnTo>
                <a:close/>
                <a:moveTo>
                  <a:pt x="178" y="58"/>
                </a:moveTo>
                <a:cubicBezTo>
                  <a:pt x="152" y="58"/>
                  <a:pt x="152" y="58"/>
                  <a:pt x="152" y="58"/>
                </a:cubicBezTo>
                <a:cubicBezTo>
                  <a:pt x="152" y="34"/>
                  <a:pt x="152" y="34"/>
                  <a:pt x="152" y="34"/>
                </a:cubicBezTo>
                <a:cubicBezTo>
                  <a:pt x="178" y="34"/>
                  <a:pt x="178" y="34"/>
                  <a:pt x="178" y="34"/>
                </a:cubicBezTo>
                <a:lnTo>
                  <a:pt x="178" y="58"/>
                </a:lnTo>
                <a:close/>
                <a:moveTo>
                  <a:pt x="115" y="127"/>
                </a:moveTo>
                <a:cubicBezTo>
                  <a:pt x="127" y="127"/>
                  <a:pt x="171" y="127"/>
                  <a:pt x="171" y="127"/>
                </a:cubicBezTo>
                <a:cubicBezTo>
                  <a:pt x="171" y="84"/>
                  <a:pt x="171" y="84"/>
                  <a:pt x="171" y="84"/>
                </a:cubicBezTo>
                <a:cubicBezTo>
                  <a:pt x="159" y="84"/>
                  <a:pt x="115" y="84"/>
                  <a:pt x="115" y="84"/>
                </a:cubicBezTo>
                <a:lnTo>
                  <a:pt x="115" y="127"/>
                </a:lnTo>
                <a:close/>
                <a:moveTo>
                  <a:pt x="184" y="0"/>
                </a:moveTo>
                <a:cubicBezTo>
                  <a:pt x="14" y="0"/>
                  <a:pt x="14" y="0"/>
                  <a:pt x="14" y="0"/>
                </a:cubicBezTo>
                <a:cubicBezTo>
                  <a:pt x="7" y="0"/>
                  <a:pt x="0" y="6"/>
                  <a:pt x="0" y="14"/>
                </a:cubicBezTo>
                <a:cubicBezTo>
                  <a:pt x="0" y="113"/>
                  <a:pt x="0" y="113"/>
                  <a:pt x="0" y="113"/>
                </a:cubicBezTo>
                <a:cubicBezTo>
                  <a:pt x="0" y="121"/>
                  <a:pt x="7" y="127"/>
                  <a:pt x="14" y="127"/>
                </a:cubicBezTo>
                <a:cubicBezTo>
                  <a:pt x="108" y="127"/>
                  <a:pt x="108" y="127"/>
                  <a:pt x="108" y="127"/>
                </a:cubicBezTo>
                <a:cubicBezTo>
                  <a:pt x="108" y="77"/>
                  <a:pt x="108" y="77"/>
                  <a:pt x="108" y="77"/>
                </a:cubicBezTo>
                <a:cubicBezTo>
                  <a:pt x="178" y="77"/>
                  <a:pt x="178" y="77"/>
                  <a:pt x="178" y="77"/>
                </a:cubicBezTo>
                <a:cubicBezTo>
                  <a:pt x="178" y="127"/>
                  <a:pt x="178" y="127"/>
                  <a:pt x="178" y="127"/>
                </a:cubicBezTo>
                <a:cubicBezTo>
                  <a:pt x="184" y="127"/>
                  <a:pt x="184" y="127"/>
                  <a:pt x="184" y="127"/>
                </a:cubicBezTo>
                <a:cubicBezTo>
                  <a:pt x="192" y="127"/>
                  <a:pt x="198" y="121"/>
                  <a:pt x="198" y="113"/>
                </a:cubicBezTo>
                <a:cubicBezTo>
                  <a:pt x="198" y="14"/>
                  <a:pt x="198" y="14"/>
                  <a:pt x="198" y="14"/>
                </a:cubicBezTo>
                <a:cubicBezTo>
                  <a:pt x="198" y="6"/>
                  <a:pt x="192" y="0"/>
                  <a:pt x="184" y="0"/>
                </a:cubicBezTo>
                <a:close/>
              </a:path>
            </a:pathLst>
          </a:custGeom>
          <a:solidFill>
            <a:srgbClr val="41B6E6"/>
          </a:solidFill>
          <a:ln>
            <a:noFill/>
          </a:ln>
        </p:spPr>
        <p:txBody>
          <a:bodyPr/>
          <a:lstStyle/>
          <a:p>
            <a:pPr marL="0" marR="0" lvl="0" indent="0" defTabSz="914454" eaLnBrk="1" fontAlgn="auto" latinLnBrk="0" hangingPunct="1">
              <a:lnSpc>
                <a:spcPct val="100000"/>
              </a:lnSpc>
              <a:spcBef>
                <a:spcPts val="0"/>
              </a:spcBef>
              <a:spcAft>
                <a:spcPts val="0"/>
              </a:spcAft>
              <a:buClrTx/>
              <a:buSzTx/>
              <a:buFontTx/>
              <a:buNone/>
              <a:tabLst/>
              <a:defRPr/>
            </a:pPr>
            <a:endParaRPr kumimoji="0" lang="en-US" sz="801" b="0" i="0" u="none" strike="noStrike" kern="0" cap="none" spc="0" normalizeH="0" baseline="0" noProof="0">
              <a:ln>
                <a:noFill/>
              </a:ln>
              <a:solidFill>
                <a:srgbClr val="000000"/>
              </a:solidFill>
              <a:effectLst/>
              <a:uLnTx/>
              <a:uFillTx/>
              <a:latin typeface="Arial" charset="0"/>
              <a:cs typeface="Arial" charset="0"/>
            </a:endParaRPr>
          </a:p>
        </p:txBody>
      </p:sp>
      <p:sp>
        <p:nvSpPr>
          <p:cNvPr id="187" name="Rectangle 186">
            <a:extLst>
              <a:ext uri="{FF2B5EF4-FFF2-40B4-BE49-F238E27FC236}">
                <a16:creationId xmlns:a16="http://schemas.microsoft.com/office/drawing/2014/main" id="{9CC98B8B-EE51-4248-A955-37177EEDBF12}"/>
              </a:ext>
            </a:extLst>
          </p:cNvPr>
          <p:cNvSpPr/>
          <p:nvPr/>
        </p:nvSpPr>
        <p:spPr>
          <a:xfrm>
            <a:off x="10425114" y="3098536"/>
            <a:ext cx="1472615" cy="1968580"/>
          </a:xfrm>
          <a:prstGeom prst="rect">
            <a:avLst/>
          </a:prstGeom>
          <a:noFill/>
          <a:ln w="28575" cap="flat" cmpd="sng" algn="ctr">
            <a:solidFill>
              <a:srgbClr val="000000"/>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88" name="TextBox 187">
            <a:extLst>
              <a:ext uri="{FF2B5EF4-FFF2-40B4-BE49-F238E27FC236}">
                <a16:creationId xmlns:a16="http://schemas.microsoft.com/office/drawing/2014/main" id="{D997912F-4649-4DFE-86FE-43DEE882902B}"/>
              </a:ext>
            </a:extLst>
          </p:cNvPr>
          <p:cNvSpPr txBox="1"/>
          <p:nvPr/>
        </p:nvSpPr>
        <p:spPr>
          <a:xfrm>
            <a:off x="10527883" y="3681899"/>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844123" fontAlgn="base">
              <a:spcBef>
                <a:spcPts val="277"/>
              </a:spcBef>
              <a:spcAft>
                <a:spcPts val="277"/>
              </a:spcAft>
              <a:defRPr/>
            </a:pPr>
            <a:r>
              <a:rPr lang="en-GB" sz="1000" b="1" dirty="0">
                <a:solidFill>
                  <a:srgbClr val="525252"/>
                </a:solidFill>
                <a:latin typeface="Arial"/>
                <a:cs typeface="Arial"/>
              </a:rPr>
              <a:t>Local Vaccination Centres</a:t>
            </a:r>
            <a:endParaRPr lang="en-GB" sz="1000" b="1" dirty="0">
              <a:solidFill>
                <a:srgbClr val="525252"/>
              </a:solidFill>
              <a:latin typeface="Arial"/>
            </a:endParaRPr>
          </a:p>
        </p:txBody>
      </p:sp>
      <p:sp>
        <p:nvSpPr>
          <p:cNvPr id="189" name="TextBox 188">
            <a:extLst>
              <a:ext uri="{FF2B5EF4-FFF2-40B4-BE49-F238E27FC236}">
                <a16:creationId xmlns:a16="http://schemas.microsoft.com/office/drawing/2014/main" id="{3FAD9F8C-D517-4184-9FE8-9270F0E205FA}"/>
              </a:ext>
            </a:extLst>
          </p:cNvPr>
          <p:cNvSpPr txBox="1"/>
          <p:nvPr/>
        </p:nvSpPr>
        <p:spPr>
          <a:xfrm>
            <a:off x="10557807" y="4670730"/>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Char char="​"/>
              <a:tabLst/>
              <a:defRPr/>
            </a:pPr>
            <a:r>
              <a:rPr kumimoji="0" lang="en-GB" sz="1000" b="1" i="0" u="none" strike="noStrike" kern="0" cap="none" spc="0" normalizeH="0" baseline="0" noProof="0">
                <a:ln>
                  <a:noFill/>
                </a:ln>
                <a:solidFill>
                  <a:srgbClr val="525252"/>
                </a:solidFill>
                <a:effectLst/>
                <a:uLnTx/>
                <a:uFillTx/>
                <a:latin typeface="Arial"/>
                <a:cs typeface="Arial"/>
              </a:rPr>
              <a:t>Community Pharmacies </a:t>
            </a:r>
            <a:endParaRPr kumimoji="0" lang="en-GB" sz="1000" b="1" i="0" u="none" strike="noStrike" kern="0" cap="none" spc="0" normalizeH="0" baseline="0" noProof="0">
              <a:ln>
                <a:noFill/>
              </a:ln>
              <a:solidFill>
                <a:srgbClr val="525252"/>
              </a:solidFill>
              <a:effectLst/>
              <a:uLnTx/>
              <a:uFillTx/>
              <a:latin typeface="Arial"/>
              <a:cs typeface="Arial" panose="020B0604020202020204" pitchFamily="34" charset="0"/>
            </a:endParaRPr>
          </a:p>
        </p:txBody>
      </p:sp>
      <p:grpSp>
        <p:nvGrpSpPr>
          <p:cNvPr id="190" name="Group 189">
            <a:extLst>
              <a:ext uri="{FF2B5EF4-FFF2-40B4-BE49-F238E27FC236}">
                <a16:creationId xmlns:a16="http://schemas.microsoft.com/office/drawing/2014/main" id="{A1BC4A86-E42A-4416-8757-021F6221011D}"/>
              </a:ext>
            </a:extLst>
          </p:cNvPr>
          <p:cNvGrpSpPr/>
          <p:nvPr/>
        </p:nvGrpSpPr>
        <p:grpSpPr>
          <a:xfrm>
            <a:off x="10815520" y="809163"/>
            <a:ext cx="462720" cy="611932"/>
            <a:chOff x="10034080" y="3165420"/>
            <a:chExt cx="552543" cy="744239"/>
          </a:xfrm>
          <a:solidFill>
            <a:srgbClr val="FFFFFF"/>
          </a:solidFill>
        </p:grpSpPr>
        <p:grpSp>
          <p:nvGrpSpPr>
            <p:cNvPr id="191" name="CustomIcon">
              <a:extLst>
                <a:ext uri="{FF2B5EF4-FFF2-40B4-BE49-F238E27FC236}">
                  <a16:creationId xmlns:a16="http://schemas.microsoft.com/office/drawing/2014/main" id="{A3170985-972C-4B97-9475-67787F0E2512}"/>
                </a:ext>
              </a:extLst>
            </p:cNvPr>
            <p:cNvGrpSpPr/>
            <p:nvPr/>
          </p:nvGrpSpPr>
          <p:grpSpPr>
            <a:xfrm>
              <a:off x="10038418" y="3385607"/>
              <a:ext cx="530960" cy="524052"/>
              <a:chOff x="-531446" y="3229247"/>
              <a:chExt cx="530960" cy="524052"/>
            </a:xfrm>
            <a:grpFill/>
          </p:grpSpPr>
          <p:grpSp>
            <p:nvGrpSpPr>
              <p:cNvPr id="194" name="CustomIcon">
                <a:extLst>
                  <a:ext uri="{FF2B5EF4-FFF2-40B4-BE49-F238E27FC236}">
                    <a16:creationId xmlns:a16="http://schemas.microsoft.com/office/drawing/2014/main" id="{D8140C74-73EC-4AAC-BED3-3E8333565058}"/>
                  </a:ext>
                </a:extLst>
              </p:cNvPr>
              <p:cNvGrpSpPr/>
              <p:nvPr/>
            </p:nvGrpSpPr>
            <p:grpSpPr>
              <a:xfrm>
                <a:off x="-496048" y="3353569"/>
                <a:ext cx="473114" cy="353973"/>
                <a:chOff x="-496048" y="3353569"/>
                <a:chExt cx="473114" cy="353973"/>
              </a:xfrm>
              <a:grpFill/>
            </p:grpSpPr>
            <p:sp>
              <p:nvSpPr>
                <p:cNvPr id="213" name="Freeform: Shape 212">
                  <a:extLst>
                    <a:ext uri="{FF2B5EF4-FFF2-40B4-BE49-F238E27FC236}">
                      <a16:creationId xmlns:a16="http://schemas.microsoft.com/office/drawing/2014/main" id="{76A817C5-FAF8-4A4E-A3E7-AEAE4CC0EFCB}"/>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4" name="Freeform: Shape 213">
                  <a:extLst>
                    <a:ext uri="{FF2B5EF4-FFF2-40B4-BE49-F238E27FC236}">
                      <a16:creationId xmlns:a16="http://schemas.microsoft.com/office/drawing/2014/main" id="{E4963972-F9E4-48AA-8466-86390AC4D4C0}"/>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195" name="Freeform: Shape 194">
                <a:extLst>
                  <a:ext uri="{FF2B5EF4-FFF2-40B4-BE49-F238E27FC236}">
                    <a16:creationId xmlns:a16="http://schemas.microsoft.com/office/drawing/2014/main" id="{C8FEEF56-E0F8-4F7D-A8CC-D0B9A57DC961}"/>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96" name="Freeform: Shape 195">
                <a:extLst>
                  <a:ext uri="{FF2B5EF4-FFF2-40B4-BE49-F238E27FC236}">
                    <a16:creationId xmlns:a16="http://schemas.microsoft.com/office/drawing/2014/main" id="{9F752EC1-9072-498C-8F27-02AB7D935D5B}"/>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97" name="Freeform: Shape 196">
                <a:extLst>
                  <a:ext uri="{FF2B5EF4-FFF2-40B4-BE49-F238E27FC236}">
                    <a16:creationId xmlns:a16="http://schemas.microsoft.com/office/drawing/2014/main" id="{60ED1781-53B5-4D6E-A655-313B82BE9545}"/>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98" name="Freeform: Shape 197">
                <a:extLst>
                  <a:ext uri="{FF2B5EF4-FFF2-40B4-BE49-F238E27FC236}">
                    <a16:creationId xmlns:a16="http://schemas.microsoft.com/office/drawing/2014/main" id="{A3E4DBC0-4774-4DDA-ACB0-CD3082BA0F14}"/>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99" name="Freeform: Shape 198">
                <a:extLst>
                  <a:ext uri="{FF2B5EF4-FFF2-40B4-BE49-F238E27FC236}">
                    <a16:creationId xmlns:a16="http://schemas.microsoft.com/office/drawing/2014/main" id="{1B8EB08B-F3C4-41EF-94AC-B7F8D4BD9ED7}"/>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0" name="Freeform: Shape 199">
                <a:extLst>
                  <a:ext uri="{FF2B5EF4-FFF2-40B4-BE49-F238E27FC236}">
                    <a16:creationId xmlns:a16="http://schemas.microsoft.com/office/drawing/2014/main" id="{51712377-30B3-4413-A6F6-AD5B894325A1}"/>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1" name="Freeform: Shape 200">
                <a:extLst>
                  <a:ext uri="{FF2B5EF4-FFF2-40B4-BE49-F238E27FC236}">
                    <a16:creationId xmlns:a16="http://schemas.microsoft.com/office/drawing/2014/main" id="{39346C20-D84D-4293-9CCB-889900461D79}"/>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2" name="Freeform: Shape 201">
                <a:extLst>
                  <a:ext uri="{FF2B5EF4-FFF2-40B4-BE49-F238E27FC236}">
                    <a16:creationId xmlns:a16="http://schemas.microsoft.com/office/drawing/2014/main" id="{5730EFFC-7A66-421D-B464-3E5E744C1D44}"/>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3" name="Freeform: Shape 202">
                <a:extLst>
                  <a:ext uri="{FF2B5EF4-FFF2-40B4-BE49-F238E27FC236}">
                    <a16:creationId xmlns:a16="http://schemas.microsoft.com/office/drawing/2014/main" id="{251ED086-15D8-4EDF-A2F5-26EEFB33B0E5}"/>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4" name="Freeform: Shape 203">
                <a:extLst>
                  <a:ext uri="{FF2B5EF4-FFF2-40B4-BE49-F238E27FC236}">
                    <a16:creationId xmlns:a16="http://schemas.microsoft.com/office/drawing/2014/main" id="{A7A631A0-3FA2-4F80-9B17-0AD3EE0B01E2}"/>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5" name="Freeform: Shape 204">
                <a:extLst>
                  <a:ext uri="{FF2B5EF4-FFF2-40B4-BE49-F238E27FC236}">
                    <a16:creationId xmlns:a16="http://schemas.microsoft.com/office/drawing/2014/main" id="{03255902-419E-461D-B4E8-F730A838F1B6}"/>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6" name="Freeform: Shape 205">
                <a:extLst>
                  <a:ext uri="{FF2B5EF4-FFF2-40B4-BE49-F238E27FC236}">
                    <a16:creationId xmlns:a16="http://schemas.microsoft.com/office/drawing/2014/main" id="{7D837CA8-F565-452B-9D0D-FF98C2CCEDCA}"/>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7" name="Freeform: Shape 206">
                <a:extLst>
                  <a:ext uri="{FF2B5EF4-FFF2-40B4-BE49-F238E27FC236}">
                    <a16:creationId xmlns:a16="http://schemas.microsoft.com/office/drawing/2014/main" id="{567C4157-2DEE-4606-B682-860CF1F1C3DC}"/>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8" name="Freeform: Shape 207">
                <a:extLst>
                  <a:ext uri="{FF2B5EF4-FFF2-40B4-BE49-F238E27FC236}">
                    <a16:creationId xmlns:a16="http://schemas.microsoft.com/office/drawing/2014/main" id="{90D0A1BA-9C12-471D-8BCE-8FFF018AF396}"/>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09" name="Freeform: Shape 208">
                <a:extLst>
                  <a:ext uri="{FF2B5EF4-FFF2-40B4-BE49-F238E27FC236}">
                    <a16:creationId xmlns:a16="http://schemas.microsoft.com/office/drawing/2014/main" id="{3F67B3D5-8F23-4082-BA89-95AD9582EE17}"/>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0" name="Freeform: Shape 209">
                <a:extLst>
                  <a:ext uri="{FF2B5EF4-FFF2-40B4-BE49-F238E27FC236}">
                    <a16:creationId xmlns:a16="http://schemas.microsoft.com/office/drawing/2014/main" id="{5033D2D1-02BA-451A-AAE8-BBF16313A5EF}"/>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1" name="Freeform: Shape 210">
                <a:extLst>
                  <a:ext uri="{FF2B5EF4-FFF2-40B4-BE49-F238E27FC236}">
                    <a16:creationId xmlns:a16="http://schemas.microsoft.com/office/drawing/2014/main" id="{12E983D7-F1F8-454D-ACD2-9C55FDEFEA97}"/>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212" name="Freeform: Shape 211">
                <a:extLst>
                  <a:ext uri="{FF2B5EF4-FFF2-40B4-BE49-F238E27FC236}">
                    <a16:creationId xmlns:a16="http://schemas.microsoft.com/office/drawing/2014/main" id="{D7D21292-6718-4E8F-981D-DD4FE225563B}"/>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192" name="Rectangle 191">
              <a:extLst>
                <a:ext uri="{FF2B5EF4-FFF2-40B4-BE49-F238E27FC236}">
                  <a16:creationId xmlns:a16="http://schemas.microsoft.com/office/drawing/2014/main" id="{38E8D3BB-E21B-4A83-B8D2-A8AC8F7C2155}"/>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prstClr val="white"/>
                </a:solidFill>
                <a:effectLst/>
                <a:uLnTx/>
                <a:uFillTx/>
                <a:latin typeface="Arial"/>
                <a:ea typeface="+mn-ea"/>
                <a:cs typeface="Arial"/>
              </a:endParaRPr>
            </a:p>
          </p:txBody>
        </p:sp>
        <p:pic>
          <p:nvPicPr>
            <p:cNvPr id="193" name="CustomIcon">
              <a:extLst>
                <a:ext uri="{FF2B5EF4-FFF2-40B4-BE49-F238E27FC236}">
                  <a16:creationId xmlns:a16="http://schemas.microsoft.com/office/drawing/2014/main" id="{59E2DC6F-94AC-43E1-BEC1-AA39A70348B5}"/>
                </a:ext>
              </a:extLst>
            </p:cNvPr>
            <p:cNvPicPr>
              <a:picLocks noChangeAspect="1"/>
            </p:cNvPicPr>
            <p:nvPr>
              <p:custDataLst>
                <p:tags r:id="rId2"/>
              </p:custDataLst>
            </p:nvPr>
          </p:nvPicPr>
          <p:blipFill>
            <a:blip r:embed="rId11">
              <a:extLst>
                <a:ext uri="{96DAC541-7B7A-43D3-8B79-37D633B846F1}">
                  <asvg:svgBlip xmlns:asvg="http://schemas.microsoft.com/office/drawing/2016/SVG/main" r:embed="rId15"/>
                </a:ext>
              </a:extLst>
            </a:blip>
            <a:stretch>
              <a:fillRect/>
            </a:stretch>
          </p:blipFill>
          <p:spPr>
            <a:xfrm>
              <a:off x="10034080" y="3165420"/>
              <a:ext cx="552543" cy="552545"/>
            </a:xfrm>
            <a:prstGeom prst="rect">
              <a:avLst/>
            </a:prstGeom>
          </p:spPr>
        </p:pic>
      </p:grpSp>
      <p:pic>
        <p:nvPicPr>
          <p:cNvPr id="215" name="Picture 214">
            <a:extLst>
              <a:ext uri="{FF2B5EF4-FFF2-40B4-BE49-F238E27FC236}">
                <a16:creationId xmlns:a16="http://schemas.microsoft.com/office/drawing/2014/main" id="{57D4B5DB-7B7E-48AA-9476-A520F3D5B10F}"/>
              </a:ext>
            </a:extLst>
          </p:cNvPr>
          <p:cNvPicPr>
            <a:picLocks noChangeAspect="1"/>
          </p:cNvPicPr>
          <p:nvPr/>
        </p:nvPicPr>
        <p:blipFill rotWithShape="1">
          <a:blip r:embed="rId16">
            <a:duotone>
              <a:srgbClr val="005EB8">
                <a:shade val="45000"/>
                <a:satMod val="135000"/>
              </a:srgbClr>
              <a:prstClr val="white"/>
            </a:duotone>
          </a:blip>
          <a:srcRect l="8000" t="17815" r="6500" b="26250"/>
          <a:stretch/>
        </p:blipFill>
        <p:spPr>
          <a:xfrm>
            <a:off x="10672067" y="1798296"/>
            <a:ext cx="691151" cy="488327"/>
          </a:xfrm>
          <a:prstGeom prst="rect">
            <a:avLst/>
          </a:prstGeom>
        </p:spPr>
      </p:pic>
      <p:grpSp>
        <p:nvGrpSpPr>
          <p:cNvPr id="216" name="Group 215">
            <a:extLst>
              <a:ext uri="{FF2B5EF4-FFF2-40B4-BE49-F238E27FC236}">
                <a16:creationId xmlns:a16="http://schemas.microsoft.com/office/drawing/2014/main" id="{01873486-131B-4C8F-BC76-64BCA173D305}"/>
              </a:ext>
            </a:extLst>
          </p:cNvPr>
          <p:cNvGrpSpPr/>
          <p:nvPr/>
        </p:nvGrpSpPr>
        <p:grpSpPr>
          <a:xfrm>
            <a:off x="10410210" y="809164"/>
            <a:ext cx="1221318" cy="961068"/>
            <a:chOff x="8151136" y="508527"/>
            <a:chExt cx="1221318" cy="961069"/>
          </a:xfrm>
          <a:solidFill>
            <a:srgbClr val="FFFFFF"/>
          </a:solidFill>
        </p:grpSpPr>
        <p:grpSp>
          <p:nvGrpSpPr>
            <p:cNvPr id="217" name="Group 216">
              <a:extLst>
                <a:ext uri="{FF2B5EF4-FFF2-40B4-BE49-F238E27FC236}">
                  <a16:creationId xmlns:a16="http://schemas.microsoft.com/office/drawing/2014/main" id="{EF7FAD78-51D8-4A9C-AB12-BDCB60359D02}"/>
                </a:ext>
              </a:extLst>
            </p:cNvPr>
            <p:cNvGrpSpPr/>
            <p:nvPr/>
          </p:nvGrpSpPr>
          <p:grpSpPr>
            <a:xfrm>
              <a:off x="8502609" y="508527"/>
              <a:ext cx="462720" cy="611932"/>
              <a:chOff x="10034080" y="3165420"/>
              <a:chExt cx="552543" cy="744239"/>
            </a:xfrm>
            <a:grpFill/>
          </p:grpSpPr>
          <p:grpSp>
            <p:nvGrpSpPr>
              <p:cNvPr id="219" name="CustomIcon">
                <a:extLst>
                  <a:ext uri="{FF2B5EF4-FFF2-40B4-BE49-F238E27FC236}">
                    <a16:creationId xmlns:a16="http://schemas.microsoft.com/office/drawing/2014/main" id="{CB73184E-764C-47B5-BA82-0C5A61788486}"/>
                  </a:ext>
                </a:extLst>
              </p:cNvPr>
              <p:cNvGrpSpPr/>
              <p:nvPr/>
            </p:nvGrpSpPr>
            <p:grpSpPr>
              <a:xfrm>
                <a:off x="10038418" y="3385607"/>
                <a:ext cx="530960" cy="524052"/>
                <a:chOff x="-531446" y="3229247"/>
                <a:chExt cx="530960" cy="524052"/>
              </a:xfrm>
              <a:grpFill/>
            </p:grpSpPr>
            <p:grpSp>
              <p:nvGrpSpPr>
                <p:cNvPr id="222" name="CustomIcon">
                  <a:extLst>
                    <a:ext uri="{FF2B5EF4-FFF2-40B4-BE49-F238E27FC236}">
                      <a16:creationId xmlns:a16="http://schemas.microsoft.com/office/drawing/2014/main" id="{AA0C78B3-81F8-456B-8F3A-433DBF604D64}"/>
                    </a:ext>
                  </a:extLst>
                </p:cNvPr>
                <p:cNvGrpSpPr/>
                <p:nvPr/>
              </p:nvGrpSpPr>
              <p:grpSpPr>
                <a:xfrm>
                  <a:off x="-496048" y="3353569"/>
                  <a:ext cx="473114" cy="353973"/>
                  <a:chOff x="-496048" y="3353569"/>
                  <a:chExt cx="473114" cy="353973"/>
                </a:xfrm>
                <a:grpFill/>
              </p:grpSpPr>
              <p:sp>
                <p:nvSpPr>
                  <p:cNvPr id="241" name="Freeform: Shape 118">
                    <a:extLst>
                      <a:ext uri="{FF2B5EF4-FFF2-40B4-BE49-F238E27FC236}">
                        <a16:creationId xmlns:a16="http://schemas.microsoft.com/office/drawing/2014/main" id="{B720067F-E01D-4E8C-A273-A2743FA12119}"/>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42" name="Freeform: Shape 119">
                    <a:extLst>
                      <a:ext uri="{FF2B5EF4-FFF2-40B4-BE49-F238E27FC236}">
                        <a16:creationId xmlns:a16="http://schemas.microsoft.com/office/drawing/2014/main" id="{CF1D489C-813C-4B3A-87BB-E6E7DC0C9FF0}"/>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223" name="Freeform: Shape 100">
                  <a:extLst>
                    <a:ext uri="{FF2B5EF4-FFF2-40B4-BE49-F238E27FC236}">
                      <a16:creationId xmlns:a16="http://schemas.microsoft.com/office/drawing/2014/main" id="{32390415-E05C-40BB-A43D-F257073D74AE}"/>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24" name="Freeform: Shape 101">
                  <a:extLst>
                    <a:ext uri="{FF2B5EF4-FFF2-40B4-BE49-F238E27FC236}">
                      <a16:creationId xmlns:a16="http://schemas.microsoft.com/office/drawing/2014/main" id="{622B4CE9-8999-4096-82A5-EA79258249F3}"/>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25" name="Freeform: Shape 102">
                  <a:extLst>
                    <a:ext uri="{FF2B5EF4-FFF2-40B4-BE49-F238E27FC236}">
                      <a16:creationId xmlns:a16="http://schemas.microsoft.com/office/drawing/2014/main" id="{3AB1E8B5-66B6-40DD-AA44-B0B7C5108531}"/>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26" name="Freeform: Shape 103">
                  <a:extLst>
                    <a:ext uri="{FF2B5EF4-FFF2-40B4-BE49-F238E27FC236}">
                      <a16:creationId xmlns:a16="http://schemas.microsoft.com/office/drawing/2014/main" id="{A08E997F-F7DF-4487-9AEF-11F23A006F5B}"/>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27" name="Freeform: Shape 104">
                  <a:extLst>
                    <a:ext uri="{FF2B5EF4-FFF2-40B4-BE49-F238E27FC236}">
                      <a16:creationId xmlns:a16="http://schemas.microsoft.com/office/drawing/2014/main" id="{DAE745D9-50BB-46DC-8820-E384CE14A18E}"/>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28" name="Freeform: Shape 105">
                  <a:extLst>
                    <a:ext uri="{FF2B5EF4-FFF2-40B4-BE49-F238E27FC236}">
                      <a16:creationId xmlns:a16="http://schemas.microsoft.com/office/drawing/2014/main" id="{817BF18E-D432-47CA-9660-440BA0B0938E}"/>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29" name="Freeform: Shape 106">
                  <a:extLst>
                    <a:ext uri="{FF2B5EF4-FFF2-40B4-BE49-F238E27FC236}">
                      <a16:creationId xmlns:a16="http://schemas.microsoft.com/office/drawing/2014/main" id="{25C7630E-72C9-4C24-96D2-00DE3428999D}"/>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0" name="Freeform: Shape 107">
                  <a:extLst>
                    <a:ext uri="{FF2B5EF4-FFF2-40B4-BE49-F238E27FC236}">
                      <a16:creationId xmlns:a16="http://schemas.microsoft.com/office/drawing/2014/main" id="{0748B488-84B5-486C-9CC6-239A77A0B4F8}"/>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1" name="Freeform: Shape 108">
                  <a:extLst>
                    <a:ext uri="{FF2B5EF4-FFF2-40B4-BE49-F238E27FC236}">
                      <a16:creationId xmlns:a16="http://schemas.microsoft.com/office/drawing/2014/main" id="{FAFB69EC-3862-4767-8C71-3E0325E52419}"/>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2" name="Freeform: Shape 109">
                  <a:extLst>
                    <a:ext uri="{FF2B5EF4-FFF2-40B4-BE49-F238E27FC236}">
                      <a16:creationId xmlns:a16="http://schemas.microsoft.com/office/drawing/2014/main" id="{6E9CFD52-D5F2-4874-8E3A-18DE9A7DEE40}"/>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3" name="Freeform: Shape 110">
                  <a:extLst>
                    <a:ext uri="{FF2B5EF4-FFF2-40B4-BE49-F238E27FC236}">
                      <a16:creationId xmlns:a16="http://schemas.microsoft.com/office/drawing/2014/main" id="{7A7CF2ED-BD76-417B-A1A0-CDAC284CF9C9}"/>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4" name="Freeform: Shape 111">
                  <a:extLst>
                    <a:ext uri="{FF2B5EF4-FFF2-40B4-BE49-F238E27FC236}">
                      <a16:creationId xmlns:a16="http://schemas.microsoft.com/office/drawing/2014/main" id="{A41C60E9-704B-4E1B-931F-75518A418510}"/>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5" name="Freeform: Shape 112">
                  <a:extLst>
                    <a:ext uri="{FF2B5EF4-FFF2-40B4-BE49-F238E27FC236}">
                      <a16:creationId xmlns:a16="http://schemas.microsoft.com/office/drawing/2014/main" id="{6984045A-05ED-419B-B463-F52DC5B1F326}"/>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6" name="Freeform: Shape 113">
                  <a:extLst>
                    <a:ext uri="{FF2B5EF4-FFF2-40B4-BE49-F238E27FC236}">
                      <a16:creationId xmlns:a16="http://schemas.microsoft.com/office/drawing/2014/main" id="{3264A1E2-19EB-42D5-950D-AD563E6D53D3}"/>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7" name="Freeform: Shape 114">
                  <a:extLst>
                    <a:ext uri="{FF2B5EF4-FFF2-40B4-BE49-F238E27FC236}">
                      <a16:creationId xmlns:a16="http://schemas.microsoft.com/office/drawing/2014/main" id="{9BADF853-B76B-4F0E-B65F-E0CC0EC8C9C6}"/>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8" name="Freeform: Shape 115">
                  <a:extLst>
                    <a:ext uri="{FF2B5EF4-FFF2-40B4-BE49-F238E27FC236}">
                      <a16:creationId xmlns:a16="http://schemas.microsoft.com/office/drawing/2014/main" id="{A3A1C607-B908-4221-83BB-BE905744B703}"/>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39" name="Freeform: Shape 116">
                  <a:extLst>
                    <a:ext uri="{FF2B5EF4-FFF2-40B4-BE49-F238E27FC236}">
                      <a16:creationId xmlns:a16="http://schemas.microsoft.com/office/drawing/2014/main" id="{4941AAFB-B1B0-4657-B19B-16CDEBFCB191}"/>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240" name="Freeform: Shape 117">
                  <a:extLst>
                    <a:ext uri="{FF2B5EF4-FFF2-40B4-BE49-F238E27FC236}">
                      <a16:creationId xmlns:a16="http://schemas.microsoft.com/office/drawing/2014/main" id="{F5070A2F-B314-40F0-9D13-2EE291A99902}"/>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220" name="Rectangle 219">
                <a:extLst>
                  <a:ext uri="{FF2B5EF4-FFF2-40B4-BE49-F238E27FC236}">
                    <a16:creationId xmlns:a16="http://schemas.microsoft.com/office/drawing/2014/main" id="{36306F4C-D53C-4921-9FF6-DF996339A92F}"/>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221" name="CustomIcon">
                <a:extLst>
                  <a:ext uri="{FF2B5EF4-FFF2-40B4-BE49-F238E27FC236}">
                    <a16:creationId xmlns:a16="http://schemas.microsoft.com/office/drawing/2014/main" id="{1E694764-525C-410E-8DB9-40467F018AD7}"/>
                  </a:ext>
                </a:extLst>
              </p:cNvPr>
              <p:cNvPicPr>
                <a:picLocks noChangeAspect="1"/>
              </p:cNvPicPr>
              <p:nvPr>
                <p:custDataLst>
                  <p:tags r:id="rId1"/>
                </p:custDataLst>
              </p:nvPr>
            </p:nvPicPr>
            <p:blipFill>
              <a:blip r:embed="rId11">
                <a:extLst>
                  <a:ext uri="{96DAC541-7B7A-43D3-8B79-37D633B846F1}">
                    <asvg:svgBlip xmlns:asvg="http://schemas.microsoft.com/office/drawing/2016/SVG/main" r:embed="rId15"/>
                  </a:ext>
                </a:extLst>
              </a:blip>
              <a:stretch>
                <a:fillRect/>
              </a:stretch>
            </p:blipFill>
            <p:spPr>
              <a:xfrm>
                <a:off x="10034080" y="3165420"/>
                <a:ext cx="552543" cy="552545"/>
              </a:xfrm>
              <a:prstGeom prst="rect">
                <a:avLst/>
              </a:prstGeom>
            </p:spPr>
          </p:pic>
        </p:grpSp>
        <p:sp>
          <p:nvSpPr>
            <p:cNvPr id="218" name="TextBox 217">
              <a:extLst>
                <a:ext uri="{FF2B5EF4-FFF2-40B4-BE49-F238E27FC236}">
                  <a16:creationId xmlns:a16="http://schemas.microsoft.com/office/drawing/2014/main" id="{8D0FE41A-C10D-47EA-B743-1246E7F77969}"/>
                </a:ext>
              </a:extLst>
            </p:cNvPr>
            <p:cNvSpPr txBox="1"/>
            <p:nvPr/>
          </p:nvSpPr>
          <p:spPr>
            <a:xfrm>
              <a:off x="8151136" y="1007930"/>
              <a:ext cx="1221318" cy="461666"/>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rPr>
                <a:t>Hospital </a:t>
              </a: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rPr>
                <a:t>Hubs</a:t>
              </a: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dirty="0">
                <a:ln>
                  <a:noFill/>
                </a:ln>
                <a:solidFill>
                  <a:srgbClr val="525252"/>
                </a:solidFill>
                <a:effectLst/>
                <a:uLnTx/>
                <a:uFillTx/>
                <a:latin typeface="Arial"/>
                <a:cs typeface="Arial"/>
              </a:endParaRPr>
            </a:p>
          </p:txBody>
        </p:sp>
      </p:grpSp>
      <p:sp>
        <p:nvSpPr>
          <p:cNvPr id="243" name="TextBox 242">
            <a:extLst>
              <a:ext uri="{FF2B5EF4-FFF2-40B4-BE49-F238E27FC236}">
                <a16:creationId xmlns:a16="http://schemas.microsoft.com/office/drawing/2014/main" id="{261BE583-8CB3-440B-8D6F-320B8FC2DDB8}"/>
              </a:ext>
            </a:extLst>
          </p:cNvPr>
          <p:cNvSpPr txBox="1"/>
          <p:nvPr/>
        </p:nvSpPr>
        <p:spPr>
          <a:xfrm>
            <a:off x="10374302" y="2303663"/>
            <a:ext cx="1200306"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a:rPr>
              <a:t>Vaccination Centres</a:t>
            </a:r>
            <a:endPar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endParaRPr>
          </a:p>
        </p:txBody>
      </p:sp>
      <p:cxnSp>
        <p:nvCxnSpPr>
          <p:cNvPr id="246" name="Connector: Elbow 43">
            <a:extLst>
              <a:ext uri="{FF2B5EF4-FFF2-40B4-BE49-F238E27FC236}">
                <a16:creationId xmlns:a16="http://schemas.microsoft.com/office/drawing/2014/main" id="{4AC18E5D-49AB-4DAF-BBAA-A1C0DBE0C9F8}"/>
              </a:ext>
            </a:extLst>
          </p:cNvPr>
          <p:cNvCxnSpPr>
            <a:cxnSpLocks/>
            <a:stCxn id="193" idx="3"/>
            <a:endCxn id="243" idx="3"/>
          </p:cNvCxnSpPr>
          <p:nvPr/>
        </p:nvCxnSpPr>
        <p:spPr bwMode="auto">
          <a:xfrm>
            <a:off x="11278240" y="1036321"/>
            <a:ext cx="296368" cy="1421231"/>
          </a:xfrm>
          <a:prstGeom prst="bentConnector3">
            <a:avLst>
              <a:gd name="adj1" fmla="val 177134"/>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cxnSp>
        <p:nvCxnSpPr>
          <p:cNvPr id="248" name="Connector: Elbow 43">
            <a:extLst>
              <a:ext uri="{FF2B5EF4-FFF2-40B4-BE49-F238E27FC236}">
                <a16:creationId xmlns:a16="http://schemas.microsoft.com/office/drawing/2014/main" id="{AAD2ED81-4128-487D-9E53-B7CFE353DC99}"/>
              </a:ext>
            </a:extLst>
          </p:cNvPr>
          <p:cNvCxnSpPr>
            <a:cxnSpLocks/>
          </p:cNvCxnSpPr>
          <p:nvPr/>
        </p:nvCxnSpPr>
        <p:spPr bwMode="auto">
          <a:xfrm>
            <a:off x="8247521" y="4117482"/>
            <a:ext cx="2137653" cy="538985"/>
          </a:xfrm>
          <a:prstGeom prst="bentConnector3">
            <a:avLst>
              <a:gd name="adj1" fmla="val 95"/>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cxnSp>
        <p:nvCxnSpPr>
          <p:cNvPr id="249" name="Connector: Elbow 43">
            <a:extLst>
              <a:ext uri="{FF2B5EF4-FFF2-40B4-BE49-F238E27FC236}">
                <a16:creationId xmlns:a16="http://schemas.microsoft.com/office/drawing/2014/main" id="{9B5A97C4-DB5A-483D-AA5B-21884FF8EC5F}"/>
              </a:ext>
            </a:extLst>
          </p:cNvPr>
          <p:cNvCxnSpPr>
            <a:cxnSpLocks/>
          </p:cNvCxnSpPr>
          <p:nvPr/>
        </p:nvCxnSpPr>
        <p:spPr bwMode="auto">
          <a:xfrm flipV="1">
            <a:off x="8168686" y="1017194"/>
            <a:ext cx="2460924" cy="1475889"/>
          </a:xfrm>
          <a:prstGeom prst="bentConnector3">
            <a:avLst>
              <a:gd name="adj1" fmla="val 802"/>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cxnSp>
        <p:nvCxnSpPr>
          <p:cNvPr id="250" name="Connector: Elbow 43">
            <a:extLst>
              <a:ext uri="{FF2B5EF4-FFF2-40B4-BE49-F238E27FC236}">
                <a16:creationId xmlns:a16="http://schemas.microsoft.com/office/drawing/2014/main" id="{32779B06-B017-493A-8CAF-3B5400AA7D59}"/>
              </a:ext>
            </a:extLst>
          </p:cNvPr>
          <p:cNvCxnSpPr>
            <a:cxnSpLocks/>
          </p:cNvCxnSpPr>
          <p:nvPr/>
        </p:nvCxnSpPr>
        <p:spPr bwMode="auto">
          <a:xfrm flipV="1">
            <a:off x="8185503" y="1996365"/>
            <a:ext cx="2199671" cy="472620"/>
          </a:xfrm>
          <a:prstGeom prst="bentConnector3">
            <a:avLst>
              <a:gd name="adj1" fmla="val -38"/>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sp>
        <p:nvSpPr>
          <p:cNvPr id="251" name="Oval 250">
            <a:extLst>
              <a:ext uri="{FF2B5EF4-FFF2-40B4-BE49-F238E27FC236}">
                <a16:creationId xmlns:a16="http://schemas.microsoft.com/office/drawing/2014/main" id="{A8D0482A-DB52-4538-A356-723FA61EF561}"/>
              </a:ext>
            </a:extLst>
          </p:cNvPr>
          <p:cNvSpPr/>
          <p:nvPr/>
        </p:nvSpPr>
        <p:spPr>
          <a:xfrm>
            <a:off x="11391286" y="1116464"/>
            <a:ext cx="310333" cy="3077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30" name="Graphic 29" descr="Checklist">
            <a:extLst>
              <a:ext uri="{FF2B5EF4-FFF2-40B4-BE49-F238E27FC236}">
                <a16:creationId xmlns:a16="http://schemas.microsoft.com/office/drawing/2014/main" id="{F98C3542-A000-4FA9-B72B-B641BFC3193C}"/>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35870" y="1151822"/>
            <a:ext cx="212005" cy="212005"/>
          </a:xfrm>
          <a:prstGeom prst="rect">
            <a:avLst/>
          </a:prstGeom>
        </p:spPr>
      </p:pic>
      <p:sp>
        <p:nvSpPr>
          <p:cNvPr id="253" name="Oval 252">
            <a:extLst>
              <a:ext uri="{FF2B5EF4-FFF2-40B4-BE49-F238E27FC236}">
                <a16:creationId xmlns:a16="http://schemas.microsoft.com/office/drawing/2014/main" id="{30D48231-0891-446C-A390-F294793207AA}"/>
              </a:ext>
            </a:extLst>
          </p:cNvPr>
          <p:cNvSpPr/>
          <p:nvPr/>
        </p:nvSpPr>
        <p:spPr>
          <a:xfrm>
            <a:off x="11406705" y="2040236"/>
            <a:ext cx="310333" cy="3077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254" name="Graphic 253" descr="Checklist">
            <a:extLst>
              <a:ext uri="{FF2B5EF4-FFF2-40B4-BE49-F238E27FC236}">
                <a16:creationId xmlns:a16="http://schemas.microsoft.com/office/drawing/2014/main" id="{9F83CC35-663E-4120-A7F4-61F5D14D0838}"/>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57917" y="2074267"/>
            <a:ext cx="212005" cy="212005"/>
          </a:xfrm>
          <a:prstGeom prst="rect">
            <a:avLst/>
          </a:prstGeom>
        </p:spPr>
      </p:pic>
      <p:sp>
        <p:nvSpPr>
          <p:cNvPr id="257" name="Oval 256">
            <a:extLst>
              <a:ext uri="{FF2B5EF4-FFF2-40B4-BE49-F238E27FC236}">
                <a16:creationId xmlns:a16="http://schemas.microsoft.com/office/drawing/2014/main" id="{9120317D-374C-437B-BA95-4EEF092A90B2}"/>
              </a:ext>
            </a:extLst>
          </p:cNvPr>
          <p:cNvSpPr/>
          <p:nvPr/>
        </p:nvSpPr>
        <p:spPr>
          <a:xfrm>
            <a:off x="11754597" y="4858103"/>
            <a:ext cx="310333" cy="307777"/>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258" name="Graphic 257" descr="Checklist">
            <a:extLst>
              <a:ext uri="{FF2B5EF4-FFF2-40B4-BE49-F238E27FC236}">
                <a16:creationId xmlns:a16="http://schemas.microsoft.com/office/drawing/2014/main" id="{C26BCA01-E08E-4A98-85CB-11E508735B8B}"/>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799181" y="4893461"/>
            <a:ext cx="212005" cy="212005"/>
          </a:xfrm>
          <a:prstGeom prst="rect">
            <a:avLst/>
          </a:prstGeom>
        </p:spPr>
      </p:pic>
      <p:pic>
        <p:nvPicPr>
          <p:cNvPr id="32" name="Picture 31">
            <a:extLst>
              <a:ext uri="{FF2B5EF4-FFF2-40B4-BE49-F238E27FC236}">
                <a16:creationId xmlns:a16="http://schemas.microsoft.com/office/drawing/2014/main" id="{B55AFBED-E3E0-4AB4-B56B-FE83DBAB9656}"/>
              </a:ext>
            </a:extLst>
          </p:cNvPr>
          <p:cNvPicPr>
            <a:picLocks noChangeAspect="1"/>
          </p:cNvPicPr>
          <p:nvPr/>
        </p:nvPicPr>
        <p:blipFill>
          <a:blip r:embed="rId20"/>
          <a:stretch>
            <a:fillRect/>
          </a:stretch>
        </p:blipFill>
        <p:spPr>
          <a:xfrm>
            <a:off x="8652145" y="5649391"/>
            <a:ext cx="204207" cy="250154"/>
          </a:xfrm>
          <a:prstGeom prst="rect">
            <a:avLst/>
          </a:prstGeom>
        </p:spPr>
      </p:pic>
      <p:cxnSp>
        <p:nvCxnSpPr>
          <p:cNvPr id="321" name="Straight Arrow Connector 320">
            <a:extLst>
              <a:ext uri="{FF2B5EF4-FFF2-40B4-BE49-F238E27FC236}">
                <a16:creationId xmlns:a16="http://schemas.microsoft.com/office/drawing/2014/main" id="{E1108910-DA83-41C9-8DDF-AF1D31FEF577}"/>
              </a:ext>
            </a:extLst>
          </p:cNvPr>
          <p:cNvCxnSpPr/>
          <p:nvPr/>
        </p:nvCxnSpPr>
        <p:spPr bwMode="auto">
          <a:xfrm>
            <a:off x="5508074" y="6008722"/>
            <a:ext cx="624422" cy="0"/>
          </a:xfrm>
          <a:prstGeom prst="straightConnector1">
            <a:avLst/>
          </a:prstGeom>
          <a:solidFill>
            <a:srgbClr val="FFFFFF"/>
          </a:solidFill>
          <a:ln w="25400" cap="flat" cmpd="sng" algn="ctr">
            <a:solidFill>
              <a:srgbClr val="EECBD5"/>
            </a:solidFill>
            <a:prstDash val="sysDash"/>
            <a:round/>
            <a:headEnd type="none" w="med" len="med"/>
            <a:tailEnd type="triangle"/>
          </a:ln>
          <a:effectLst/>
        </p:spPr>
      </p:cxnSp>
      <p:pic>
        <p:nvPicPr>
          <p:cNvPr id="177" name="Picture 176">
            <a:extLst>
              <a:ext uri="{FF2B5EF4-FFF2-40B4-BE49-F238E27FC236}">
                <a16:creationId xmlns:a16="http://schemas.microsoft.com/office/drawing/2014/main" id="{B8FE85D9-43D5-4DB0-A1F3-245D43E4AF66}"/>
              </a:ext>
            </a:extLst>
          </p:cNvPr>
          <p:cNvPicPr>
            <a:picLocks noChangeAspect="1"/>
          </p:cNvPicPr>
          <p:nvPr/>
        </p:nvPicPr>
        <p:blipFill>
          <a:blip r:embed="rId21"/>
          <a:stretch>
            <a:fillRect/>
          </a:stretch>
        </p:blipFill>
        <p:spPr>
          <a:xfrm>
            <a:off x="4599225" y="3343506"/>
            <a:ext cx="1113806" cy="409623"/>
          </a:xfrm>
          <a:prstGeom prst="rect">
            <a:avLst/>
          </a:prstGeom>
        </p:spPr>
      </p:pic>
      <p:cxnSp>
        <p:nvCxnSpPr>
          <p:cNvPr id="326" name="Straight Arrow Connector 325">
            <a:extLst>
              <a:ext uri="{FF2B5EF4-FFF2-40B4-BE49-F238E27FC236}">
                <a16:creationId xmlns:a16="http://schemas.microsoft.com/office/drawing/2014/main" id="{5BEE5782-749D-492E-A6D8-74A860E5BBA4}"/>
              </a:ext>
            </a:extLst>
          </p:cNvPr>
          <p:cNvCxnSpPr>
            <a:cxnSpLocks/>
          </p:cNvCxnSpPr>
          <p:nvPr/>
        </p:nvCxnSpPr>
        <p:spPr bwMode="auto">
          <a:xfrm flipV="1">
            <a:off x="5538914" y="6220180"/>
            <a:ext cx="585959" cy="0"/>
          </a:xfrm>
          <a:prstGeom prst="straightConnector1">
            <a:avLst/>
          </a:prstGeom>
          <a:solidFill>
            <a:srgbClr val="FFFFFF"/>
          </a:solidFill>
          <a:ln w="25400" cap="flat" cmpd="sng" algn="ctr">
            <a:solidFill>
              <a:srgbClr val="B3E2F5"/>
            </a:solidFill>
            <a:prstDash val="sysDash"/>
            <a:round/>
            <a:headEnd type="none" w="med" len="med"/>
            <a:tailEnd type="triangle"/>
          </a:ln>
          <a:effectLst/>
        </p:spPr>
      </p:cxnSp>
      <p:cxnSp>
        <p:nvCxnSpPr>
          <p:cNvPr id="353" name="Straight Arrow Connector 352">
            <a:extLst>
              <a:ext uri="{FF2B5EF4-FFF2-40B4-BE49-F238E27FC236}">
                <a16:creationId xmlns:a16="http://schemas.microsoft.com/office/drawing/2014/main" id="{2287E6C0-5599-4DD0-8F8D-5181DC7F3C57}"/>
              </a:ext>
            </a:extLst>
          </p:cNvPr>
          <p:cNvCxnSpPr>
            <a:cxnSpLocks/>
          </p:cNvCxnSpPr>
          <p:nvPr/>
        </p:nvCxnSpPr>
        <p:spPr bwMode="auto">
          <a:xfrm flipV="1">
            <a:off x="5529645" y="6424623"/>
            <a:ext cx="585959" cy="0"/>
          </a:xfrm>
          <a:prstGeom prst="straightConnector1">
            <a:avLst/>
          </a:prstGeom>
          <a:solidFill>
            <a:srgbClr val="FFFFFF"/>
          </a:solidFill>
          <a:ln w="25400" cap="flat" cmpd="sng" algn="ctr">
            <a:solidFill>
              <a:srgbClr val="7DBFFF"/>
            </a:solidFill>
            <a:prstDash val="sysDash"/>
            <a:round/>
            <a:headEnd type="none" w="med" len="med"/>
            <a:tailEnd type="triangle"/>
          </a:ln>
          <a:effectLst/>
        </p:spPr>
      </p:cxnSp>
      <p:grpSp>
        <p:nvGrpSpPr>
          <p:cNvPr id="178" name="Group 177">
            <a:extLst>
              <a:ext uri="{FF2B5EF4-FFF2-40B4-BE49-F238E27FC236}">
                <a16:creationId xmlns:a16="http://schemas.microsoft.com/office/drawing/2014/main" id="{E8316A4D-6286-4642-ADE5-9A96761EA6BB}"/>
              </a:ext>
            </a:extLst>
          </p:cNvPr>
          <p:cNvGrpSpPr/>
          <p:nvPr/>
        </p:nvGrpSpPr>
        <p:grpSpPr>
          <a:xfrm>
            <a:off x="4686579" y="2039755"/>
            <a:ext cx="892261" cy="844330"/>
            <a:chOff x="1552697" y="4086489"/>
            <a:chExt cx="892261" cy="844330"/>
          </a:xfrm>
        </p:grpSpPr>
        <p:sp>
          <p:nvSpPr>
            <p:cNvPr id="179" name="TextBox 178">
              <a:extLst>
                <a:ext uri="{FF2B5EF4-FFF2-40B4-BE49-F238E27FC236}">
                  <a16:creationId xmlns:a16="http://schemas.microsoft.com/office/drawing/2014/main" id="{39BB5416-9DD9-461A-A95B-60E352BAA709}"/>
                </a:ext>
              </a:extLst>
            </p:cNvPr>
            <p:cNvSpPr txBox="1"/>
            <p:nvPr/>
          </p:nvSpPr>
          <p:spPr>
            <a:xfrm>
              <a:off x="1552697" y="4086489"/>
              <a:ext cx="892261" cy="369332"/>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800" b="1" i="0" u="none" strike="noStrike" kern="1200" cap="none" spc="0" normalizeH="0" baseline="0" noProof="0" dirty="0">
                  <a:ln>
                    <a:noFill/>
                  </a:ln>
                  <a:solidFill>
                    <a:srgbClr val="525252"/>
                  </a:solidFill>
                  <a:effectLst/>
                  <a:uLnTx/>
                  <a:uFillTx/>
                  <a:latin typeface="Arial"/>
                  <a:ea typeface="+mn-ea"/>
                  <a:cs typeface="Arial"/>
                </a:rPr>
                <a:t>Brining  Back Scheme  </a:t>
              </a:r>
            </a:p>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800" b="1" i="0" u="none" strike="noStrike" kern="1200" cap="none" spc="0" normalizeH="0" baseline="0" noProof="0" dirty="0">
                  <a:ln>
                    <a:noFill/>
                  </a:ln>
                  <a:solidFill>
                    <a:srgbClr val="525252"/>
                  </a:solidFill>
                  <a:effectLst/>
                  <a:uLnTx/>
                  <a:uFillTx/>
                  <a:latin typeface="Arial"/>
                  <a:ea typeface="+mn-ea"/>
                  <a:cs typeface="Arial"/>
                </a:rPr>
                <a:t>(</a:t>
              </a:r>
              <a:r>
                <a:rPr kumimoji="0" lang="en-GB" sz="700" b="1" i="0" u="none" strike="noStrike" kern="1200" cap="none" spc="0" normalizeH="0" baseline="0" noProof="0" dirty="0">
                  <a:ln>
                    <a:noFill/>
                  </a:ln>
                  <a:solidFill>
                    <a:srgbClr val="525252"/>
                  </a:solidFill>
                  <a:effectLst/>
                  <a:uLnTx/>
                  <a:uFillTx/>
                  <a:latin typeface="Arial"/>
                  <a:ea typeface="+mn-ea"/>
                  <a:cs typeface="Arial"/>
                </a:rPr>
                <a:t>existing bank)</a:t>
              </a:r>
              <a:endParaRPr kumimoji="0" lang="en-GB" sz="800" b="1" i="0" u="none" strike="noStrike" kern="1200" cap="none" spc="0" normalizeH="0" baseline="30000" noProof="0" dirty="0">
                <a:ln>
                  <a:noFill/>
                </a:ln>
                <a:solidFill>
                  <a:srgbClr val="525252"/>
                </a:solidFill>
                <a:effectLst/>
                <a:uLnTx/>
                <a:uFillTx/>
                <a:latin typeface="Arial"/>
                <a:ea typeface="+mn-ea"/>
                <a:cs typeface="Arial"/>
              </a:endParaRPr>
            </a:p>
          </p:txBody>
        </p:sp>
        <p:pic>
          <p:nvPicPr>
            <p:cNvPr id="180" name="Graphic 179" descr="Group">
              <a:extLst>
                <a:ext uri="{FF2B5EF4-FFF2-40B4-BE49-F238E27FC236}">
                  <a16:creationId xmlns:a16="http://schemas.microsoft.com/office/drawing/2014/main" id="{63D08CEF-7163-44CF-B339-FC117AF34C5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740730" y="4389952"/>
              <a:ext cx="540867" cy="540867"/>
            </a:xfrm>
            <a:prstGeom prst="rect">
              <a:avLst/>
            </a:prstGeom>
          </p:spPr>
        </p:pic>
      </p:grpSp>
      <p:sp>
        <p:nvSpPr>
          <p:cNvPr id="268" name="Title 8">
            <a:extLst>
              <a:ext uri="{FF2B5EF4-FFF2-40B4-BE49-F238E27FC236}">
                <a16:creationId xmlns:a16="http://schemas.microsoft.com/office/drawing/2014/main" id="{1D231A6A-ED88-4D9E-A280-8F7C477CDA72}"/>
              </a:ext>
            </a:extLst>
          </p:cNvPr>
          <p:cNvSpPr txBox="1">
            <a:spLocks/>
          </p:cNvSpPr>
          <p:nvPr/>
        </p:nvSpPr>
        <p:spPr>
          <a:xfrm>
            <a:off x="185964" y="205709"/>
            <a:ext cx="9504134" cy="611649"/>
          </a:xfrm>
          <a:prstGeom prst="rect">
            <a:avLst/>
          </a:prstGeom>
        </p:spPr>
        <p:txBody>
          <a:bodyPr/>
          <a:lstStyle>
            <a:lvl1pPr algn="l" defTabSz="914454"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400" dirty="0"/>
              <a:t>Workforce Deployment Model – Non-Vaccinators </a:t>
            </a:r>
          </a:p>
        </p:txBody>
      </p:sp>
      <p:cxnSp>
        <p:nvCxnSpPr>
          <p:cNvPr id="269" name="Straight Arrow Connector 268">
            <a:extLst>
              <a:ext uri="{FF2B5EF4-FFF2-40B4-BE49-F238E27FC236}">
                <a16:creationId xmlns:a16="http://schemas.microsoft.com/office/drawing/2014/main" id="{DF129BD8-EA57-45C0-9F65-BAE4F42F4120}"/>
              </a:ext>
            </a:extLst>
          </p:cNvPr>
          <p:cNvCxnSpPr>
            <a:cxnSpLocks/>
            <a:endCxn id="175" idx="1"/>
          </p:cNvCxnSpPr>
          <p:nvPr/>
        </p:nvCxnSpPr>
        <p:spPr bwMode="auto">
          <a:xfrm>
            <a:off x="4032963" y="1116464"/>
            <a:ext cx="528624" cy="0"/>
          </a:xfrm>
          <a:prstGeom prst="straightConnector1">
            <a:avLst/>
          </a:prstGeom>
          <a:solidFill>
            <a:srgbClr val="FFFFFF"/>
          </a:solidFill>
          <a:ln w="25400" cap="flat" cmpd="sng" algn="ctr">
            <a:solidFill>
              <a:srgbClr val="7DBFFF"/>
            </a:solidFill>
            <a:prstDash val="sysDash"/>
            <a:round/>
            <a:headEnd type="none" w="med" len="med"/>
            <a:tailEnd type="triangle" w="med" len="med"/>
          </a:ln>
          <a:effectLst/>
        </p:spPr>
      </p:cxnSp>
      <p:cxnSp>
        <p:nvCxnSpPr>
          <p:cNvPr id="271" name="Straight Arrow Connector 270">
            <a:extLst>
              <a:ext uri="{FF2B5EF4-FFF2-40B4-BE49-F238E27FC236}">
                <a16:creationId xmlns:a16="http://schemas.microsoft.com/office/drawing/2014/main" id="{D0485E43-4CD5-4399-890F-85266CEDD912}"/>
              </a:ext>
            </a:extLst>
          </p:cNvPr>
          <p:cNvCxnSpPr>
            <a:cxnSpLocks/>
          </p:cNvCxnSpPr>
          <p:nvPr/>
        </p:nvCxnSpPr>
        <p:spPr bwMode="auto">
          <a:xfrm flipH="1">
            <a:off x="4018857" y="1141273"/>
            <a:ext cx="14108" cy="784430"/>
          </a:xfrm>
          <a:prstGeom prst="straightConnector1">
            <a:avLst/>
          </a:prstGeom>
          <a:solidFill>
            <a:srgbClr val="FFFFFF"/>
          </a:solidFill>
          <a:ln w="25400" cap="flat" cmpd="sng" algn="ctr">
            <a:solidFill>
              <a:srgbClr val="7DBFFF"/>
            </a:solidFill>
            <a:prstDash val="sysDash"/>
            <a:round/>
            <a:headEnd type="none" w="med" len="med"/>
            <a:tailEnd type="none" w="med" len="med"/>
          </a:ln>
          <a:effectLst/>
        </p:spPr>
      </p:cxnSp>
      <p:cxnSp>
        <p:nvCxnSpPr>
          <p:cNvPr id="272" name="Straight Arrow Connector 271">
            <a:extLst>
              <a:ext uri="{FF2B5EF4-FFF2-40B4-BE49-F238E27FC236}">
                <a16:creationId xmlns:a16="http://schemas.microsoft.com/office/drawing/2014/main" id="{578820F1-7518-4426-80C3-0C1360C7D067}"/>
              </a:ext>
            </a:extLst>
          </p:cNvPr>
          <p:cNvCxnSpPr>
            <a:cxnSpLocks/>
          </p:cNvCxnSpPr>
          <p:nvPr/>
        </p:nvCxnSpPr>
        <p:spPr bwMode="auto">
          <a:xfrm flipV="1">
            <a:off x="3867496" y="2998583"/>
            <a:ext cx="3588116" cy="9839"/>
          </a:xfrm>
          <a:prstGeom prst="straightConnector1">
            <a:avLst/>
          </a:prstGeom>
          <a:solidFill>
            <a:srgbClr val="FFFFFF"/>
          </a:solidFill>
          <a:ln w="25400" cap="flat" cmpd="sng" algn="ctr">
            <a:solidFill>
              <a:srgbClr val="FFC000"/>
            </a:solidFill>
            <a:prstDash val="sysDash"/>
            <a:round/>
            <a:headEnd type="none" w="med" len="med"/>
            <a:tailEnd type="triangle" w="med" len="med"/>
          </a:ln>
          <a:effectLst/>
        </p:spPr>
      </p:cxnSp>
      <p:cxnSp>
        <p:nvCxnSpPr>
          <p:cNvPr id="273" name="Connector: Elbow 43">
            <a:extLst>
              <a:ext uri="{FF2B5EF4-FFF2-40B4-BE49-F238E27FC236}">
                <a16:creationId xmlns:a16="http://schemas.microsoft.com/office/drawing/2014/main" id="{8F583DC9-4782-4F8F-9119-E0208EB7AC31}"/>
              </a:ext>
            </a:extLst>
          </p:cNvPr>
          <p:cNvCxnSpPr>
            <a:cxnSpLocks/>
          </p:cNvCxnSpPr>
          <p:nvPr/>
        </p:nvCxnSpPr>
        <p:spPr bwMode="auto">
          <a:xfrm>
            <a:off x="5737212" y="1141706"/>
            <a:ext cx="1718400" cy="1484397"/>
          </a:xfrm>
          <a:prstGeom prst="bentConnector3">
            <a:avLst>
              <a:gd name="adj1" fmla="val 54054"/>
            </a:avLst>
          </a:prstGeom>
          <a:solidFill>
            <a:srgbClr val="FFFFFF"/>
          </a:solidFill>
          <a:ln w="25400" cap="flat" cmpd="sng" algn="ctr">
            <a:solidFill>
              <a:srgbClr val="B3E2F5"/>
            </a:solidFill>
            <a:prstDash val="dash"/>
            <a:round/>
            <a:headEnd type="none" w="med" len="med"/>
            <a:tailEnd type="triangle"/>
          </a:ln>
          <a:effectLst/>
        </p:spPr>
      </p:cxnSp>
      <p:cxnSp>
        <p:nvCxnSpPr>
          <p:cNvPr id="274" name="Connector: Elbow 43">
            <a:extLst>
              <a:ext uri="{FF2B5EF4-FFF2-40B4-BE49-F238E27FC236}">
                <a16:creationId xmlns:a16="http://schemas.microsoft.com/office/drawing/2014/main" id="{DA63EA34-E735-4B09-9415-57C022EA8CDD}"/>
              </a:ext>
            </a:extLst>
          </p:cNvPr>
          <p:cNvCxnSpPr>
            <a:cxnSpLocks/>
            <a:stCxn id="179" idx="3"/>
          </p:cNvCxnSpPr>
          <p:nvPr/>
        </p:nvCxnSpPr>
        <p:spPr bwMode="auto">
          <a:xfrm>
            <a:off x="5578840" y="2224421"/>
            <a:ext cx="1876772" cy="592893"/>
          </a:xfrm>
          <a:prstGeom prst="bentConnector3">
            <a:avLst>
              <a:gd name="adj1" fmla="val 50000"/>
            </a:avLst>
          </a:prstGeom>
          <a:solidFill>
            <a:srgbClr val="FFFFFF"/>
          </a:solidFill>
          <a:ln w="25400" cap="flat" cmpd="sng" algn="ctr">
            <a:solidFill>
              <a:srgbClr val="FFC000"/>
            </a:solidFill>
            <a:prstDash val="sysDash"/>
            <a:round/>
            <a:headEnd type="none" w="med" len="med"/>
            <a:tailEnd type="triangle"/>
          </a:ln>
          <a:effectLst/>
        </p:spPr>
      </p:cxnSp>
      <p:cxnSp>
        <p:nvCxnSpPr>
          <p:cNvPr id="275" name="Straight Arrow Connector 274">
            <a:extLst>
              <a:ext uri="{FF2B5EF4-FFF2-40B4-BE49-F238E27FC236}">
                <a16:creationId xmlns:a16="http://schemas.microsoft.com/office/drawing/2014/main" id="{D91C28E1-F103-4D75-9362-1AC9072AA50F}"/>
              </a:ext>
            </a:extLst>
          </p:cNvPr>
          <p:cNvCxnSpPr>
            <a:cxnSpLocks/>
          </p:cNvCxnSpPr>
          <p:nvPr/>
        </p:nvCxnSpPr>
        <p:spPr bwMode="auto">
          <a:xfrm>
            <a:off x="2962303" y="4212703"/>
            <a:ext cx="1020415" cy="0"/>
          </a:xfrm>
          <a:prstGeom prst="straightConnector1">
            <a:avLst/>
          </a:prstGeom>
          <a:solidFill>
            <a:srgbClr val="FFFFFF"/>
          </a:solidFill>
          <a:ln w="25400" cap="flat" cmpd="sng" algn="ctr">
            <a:solidFill>
              <a:srgbClr val="EECBD5"/>
            </a:solidFill>
            <a:prstDash val="sysDash"/>
            <a:round/>
            <a:headEnd type="none" w="med" len="med"/>
            <a:tailEnd type="none" w="med" len="med"/>
          </a:ln>
          <a:effectLst/>
        </p:spPr>
      </p:cxnSp>
      <p:cxnSp>
        <p:nvCxnSpPr>
          <p:cNvPr id="276" name="Straight Arrow Connector 275">
            <a:extLst>
              <a:ext uri="{FF2B5EF4-FFF2-40B4-BE49-F238E27FC236}">
                <a16:creationId xmlns:a16="http://schemas.microsoft.com/office/drawing/2014/main" id="{44732AA7-C667-4DC7-9BF5-A7055596E41E}"/>
              </a:ext>
            </a:extLst>
          </p:cNvPr>
          <p:cNvCxnSpPr>
            <a:cxnSpLocks/>
          </p:cNvCxnSpPr>
          <p:nvPr/>
        </p:nvCxnSpPr>
        <p:spPr bwMode="auto">
          <a:xfrm flipV="1">
            <a:off x="3982718" y="3504467"/>
            <a:ext cx="0" cy="708236"/>
          </a:xfrm>
          <a:prstGeom prst="straightConnector1">
            <a:avLst/>
          </a:prstGeom>
          <a:solidFill>
            <a:srgbClr val="FFFFFF"/>
          </a:solidFill>
          <a:ln w="25400" cap="flat" cmpd="sng" algn="ctr">
            <a:solidFill>
              <a:srgbClr val="EECBD5"/>
            </a:solidFill>
            <a:prstDash val="sysDash"/>
            <a:round/>
            <a:headEnd type="none" w="med" len="med"/>
            <a:tailEnd type="none" w="med" len="med"/>
          </a:ln>
          <a:effectLst/>
        </p:spPr>
      </p:cxnSp>
      <p:cxnSp>
        <p:nvCxnSpPr>
          <p:cNvPr id="281" name="Straight Arrow Connector 280">
            <a:extLst>
              <a:ext uri="{FF2B5EF4-FFF2-40B4-BE49-F238E27FC236}">
                <a16:creationId xmlns:a16="http://schemas.microsoft.com/office/drawing/2014/main" id="{258A5E76-F322-453D-A31A-81C3CC01096C}"/>
              </a:ext>
            </a:extLst>
          </p:cNvPr>
          <p:cNvCxnSpPr>
            <a:cxnSpLocks/>
          </p:cNvCxnSpPr>
          <p:nvPr/>
        </p:nvCxnSpPr>
        <p:spPr bwMode="auto">
          <a:xfrm>
            <a:off x="3965241" y="3504467"/>
            <a:ext cx="324000" cy="0"/>
          </a:xfrm>
          <a:prstGeom prst="straightConnector1">
            <a:avLst/>
          </a:prstGeom>
          <a:solidFill>
            <a:srgbClr val="FFFFFF"/>
          </a:solidFill>
          <a:ln w="25400" cap="flat" cmpd="sng" algn="ctr">
            <a:solidFill>
              <a:srgbClr val="EECBD5"/>
            </a:solidFill>
            <a:prstDash val="sysDash"/>
            <a:round/>
            <a:headEnd type="none" w="med" len="med"/>
            <a:tailEnd type="triangle" w="med" len="med"/>
          </a:ln>
          <a:effectLst/>
        </p:spPr>
      </p:cxnSp>
      <p:cxnSp>
        <p:nvCxnSpPr>
          <p:cNvPr id="282" name="Straight Arrow Connector 281">
            <a:extLst>
              <a:ext uri="{FF2B5EF4-FFF2-40B4-BE49-F238E27FC236}">
                <a16:creationId xmlns:a16="http://schemas.microsoft.com/office/drawing/2014/main" id="{E8E0B76C-AB10-4877-95A3-93F47B19ECCB}"/>
              </a:ext>
            </a:extLst>
          </p:cNvPr>
          <p:cNvCxnSpPr>
            <a:cxnSpLocks/>
          </p:cNvCxnSpPr>
          <p:nvPr/>
        </p:nvCxnSpPr>
        <p:spPr bwMode="auto">
          <a:xfrm>
            <a:off x="3982718" y="4660839"/>
            <a:ext cx="324000" cy="0"/>
          </a:xfrm>
          <a:prstGeom prst="straightConnector1">
            <a:avLst/>
          </a:prstGeom>
          <a:solidFill>
            <a:srgbClr val="FFFFFF"/>
          </a:solidFill>
          <a:ln w="25400" cap="flat" cmpd="sng" algn="ctr">
            <a:solidFill>
              <a:srgbClr val="EECBD5"/>
            </a:solidFill>
            <a:prstDash val="sysDash"/>
            <a:round/>
            <a:headEnd type="none" w="med" len="med"/>
            <a:tailEnd type="triangle" w="med" len="med"/>
          </a:ln>
          <a:effectLst/>
        </p:spPr>
      </p:cxnSp>
      <p:cxnSp>
        <p:nvCxnSpPr>
          <p:cNvPr id="284" name="Straight Arrow Connector 283">
            <a:extLst>
              <a:ext uri="{FF2B5EF4-FFF2-40B4-BE49-F238E27FC236}">
                <a16:creationId xmlns:a16="http://schemas.microsoft.com/office/drawing/2014/main" id="{D25A2D52-F9A5-4977-9A09-5BBFC6E4C993}"/>
              </a:ext>
            </a:extLst>
          </p:cNvPr>
          <p:cNvCxnSpPr>
            <a:cxnSpLocks/>
          </p:cNvCxnSpPr>
          <p:nvPr/>
        </p:nvCxnSpPr>
        <p:spPr bwMode="auto">
          <a:xfrm flipV="1">
            <a:off x="5827680" y="3483228"/>
            <a:ext cx="1627932" cy="0"/>
          </a:xfrm>
          <a:prstGeom prst="straightConnector1">
            <a:avLst/>
          </a:prstGeom>
          <a:solidFill>
            <a:srgbClr val="FFFFFF"/>
          </a:solidFill>
          <a:ln w="25400" cap="flat" cmpd="sng" algn="ctr">
            <a:solidFill>
              <a:srgbClr val="7DBFFF"/>
            </a:solidFill>
            <a:prstDash val="solid"/>
            <a:round/>
            <a:headEnd type="none" w="med" len="med"/>
            <a:tailEnd type="triangle"/>
          </a:ln>
          <a:effectLst/>
        </p:spPr>
      </p:cxnSp>
      <p:cxnSp>
        <p:nvCxnSpPr>
          <p:cNvPr id="285" name="Straight Arrow Connector 284">
            <a:extLst>
              <a:ext uri="{FF2B5EF4-FFF2-40B4-BE49-F238E27FC236}">
                <a16:creationId xmlns:a16="http://schemas.microsoft.com/office/drawing/2014/main" id="{EF1534C3-26A2-4939-B1C8-E4EF4193C186}"/>
              </a:ext>
            </a:extLst>
          </p:cNvPr>
          <p:cNvCxnSpPr>
            <a:cxnSpLocks/>
          </p:cNvCxnSpPr>
          <p:nvPr/>
        </p:nvCxnSpPr>
        <p:spPr bwMode="auto">
          <a:xfrm>
            <a:off x="5792624" y="4656467"/>
            <a:ext cx="780336" cy="0"/>
          </a:xfrm>
          <a:prstGeom prst="straightConnector1">
            <a:avLst/>
          </a:prstGeom>
          <a:solidFill>
            <a:srgbClr val="FFFFFF"/>
          </a:solidFill>
          <a:ln w="25400" cap="flat" cmpd="sng" algn="ctr">
            <a:solidFill>
              <a:srgbClr val="7DBFFF"/>
            </a:solidFill>
            <a:prstDash val="solid"/>
            <a:round/>
            <a:headEnd type="none" w="med" len="med"/>
            <a:tailEnd type="none" w="med" len="med"/>
          </a:ln>
          <a:effectLst/>
        </p:spPr>
      </p:cxnSp>
      <p:cxnSp>
        <p:nvCxnSpPr>
          <p:cNvPr id="286" name="Straight Arrow Connector 285">
            <a:extLst>
              <a:ext uri="{FF2B5EF4-FFF2-40B4-BE49-F238E27FC236}">
                <a16:creationId xmlns:a16="http://schemas.microsoft.com/office/drawing/2014/main" id="{4CB9DD52-C887-4386-A1AD-8F362D2E1EB7}"/>
              </a:ext>
            </a:extLst>
          </p:cNvPr>
          <p:cNvCxnSpPr>
            <a:cxnSpLocks/>
          </p:cNvCxnSpPr>
          <p:nvPr/>
        </p:nvCxnSpPr>
        <p:spPr bwMode="auto">
          <a:xfrm>
            <a:off x="6581775" y="3494942"/>
            <a:ext cx="0" cy="1171881"/>
          </a:xfrm>
          <a:prstGeom prst="straightConnector1">
            <a:avLst/>
          </a:prstGeom>
          <a:solidFill>
            <a:srgbClr val="FFFFFF"/>
          </a:solidFill>
          <a:ln w="25400" cap="flat" cmpd="sng" algn="ctr">
            <a:solidFill>
              <a:srgbClr val="7DBFFF"/>
            </a:solidFill>
            <a:prstDash val="solid"/>
            <a:round/>
            <a:headEnd type="none" w="med" len="med"/>
            <a:tailEnd type="none" w="med" len="med"/>
          </a:ln>
          <a:effectLst/>
        </p:spPr>
      </p:cxnSp>
      <p:cxnSp>
        <p:nvCxnSpPr>
          <p:cNvPr id="252" name="Straight Arrow Connector 251">
            <a:extLst>
              <a:ext uri="{FF2B5EF4-FFF2-40B4-BE49-F238E27FC236}">
                <a16:creationId xmlns:a16="http://schemas.microsoft.com/office/drawing/2014/main" id="{DE26D3B1-74EB-45F0-B6A4-D782DC8947CC}"/>
              </a:ext>
            </a:extLst>
          </p:cNvPr>
          <p:cNvCxnSpPr>
            <a:cxnSpLocks/>
          </p:cNvCxnSpPr>
          <p:nvPr/>
        </p:nvCxnSpPr>
        <p:spPr bwMode="auto">
          <a:xfrm flipV="1">
            <a:off x="3982718" y="4212703"/>
            <a:ext cx="0" cy="454120"/>
          </a:xfrm>
          <a:prstGeom prst="straightConnector1">
            <a:avLst/>
          </a:prstGeom>
          <a:solidFill>
            <a:srgbClr val="FFFFFF"/>
          </a:solidFill>
          <a:ln w="25400" cap="flat" cmpd="sng" algn="ctr">
            <a:solidFill>
              <a:srgbClr val="EECBD5"/>
            </a:solidFill>
            <a:prstDash val="sysDash"/>
            <a:round/>
            <a:headEnd type="none" w="med" len="med"/>
            <a:tailEnd type="none" w="med" len="med"/>
          </a:ln>
          <a:effectLst/>
        </p:spPr>
      </p:cxnSp>
      <p:cxnSp>
        <p:nvCxnSpPr>
          <p:cNvPr id="259" name="Straight Arrow Connector 258">
            <a:extLst>
              <a:ext uri="{FF2B5EF4-FFF2-40B4-BE49-F238E27FC236}">
                <a16:creationId xmlns:a16="http://schemas.microsoft.com/office/drawing/2014/main" id="{E1316C3D-2D0C-47F2-BCEE-2008EDD55B39}"/>
              </a:ext>
            </a:extLst>
          </p:cNvPr>
          <p:cNvCxnSpPr>
            <a:cxnSpLocks/>
          </p:cNvCxnSpPr>
          <p:nvPr/>
        </p:nvCxnSpPr>
        <p:spPr bwMode="auto">
          <a:xfrm>
            <a:off x="3867496" y="2493083"/>
            <a:ext cx="0" cy="515339"/>
          </a:xfrm>
          <a:prstGeom prst="straightConnector1">
            <a:avLst/>
          </a:prstGeom>
          <a:solidFill>
            <a:srgbClr val="FFFFFF"/>
          </a:solidFill>
          <a:ln w="25400" cap="flat" cmpd="sng" algn="ctr">
            <a:solidFill>
              <a:srgbClr val="FFC000"/>
            </a:solidFill>
            <a:prstDash val="sysDash"/>
            <a:round/>
            <a:headEnd type="none" w="med" len="med"/>
            <a:tailEnd type="none" w="med" len="med"/>
          </a:ln>
          <a:effectLst/>
        </p:spPr>
      </p:cxnSp>
      <p:cxnSp>
        <p:nvCxnSpPr>
          <p:cNvPr id="261" name="Straight Arrow Connector 260">
            <a:extLst>
              <a:ext uri="{FF2B5EF4-FFF2-40B4-BE49-F238E27FC236}">
                <a16:creationId xmlns:a16="http://schemas.microsoft.com/office/drawing/2014/main" id="{43DF46DA-76AD-464D-836E-5940D89CE517}"/>
              </a:ext>
            </a:extLst>
          </p:cNvPr>
          <p:cNvCxnSpPr>
            <a:cxnSpLocks/>
          </p:cNvCxnSpPr>
          <p:nvPr/>
        </p:nvCxnSpPr>
        <p:spPr bwMode="auto">
          <a:xfrm flipV="1">
            <a:off x="2998442" y="2493083"/>
            <a:ext cx="869054" cy="3032"/>
          </a:xfrm>
          <a:prstGeom prst="straightConnector1">
            <a:avLst/>
          </a:prstGeom>
          <a:solidFill>
            <a:srgbClr val="FFFFFF"/>
          </a:solidFill>
          <a:ln w="25400" cap="flat" cmpd="sng" algn="ctr">
            <a:solidFill>
              <a:srgbClr val="FFC000"/>
            </a:solidFill>
            <a:prstDash val="sysDash"/>
            <a:round/>
            <a:headEnd type="none" w="med" len="med"/>
            <a:tailEnd type="none" w="med" len="med"/>
          </a:ln>
          <a:effectLst/>
        </p:spPr>
      </p:cxnSp>
      <p:sp>
        <p:nvSpPr>
          <p:cNvPr id="262" name="TextBox 261">
            <a:extLst>
              <a:ext uri="{FF2B5EF4-FFF2-40B4-BE49-F238E27FC236}">
                <a16:creationId xmlns:a16="http://schemas.microsoft.com/office/drawing/2014/main" id="{BABF0EEF-55E2-44D1-8E99-4143077EBC5D}"/>
              </a:ext>
            </a:extLst>
          </p:cNvPr>
          <p:cNvSpPr txBox="1"/>
          <p:nvPr/>
        </p:nvSpPr>
        <p:spPr>
          <a:xfrm>
            <a:off x="6207072" y="5696716"/>
            <a:ext cx="2368983"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dirty="0">
                <a:solidFill>
                  <a:srgbClr val="525252"/>
                </a:solidFill>
                <a:latin typeface="Arial" panose="020B0604020202020204" pitchFamily="34" charset="0"/>
                <a:cs typeface="Arial" panose="020B0604020202020204" pitchFamily="34" charset="0"/>
              </a:rPr>
              <a:t>Lead </a:t>
            </a:r>
            <a:r>
              <a:rPr lang="en-GB" kern="0">
                <a:solidFill>
                  <a:srgbClr val="525252"/>
                </a:solidFill>
                <a:latin typeface="Arial" panose="020B0604020202020204" pitchFamily="34" charset="0"/>
                <a:cs typeface="Arial" panose="020B0604020202020204" pitchFamily="34" charset="0"/>
              </a:rPr>
              <a:t>Employer</a:t>
            </a:r>
            <a:r>
              <a:rPr lang="en-GB" kern="0" dirty="0">
                <a:solidFill>
                  <a:srgbClr val="525252"/>
                </a:solidFill>
                <a:latin typeface="Arial" panose="020B0604020202020204" pitchFamily="34" charset="0"/>
                <a:cs typeface="Arial" panose="020B0604020202020204" pitchFamily="34" charset="0"/>
              </a:rPr>
              <a:t> to deliver all required training</a:t>
            </a:r>
            <a:endParaRPr kumimoji="0" lang="en-GB" sz="700" b="0" i="0" u="none" strike="noStrike" kern="0" cap="none" spc="0" normalizeH="0" baseline="0" noProof="0" dirty="0">
              <a:ln>
                <a:noFill/>
              </a:ln>
              <a:solidFill>
                <a:srgbClr val="525252"/>
              </a:solidFill>
              <a:effectLst/>
              <a:uLnTx/>
              <a:uFillTx/>
              <a:latin typeface="Arial" panose="020B0604020202020204" pitchFamily="34" charset="0"/>
              <a:cs typeface="Arial" panose="020B0604020202020204" pitchFamily="34" charset="0"/>
            </a:endParaRPr>
          </a:p>
        </p:txBody>
      </p:sp>
      <p:cxnSp>
        <p:nvCxnSpPr>
          <p:cNvPr id="263" name="Straight Arrow Connector 262">
            <a:extLst>
              <a:ext uri="{FF2B5EF4-FFF2-40B4-BE49-F238E27FC236}">
                <a16:creationId xmlns:a16="http://schemas.microsoft.com/office/drawing/2014/main" id="{3542402B-9EA8-4AA9-A1A3-636EAECE144E}"/>
              </a:ext>
            </a:extLst>
          </p:cNvPr>
          <p:cNvCxnSpPr/>
          <p:nvPr/>
        </p:nvCxnSpPr>
        <p:spPr bwMode="auto">
          <a:xfrm>
            <a:off x="5508049" y="5795528"/>
            <a:ext cx="624422" cy="0"/>
          </a:xfrm>
          <a:prstGeom prst="straightConnector1">
            <a:avLst/>
          </a:prstGeom>
          <a:solidFill>
            <a:srgbClr val="FFFFFF"/>
          </a:solidFill>
          <a:ln w="25400" cap="flat" cmpd="sng" algn="ctr">
            <a:solidFill>
              <a:srgbClr val="FFC000"/>
            </a:solidFill>
            <a:prstDash val="sysDash"/>
            <a:round/>
            <a:headEnd type="none" w="med" len="med"/>
            <a:tailEnd type="triangle"/>
          </a:ln>
          <a:effectLst/>
        </p:spPr>
      </p:cxnSp>
      <p:cxnSp>
        <p:nvCxnSpPr>
          <p:cNvPr id="264" name="Straight Arrow Connector 263">
            <a:extLst>
              <a:ext uri="{FF2B5EF4-FFF2-40B4-BE49-F238E27FC236}">
                <a16:creationId xmlns:a16="http://schemas.microsoft.com/office/drawing/2014/main" id="{F6858C7E-36AA-4032-BE12-F30084771352}"/>
              </a:ext>
            </a:extLst>
          </p:cNvPr>
          <p:cNvCxnSpPr>
            <a:cxnSpLocks/>
            <a:endCxn id="179" idx="1"/>
          </p:cNvCxnSpPr>
          <p:nvPr/>
        </p:nvCxnSpPr>
        <p:spPr bwMode="auto">
          <a:xfrm>
            <a:off x="2998442" y="2224421"/>
            <a:ext cx="1688137" cy="0"/>
          </a:xfrm>
          <a:prstGeom prst="straightConnector1">
            <a:avLst/>
          </a:prstGeom>
          <a:solidFill>
            <a:srgbClr val="FFFFFF"/>
          </a:solidFill>
          <a:ln w="25400" cap="flat" cmpd="sng" algn="ctr">
            <a:solidFill>
              <a:srgbClr val="FFC000"/>
            </a:solidFill>
            <a:prstDash val="sysDash"/>
            <a:round/>
            <a:headEnd type="none" w="med" len="med"/>
            <a:tailEnd type="triangle" w="med" len="med"/>
          </a:ln>
          <a:effectLst/>
        </p:spPr>
      </p:cxnSp>
      <p:cxnSp>
        <p:nvCxnSpPr>
          <p:cNvPr id="265" name="Straight Arrow Connector 264">
            <a:extLst>
              <a:ext uri="{FF2B5EF4-FFF2-40B4-BE49-F238E27FC236}">
                <a16:creationId xmlns:a16="http://schemas.microsoft.com/office/drawing/2014/main" id="{92E0760B-E5A0-4427-8CC0-ABCA60053DB5}"/>
              </a:ext>
            </a:extLst>
          </p:cNvPr>
          <p:cNvCxnSpPr>
            <a:cxnSpLocks/>
          </p:cNvCxnSpPr>
          <p:nvPr/>
        </p:nvCxnSpPr>
        <p:spPr bwMode="auto">
          <a:xfrm>
            <a:off x="3012548" y="1925703"/>
            <a:ext cx="1020415" cy="0"/>
          </a:xfrm>
          <a:prstGeom prst="straightConnector1">
            <a:avLst/>
          </a:prstGeom>
          <a:solidFill>
            <a:srgbClr val="FFFFFF"/>
          </a:solidFill>
          <a:ln w="25400" cap="flat" cmpd="sng" algn="ctr">
            <a:solidFill>
              <a:srgbClr val="7DBFFF"/>
            </a:solidFill>
            <a:prstDash val="sysDash"/>
            <a:round/>
            <a:headEnd type="none" w="med" len="med"/>
            <a:tailEnd type="none" w="med" len="med"/>
          </a:ln>
          <a:effectLst/>
        </p:spPr>
      </p:cxnSp>
      <p:cxnSp>
        <p:nvCxnSpPr>
          <p:cNvPr id="266" name="Connector: Elbow 43">
            <a:extLst>
              <a:ext uri="{FF2B5EF4-FFF2-40B4-BE49-F238E27FC236}">
                <a16:creationId xmlns:a16="http://schemas.microsoft.com/office/drawing/2014/main" id="{15E01348-D7CA-4615-A2DE-A48F41E55C75}"/>
              </a:ext>
            </a:extLst>
          </p:cNvPr>
          <p:cNvCxnSpPr>
            <a:cxnSpLocks/>
          </p:cNvCxnSpPr>
          <p:nvPr/>
        </p:nvCxnSpPr>
        <p:spPr bwMode="auto">
          <a:xfrm flipV="1">
            <a:off x="2962303" y="3164976"/>
            <a:ext cx="4493309" cy="893840"/>
          </a:xfrm>
          <a:prstGeom prst="bentConnector3">
            <a:avLst>
              <a:gd name="adj1" fmla="val 19959"/>
            </a:avLst>
          </a:prstGeom>
          <a:solidFill>
            <a:srgbClr val="FFFFFF"/>
          </a:solidFill>
          <a:ln w="25400" cap="flat" cmpd="sng" algn="ctr">
            <a:solidFill>
              <a:srgbClr val="FFC000"/>
            </a:solidFill>
            <a:prstDash val="sysDash"/>
            <a:round/>
            <a:headEnd type="none" w="med" len="med"/>
            <a:tailEnd type="triangle"/>
          </a:ln>
          <a:effectLst/>
        </p:spPr>
      </p:cxnSp>
      <p:pic>
        <p:nvPicPr>
          <p:cNvPr id="2" name="Picture 1">
            <a:extLst>
              <a:ext uri="{FF2B5EF4-FFF2-40B4-BE49-F238E27FC236}">
                <a16:creationId xmlns:a16="http://schemas.microsoft.com/office/drawing/2014/main" id="{54FB33EE-4CA2-41BF-992D-5976F6C59693}"/>
              </a:ext>
            </a:extLst>
          </p:cNvPr>
          <p:cNvPicPr>
            <a:picLocks noChangeAspect="1"/>
          </p:cNvPicPr>
          <p:nvPr/>
        </p:nvPicPr>
        <p:blipFill>
          <a:blip r:embed="rId24"/>
          <a:stretch>
            <a:fillRect/>
          </a:stretch>
        </p:blipFill>
        <p:spPr>
          <a:xfrm>
            <a:off x="4351379" y="4362628"/>
            <a:ext cx="1562659" cy="617737"/>
          </a:xfrm>
          <a:prstGeom prst="rect">
            <a:avLst/>
          </a:prstGeom>
        </p:spPr>
      </p:pic>
    </p:spTree>
    <p:extLst>
      <p:ext uri="{BB962C8B-B14F-4D97-AF65-F5344CB8AC3E}">
        <p14:creationId xmlns:p14="http://schemas.microsoft.com/office/powerpoint/2010/main" val="206519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2" grpId="0" animBg="1"/>
      <p:bldP spid="13" grpId="0" animBg="1"/>
      <p:bldP spid="14" grpId="0" animBg="1"/>
      <p:bldP spid="15" grpId="0" animBg="1"/>
      <p:bldP spid="251" grpId="0" animBg="1"/>
      <p:bldP spid="253" grpId="0" animBg="1"/>
      <p:bldP spid="25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93">
            <a:extLst>
              <a:ext uri="{FF2B5EF4-FFF2-40B4-BE49-F238E27FC236}">
                <a16:creationId xmlns:a16="http://schemas.microsoft.com/office/drawing/2014/main" id="{E04600FB-6021-4960-AD0B-AEDAFF12C82F}"/>
              </a:ext>
            </a:extLst>
          </p:cNvPr>
          <p:cNvSpPr/>
          <p:nvPr/>
        </p:nvSpPr>
        <p:spPr>
          <a:xfrm rot="5400000">
            <a:off x="316643" y="1397781"/>
            <a:ext cx="973580" cy="1055621"/>
          </a:xfrm>
          <a:prstGeom prst="homePlate">
            <a:avLst>
              <a:gd name="adj" fmla="val 26713"/>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Recruit</a:t>
            </a:r>
          </a:p>
        </p:txBody>
      </p:sp>
      <p:sp>
        <p:nvSpPr>
          <p:cNvPr id="5" name="Chevron 94">
            <a:extLst>
              <a:ext uri="{FF2B5EF4-FFF2-40B4-BE49-F238E27FC236}">
                <a16:creationId xmlns:a16="http://schemas.microsoft.com/office/drawing/2014/main" id="{50B2F310-7A7D-453B-9217-4F3F2B74DE8A}"/>
              </a:ext>
            </a:extLst>
          </p:cNvPr>
          <p:cNvSpPr/>
          <p:nvPr/>
        </p:nvSpPr>
        <p:spPr>
          <a:xfrm rot="5400000">
            <a:off x="316643" y="2203291"/>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Train</a:t>
            </a:r>
          </a:p>
        </p:txBody>
      </p:sp>
      <p:sp>
        <p:nvSpPr>
          <p:cNvPr id="6" name="Chevron 95">
            <a:extLst>
              <a:ext uri="{FF2B5EF4-FFF2-40B4-BE49-F238E27FC236}">
                <a16:creationId xmlns:a16="http://schemas.microsoft.com/office/drawing/2014/main" id="{3D78BD1C-F509-445C-A565-8A1327A6AB4C}"/>
              </a:ext>
            </a:extLst>
          </p:cNvPr>
          <p:cNvSpPr/>
          <p:nvPr/>
        </p:nvSpPr>
        <p:spPr>
          <a:xfrm rot="5400000">
            <a:off x="316643" y="3008800"/>
            <a:ext cx="973580" cy="1055621"/>
          </a:xfrm>
          <a:prstGeom prst="chevron">
            <a:avLst>
              <a:gd name="adj" fmla="val 26964"/>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Roster</a:t>
            </a:r>
          </a:p>
        </p:txBody>
      </p:sp>
      <p:sp>
        <p:nvSpPr>
          <p:cNvPr id="7" name="Chevron 96">
            <a:extLst>
              <a:ext uri="{FF2B5EF4-FFF2-40B4-BE49-F238E27FC236}">
                <a16:creationId xmlns:a16="http://schemas.microsoft.com/office/drawing/2014/main" id="{4D657DA3-8CA9-46D9-B86D-17F8B04ED258}"/>
              </a:ext>
            </a:extLst>
          </p:cNvPr>
          <p:cNvSpPr/>
          <p:nvPr/>
        </p:nvSpPr>
        <p:spPr>
          <a:xfrm rot="5400000">
            <a:off x="316643" y="3814309"/>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Deploy</a:t>
            </a:r>
          </a:p>
        </p:txBody>
      </p:sp>
      <p:sp>
        <p:nvSpPr>
          <p:cNvPr id="8" name="Chevron 97">
            <a:extLst>
              <a:ext uri="{FF2B5EF4-FFF2-40B4-BE49-F238E27FC236}">
                <a16:creationId xmlns:a16="http://schemas.microsoft.com/office/drawing/2014/main" id="{174E2902-2F8A-4D3A-A92B-FAF4E0D99129}"/>
              </a:ext>
            </a:extLst>
          </p:cNvPr>
          <p:cNvSpPr/>
          <p:nvPr/>
        </p:nvSpPr>
        <p:spPr>
          <a:xfrm rot="5400000">
            <a:off x="316643" y="4619819"/>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cap="small">
                <a:solidFill>
                  <a:prstClr val="black"/>
                </a:solidFill>
                <a:latin typeface="Arial" panose="020B0604020202020204" pitchFamily="34" charset="0"/>
                <a:cs typeface="Arial" panose="020B0604020202020204" pitchFamily="34" charset="0"/>
              </a:rPr>
              <a:t>END CONTRACT</a:t>
            </a:r>
          </a:p>
        </p:txBody>
      </p:sp>
      <p:sp>
        <p:nvSpPr>
          <p:cNvPr id="10" name="Oval 9">
            <a:extLst>
              <a:ext uri="{FF2B5EF4-FFF2-40B4-BE49-F238E27FC236}">
                <a16:creationId xmlns:a16="http://schemas.microsoft.com/office/drawing/2014/main" id="{E86E8737-0FD7-420D-9663-6FF985D1E2EE}"/>
              </a:ext>
            </a:extLst>
          </p:cNvPr>
          <p:cNvSpPr/>
          <p:nvPr/>
        </p:nvSpPr>
        <p:spPr>
          <a:xfrm>
            <a:off x="682727" y="125976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1</a:t>
            </a:r>
          </a:p>
        </p:txBody>
      </p:sp>
      <p:sp>
        <p:nvSpPr>
          <p:cNvPr id="12" name="Oval 11">
            <a:extLst>
              <a:ext uri="{FF2B5EF4-FFF2-40B4-BE49-F238E27FC236}">
                <a16:creationId xmlns:a16="http://schemas.microsoft.com/office/drawing/2014/main" id="{B218961D-436D-4390-BE4B-52A42B3868A3}"/>
              </a:ext>
            </a:extLst>
          </p:cNvPr>
          <p:cNvSpPr/>
          <p:nvPr/>
        </p:nvSpPr>
        <p:spPr>
          <a:xfrm>
            <a:off x="682727" y="2196840"/>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2</a:t>
            </a:r>
          </a:p>
        </p:txBody>
      </p:sp>
      <p:sp>
        <p:nvSpPr>
          <p:cNvPr id="13" name="Oval 12">
            <a:extLst>
              <a:ext uri="{FF2B5EF4-FFF2-40B4-BE49-F238E27FC236}">
                <a16:creationId xmlns:a16="http://schemas.microsoft.com/office/drawing/2014/main" id="{E05A05AD-6ACC-407A-8C97-1A268E5477E2}"/>
              </a:ext>
            </a:extLst>
          </p:cNvPr>
          <p:cNvSpPr/>
          <p:nvPr/>
        </p:nvSpPr>
        <p:spPr>
          <a:xfrm>
            <a:off x="682727" y="3023343"/>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3</a:t>
            </a:r>
          </a:p>
        </p:txBody>
      </p:sp>
      <p:sp>
        <p:nvSpPr>
          <p:cNvPr id="14" name="Oval 13">
            <a:extLst>
              <a:ext uri="{FF2B5EF4-FFF2-40B4-BE49-F238E27FC236}">
                <a16:creationId xmlns:a16="http://schemas.microsoft.com/office/drawing/2014/main" id="{62B35906-F749-4F2D-8E9C-530A00B2C4BC}"/>
              </a:ext>
            </a:extLst>
          </p:cNvPr>
          <p:cNvSpPr/>
          <p:nvPr/>
        </p:nvSpPr>
        <p:spPr>
          <a:xfrm>
            <a:off x="682727" y="384984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4</a:t>
            </a:r>
          </a:p>
        </p:txBody>
      </p:sp>
      <p:sp>
        <p:nvSpPr>
          <p:cNvPr id="15" name="Oval 14">
            <a:extLst>
              <a:ext uri="{FF2B5EF4-FFF2-40B4-BE49-F238E27FC236}">
                <a16:creationId xmlns:a16="http://schemas.microsoft.com/office/drawing/2014/main" id="{AF3946AB-D491-454B-BB27-37AB7A745619}"/>
              </a:ext>
            </a:extLst>
          </p:cNvPr>
          <p:cNvSpPr/>
          <p:nvPr/>
        </p:nvSpPr>
        <p:spPr>
          <a:xfrm>
            <a:off x="682727" y="4676348"/>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5</a:t>
            </a:r>
          </a:p>
        </p:txBody>
      </p:sp>
      <p:sp>
        <p:nvSpPr>
          <p:cNvPr id="324" name="Rectangle 323">
            <a:extLst>
              <a:ext uri="{FF2B5EF4-FFF2-40B4-BE49-F238E27FC236}">
                <a16:creationId xmlns:a16="http://schemas.microsoft.com/office/drawing/2014/main" id="{B723F092-6267-4144-B5DF-1F5832DE253F}"/>
              </a:ext>
            </a:extLst>
          </p:cNvPr>
          <p:cNvSpPr/>
          <p:nvPr/>
        </p:nvSpPr>
        <p:spPr>
          <a:xfrm>
            <a:off x="5442941" y="5656469"/>
            <a:ext cx="4792437" cy="1118678"/>
          </a:xfrm>
          <a:prstGeom prst="rect">
            <a:avLst/>
          </a:prstGeom>
          <a:no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25" name="Straight Arrow Connector 324">
            <a:extLst>
              <a:ext uri="{FF2B5EF4-FFF2-40B4-BE49-F238E27FC236}">
                <a16:creationId xmlns:a16="http://schemas.microsoft.com/office/drawing/2014/main" id="{19AE9E17-84EC-4C07-9302-657B56C2A7A2}"/>
              </a:ext>
            </a:extLst>
          </p:cNvPr>
          <p:cNvCxnSpPr/>
          <p:nvPr/>
        </p:nvCxnSpPr>
        <p:spPr bwMode="auto">
          <a:xfrm>
            <a:off x="5595150" y="5949584"/>
            <a:ext cx="624422" cy="3549"/>
          </a:xfrm>
          <a:prstGeom prst="straightConnector1">
            <a:avLst/>
          </a:prstGeom>
          <a:solidFill>
            <a:srgbClr val="FFFFFF"/>
          </a:solidFill>
          <a:ln w="25400" cap="flat" cmpd="sng" algn="ctr">
            <a:solidFill>
              <a:srgbClr val="7DBFFF"/>
            </a:solidFill>
            <a:prstDash val="solid"/>
            <a:round/>
            <a:headEnd type="none" w="med" len="med"/>
            <a:tailEnd type="triangle"/>
          </a:ln>
          <a:effectLst/>
        </p:spPr>
      </p:cxnSp>
      <p:sp>
        <p:nvSpPr>
          <p:cNvPr id="326" name="TextBox 325">
            <a:extLst>
              <a:ext uri="{FF2B5EF4-FFF2-40B4-BE49-F238E27FC236}">
                <a16:creationId xmlns:a16="http://schemas.microsoft.com/office/drawing/2014/main" id="{23839794-96F8-40EE-8727-12E435A0FBFC}"/>
              </a:ext>
            </a:extLst>
          </p:cNvPr>
          <p:cNvSpPr txBox="1"/>
          <p:nvPr/>
        </p:nvSpPr>
        <p:spPr>
          <a:xfrm>
            <a:off x="6335668" y="6527579"/>
            <a:ext cx="1871475"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MI Reporting </a:t>
            </a:r>
          </a:p>
        </p:txBody>
      </p:sp>
      <p:sp>
        <p:nvSpPr>
          <p:cNvPr id="327" name="Rectangle 326">
            <a:extLst>
              <a:ext uri="{FF2B5EF4-FFF2-40B4-BE49-F238E27FC236}">
                <a16:creationId xmlns:a16="http://schemas.microsoft.com/office/drawing/2014/main" id="{A34F51F3-3F70-4E6D-8342-01BDA110FEFC}"/>
              </a:ext>
            </a:extLst>
          </p:cNvPr>
          <p:cNvSpPr/>
          <p:nvPr/>
        </p:nvSpPr>
        <p:spPr>
          <a:xfrm>
            <a:off x="5442941" y="5397622"/>
            <a:ext cx="769281" cy="266511"/>
          </a:xfrm>
          <a:prstGeom prst="rect">
            <a:avLst/>
          </a:prstGeom>
          <a:solidFill>
            <a:srgbClr val="003087"/>
          </a:solid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28" name="TextBox 327">
            <a:extLst>
              <a:ext uri="{FF2B5EF4-FFF2-40B4-BE49-F238E27FC236}">
                <a16:creationId xmlns:a16="http://schemas.microsoft.com/office/drawing/2014/main" id="{462F9D08-19F7-4F9E-BB71-13DBDC8D9C6D}"/>
              </a:ext>
            </a:extLst>
          </p:cNvPr>
          <p:cNvSpPr txBox="1"/>
          <p:nvPr/>
        </p:nvSpPr>
        <p:spPr>
          <a:xfrm>
            <a:off x="5512796" y="5399486"/>
            <a:ext cx="659403" cy="246221"/>
          </a:xfrm>
          <a:prstGeom prst="rect">
            <a:avLst/>
          </a:prstGeom>
          <a:noFill/>
        </p:spPr>
        <p:txBody>
          <a:bodyPr wrap="square" rtlCol="0">
            <a:spAutoFit/>
          </a:bodyPr>
          <a:lstStyle>
            <a:defPPr>
              <a:defRPr lang="en-US"/>
            </a:defPPr>
            <a:lvl1pPr>
              <a:defRPr sz="700">
                <a:solidFill>
                  <a:schemeClr val="tx1">
                    <a:lumMod val="50000"/>
                    <a:lumOff val="50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Legend</a:t>
            </a:r>
          </a:p>
        </p:txBody>
      </p:sp>
      <p:sp>
        <p:nvSpPr>
          <p:cNvPr id="329" name="TextBox 328">
            <a:extLst>
              <a:ext uri="{FF2B5EF4-FFF2-40B4-BE49-F238E27FC236}">
                <a16:creationId xmlns:a16="http://schemas.microsoft.com/office/drawing/2014/main" id="{B4B1B004-F6DD-4D13-93C7-688A1C68B18F}"/>
              </a:ext>
            </a:extLst>
          </p:cNvPr>
          <p:cNvSpPr txBox="1"/>
          <p:nvPr/>
        </p:nvSpPr>
        <p:spPr>
          <a:xfrm>
            <a:off x="6335668" y="6297937"/>
            <a:ext cx="1871475"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Completion of timesheet </a:t>
            </a:r>
          </a:p>
        </p:txBody>
      </p:sp>
      <p:sp>
        <p:nvSpPr>
          <p:cNvPr id="331" name="TextBox 330">
            <a:extLst>
              <a:ext uri="{FF2B5EF4-FFF2-40B4-BE49-F238E27FC236}">
                <a16:creationId xmlns:a16="http://schemas.microsoft.com/office/drawing/2014/main" id="{13705013-1FF9-4E0B-8A02-DA147F98F77E}"/>
              </a:ext>
            </a:extLst>
          </p:cNvPr>
          <p:cNvSpPr txBox="1"/>
          <p:nvPr/>
        </p:nvSpPr>
        <p:spPr>
          <a:xfrm>
            <a:off x="6335669" y="5856164"/>
            <a:ext cx="187147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Deployment of staff into vacancy </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sp>
        <p:nvSpPr>
          <p:cNvPr id="332" name="TextBox 331">
            <a:extLst>
              <a:ext uri="{FF2B5EF4-FFF2-40B4-BE49-F238E27FC236}">
                <a16:creationId xmlns:a16="http://schemas.microsoft.com/office/drawing/2014/main" id="{3CAAD41F-62BF-46FF-A84E-40CC45D06046}"/>
              </a:ext>
            </a:extLst>
          </p:cNvPr>
          <p:cNvSpPr txBox="1"/>
          <p:nvPr/>
        </p:nvSpPr>
        <p:spPr>
          <a:xfrm>
            <a:off x="6335669" y="6079352"/>
            <a:ext cx="187147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Rota creation </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sp>
        <p:nvSpPr>
          <p:cNvPr id="333" name="TextBox 332">
            <a:extLst>
              <a:ext uri="{FF2B5EF4-FFF2-40B4-BE49-F238E27FC236}">
                <a16:creationId xmlns:a16="http://schemas.microsoft.com/office/drawing/2014/main" id="{878C07F5-2CD0-4961-99C6-46071D6B3644}"/>
              </a:ext>
            </a:extLst>
          </p:cNvPr>
          <p:cNvSpPr txBox="1"/>
          <p:nvPr/>
        </p:nvSpPr>
        <p:spPr>
          <a:xfrm>
            <a:off x="6346456" y="5674895"/>
            <a:ext cx="187147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Notification of vacancy </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sp>
        <p:nvSpPr>
          <p:cNvPr id="336" name="TextBox 335">
            <a:extLst>
              <a:ext uri="{FF2B5EF4-FFF2-40B4-BE49-F238E27FC236}">
                <a16:creationId xmlns:a16="http://schemas.microsoft.com/office/drawing/2014/main" id="{4F1D1070-1884-4B2B-AF20-68D3A2708C72}"/>
              </a:ext>
            </a:extLst>
          </p:cNvPr>
          <p:cNvSpPr txBox="1"/>
          <p:nvPr/>
        </p:nvSpPr>
        <p:spPr>
          <a:xfrm>
            <a:off x="8519852" y="6308699"/>
            <a:ext cx="1593061"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Payroll</a:t>
            </a:r>
          </a:p>
        </p:txBody>
      </p:sp>
      <p:sp>
        <p:nvSpPr>
          <p:cNvPr id="338" name="TextBox 337">
            <a:extLst>
              <a:ext uri="{FF2B5EF4-FFF2-40B4-BE49-F238E27FC236}">
                <a16:creationId xmlns:a16="http://schemas.microsoft.com/office/drawing/2014/main" id="{0B6854D3-8284-4A00-A76E-201A343EE456}"/>
              </a:ext>
            </a:extLst>
          </p:cNvPr>
          <p:cNvSpPr txBox="1"/>
          <p:nvPr/>
        </p:nvSpPr>
        <p:spPr>
          <a:xfrm>
            <a:off x="8519853" y="5866926"/>
            <a:ext cx="1593060"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Use of Allocate</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sp>
        <p:nvSpPr>
          <p:cNvPr id="339" name="TextBox 338">
            <a:extLst>
              <a:ext uri="{FF2B5EF4-FFF2-40B4-BE49-F238E27FC236}">
                <a16:creationId xmlns:a16="http://schemas.microsoft.com/office/drawing/2014/main" id="{57EAD85F-08FA-4980-967F-A7B933E5F02A}"/>
              </a:ext>
            </a:extLst>
          </p:cNvPr>
          <p:cNvSpPr txBox="1"/>
          <p:nvPr/>
        </p:nvSpPr>
        <p:spPr>
          <a:xfrm>
            <a:off x="8519853" y="6090114"/>
            <a:ext cx="1593060"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Use of own rostering system</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sp>
        <p:nvSpPr>
          <p:cNvPr id="340" name="TextBox 339">
            <a:extLst>
              <a:ext uri="{FF2B5EF4-FFF2-40B4-BE49-F238E27FC236}">
                <a16:creationId xmlns:a16="http://schemas.microsoft.com/office/drawing/2014/main" id="{A5DCFB71-2579-44F5-AB7B-77368ED215E3}"/>
              </a:ext>
            </a:extLst>
          </p:cNvPr>
          <p:cNvSpPr txBox="1"/>
          <p:nvPr/>
        </p:nvSpPr>
        <p:spPr>
          <a:xfrm>
            <a:off x="8530640" y="5685657"/>
            <a:ext cx="1593060"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Request to nation supply chains </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sp>
        <p:nvSpPr>
          <p:cNvPr id="341" name="TextBox 340">
            <a:extLst>
              <a:ext uri="{FF2B5EF4-FFF2-40B4-BE49-F238E27FC236}">
                <a16:creationId xmlns:a16="http://schemas.microsoft.com/office/drawing/2014/main" id="{5FA4ED48-1E48-4F87-A213-FAAA651473FD}"/>
              </a:ext>
            </a:extLst>
          </p:cNvPr>
          <p:cNvSpPr txBox="1"/>
          <p:nvPr/>
        </p:nvSpPr>
        <p:spPr>
          <a:xfrm>
            <a:off x="7105239" y="2477365"/>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Lead Employer</a:t>
            </a:r>
            <a:endParaRPr kumimoji="0" lang="en-GB" sz="1000" b="1" i="0" u="none" strike="noStrike" kern="0" cap="none" spc="0" normalizeH="0" baseline="30000" noProof="0">
              <a:ln>
                <a:noFill/>
              </a:ln>
              <a:solidFill>
                <a:srgbClr val="525252"/>
              </a:solidFill>
              <a:effectLst/>
              <a:uLnTx/>
              <a:uFillTx/>
              <a:latin typeface="Arial"/>
              <a:cs typeface="Arial"/>
            </a:endParaRPr>
          </a:p>
        </p:txBody>
      </p:sp>
      <p:grpSp>
        <p:nvGrpSpPr>
          <p:cNvPr id="342" name="Group 341">
            <a:extLst>
              <a:ext uri="{FF2B5EF4-FFF2-40B4-BE49-F238E27FC236}">
                <a16:creationId xmlns:a16="http://schemas.microsoft.com/office/drawing/2014/main" id="{414B5462-C54C-4152-8AEA-AC3D4DF84912}"/>
              </a:ext>
            </a:extLst>
          </p:cNvPr>
          <p:cNvGrpSpPr/>
          <p:nvPr/>
        </p:nvGrpSpPr>
        <p:grpSpPr>
          <a:xfrm>
            <a:off x="7473102" y="2767675"/>
            <a:ext cx="462720" cy="611932"/>
            <a:chOff x="10034080" y="3165420"/>
            <a:chExt cx="552543" cy="744239"/>
          </a:xfrm>
          <a:solidFill>
            <a:srgbClr val="FFFFFF"/>
          </a:solidFill>
        </p:grpSpPr>
        <p:grpSp>
          <p:nvGrpSpPr>
            <p:cNvPr id="343" name="CustomIcon">
              <a:extLst>
                <a:ext uri="{FF2B5EF4-FFF2-40B4-BE49-F238E27FC236}">
                  <a16:creationId xmlns:a16="http://schemas.microsoft.com/office/drawing/2014/main" id="{0739DD4F-00EF-46C0-8B6F-696FC70F0D85}"/>
                </a:ext>
              </a:extLst>
            </p:cNvPr>
            <p:cNvGrpSpPr/>
            <p:nvPr/>
          </p:nvGrpSpPr>
          <p:grpSpPr>
            <a:xfrm>
              <a:off x="10038418" y="3385607"/>
              <a:ext cx="530960" cy="524052"/>
              <a:chOff x="-531446" y="3229247"/>
              <a:chExt cx="530960" cy="524052"/>
            </a:xfrm>
            <a:grpFill/>
          </p:grpSpPr>
          <p:grpSp>
            <p:nvGrpSpPr>
              <p:cNvPr id="346" name="CustomIcon">
                <a:extLst>
                  <a:ext uri="{FF2B5EF4-FFF2-40B4-BE49-F238E27FC236}">
                    <a16:creationId xmlns:a16="http://schemas.microsoft.com/office/drawing/2014/main" id="{0DD4E8CE-A2FF-40A6-B089-F6B9D08F953A}"/>
                  </a:ext>
                </a:extLst>
              </p:cNvPr>
              <p:cNvGrpSpPr/>
              <p:nvPr/>
            </p:nvGrpSpPr>
            <p:grpSpPr>
              <a:xfrm>
                <a:off x="-496048" y="3353569"/>
                <a:ext cx="473114" cy="353973"/>
                <a:chOff x="-496048" y="3353569"/>
                <a:chExt cx="473114" cy="353973"/>
              </a:xfrm>
              <a:grpFill/>
            </p:grpSpPr>
            <p:sp>
              <p:nvSpPr>
                <p:cNvPr id="365" name="Freeform: Shape 364">
                  <a:extLst>
                    <a:ext uri="{FF2B5EF4-FFF2-40B4-BE49-F238E27FC236}">
                      <a16:creationId xmlns:a16="http://schemas.microsoft.com/office/drawing/2014/main" id="{98599736-995D-45EE-881C-D9148E455E9E}"/>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66" name="Freeform: Shape 365">
                  <a:extLst>
                    <a:ext uri="{FF2B5EF4-FFF2-40B4-BE49-F238E27FC236}">
                      <a16:creationId xmlns:a16="http://schemas.microsoft.com/office/drawing/2014/main" id="{D59FBD6F-4791-4E19-8014-8D2A21A7FCAD}"/>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347" name="Freeform: Shape 346">
                <a:extLst>
                  <a:ext uri="{FF2B5EF4-FFF2-40B4-BE49-F238E27FC236}">
                    <a16:creationId xmlns:a16="http://schemas.microsoft.com/office/drawing/2014/main" id="{C5B90A25-9F21-4D76-8827-F4BFD3915F29}"/>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48" name="Freeform: Shape 347">
                <a:extLst>
                  <a:ext uri="{FF2B5EF4-FFF2-40B4-BE49-F238E27FC236}">
                    <a16:creationId xmlns:a16="http://schemas.microsoft.com/office/drawing/2014/main" id="{23E7038D-D162-4C08-82E2-CB2D07AFA725}"/>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49" name="Freeform: Shape 348">
                <a:extLst>
                  <a:ext uri="{FF2B5EF4-FFF2-40B4-BE49-F238E27FC236}">
                    <a16:creationId xmlns:a16="http://schemas.microsoft.com/office/drawing/2014/main" id="{24C23301-D885-4280-9881-883FEC59E135}"/>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50" name="Freeform: Shape 349">
                <a:extLst>
                  <a:ext uri="{FF2B5EF4-FFF2-40B4-BE49-F238E27FC236}">
                    <a16:creationId xmlns:a16="http://schemas.microsoft.com/office/drawing/2014/main" id="{44C3B9BC-92FF-4B00-8C69-CAA83C8CDE4E}"/>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51" name="Freeform: Shape 350">
                <a:extLst>
                  <a:ext uri="{FF2B5EF4-FFF2-40B4-BE49-F238E27FC236}">
                    <a16:creationId xmlns:a16="http://schemas.microsoft.com/office/drawing/2014/main" id="{521CBD4E-349B-45AE-9978-92D4A8B30A1A}"/>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52" name="Freeform: Shape 351">
                <a:extLst>
                  <a:ext uri="{FF2B5EF4-FFF2-40B4-BE49-F238E27FC236}">
                    <a16:creationId xmlns:a16="http://schemas.microsoft.com/office/drawing/2014/main" id="{DE933D9F-538D-462F-8D6C-5E25775BEF5D}"/>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53" name="Freeform: Shape 352">
                <a:extLst>
                  <a:ext uri="{FF2B5EF4-FFF2-40B4-BE49-F238E27FC236}">
                    <a16:creationId xmlns:a16="http://schemas.microsoft.com/office/drawing/2014/main" id="{99EFD853-E066-427C-BA93-F032276C838C}"/>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54" name="Freeform: Shape 353">
                <a:extLst>
                  <a:ext uri="{FF2B5EF4-FFF2-40B4-BE49-F238E27FC236}">
                    <a16:creationId xmlns:a16="http://schemas.microsoft.com/office/drawing/2014/main" id="{C8DB6884-E4B0-4AF3-B922-5C9548393351}"/>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55" name="Freeform: Shape 354">
                <a:extLst>
                  <a:ext uri="{FF2B5EF4-FFF2-40B4-BE49-F238E27FC236}">
                    <a16:creationId xmlns:a16="http://schemas.microsoft.com/office/drawing/2014/main" id="{FA412FFA-DED1-4AA1-8982-1A09D0285488}"/>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56" name="Freeform: Shape 355">
                <a:extLst>
                  <a:ext uri="{FF2B5EF4-FFF2-40B4-BE49-F238E27FC236}">
                    <a16:creationId xmlns:a16="http://schemas.microsoft.com/office/drawing/2014/main" id="{3FA76478-301E-47A7-8E70-39D8C9EC619A}"/>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57" name="Freeform: Shape 356">
                <a:extLst>
                  <a:ext uri="{FF2B5EF4-FFF2-40B4-BE49-F238E27FC236}">
                    <a16:creationId xmlns:a16="http://schemas.microsoft.com/office/drawing/2014/main" id="{B5D6848B-5005-4169-B73E-FAB09BE338FA}"/>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58" name="Freeform: Shape 357">
                <a:extLst>
                  <a:ext uri="{FF2B5EF4-FFF2-40B4-BE49-F238E27FC236}">
                    <a16:creationId xmlns:a16="http://schemas.microsoft.com/office/drawing/2014/main" id="{CB52995A-646B-4FAB-A39E-38BB05016B46}"/>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59" name="Freeform: Shape 358">
                <a:extLst>
                  <a:ext uri="{FF2B5EF4-FFF2-40B4-BE49-F238E27FC236}">
                    <a16:creationId xmlns:a16="http://schemas.microsoft.com/office/drawing/2014/main" id="{CAD6CB8C-F8B5-49B9-800E-BCC6979B3A6D}"/>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60" name="Freeform: Shape 359">
                <a:extLst>
                  <a:ext uri="{FF2B5EF4-FFF2-40B4-BE49-F238E27FC236}">
                    <a16:creationId xmlns:a16="http://schemas.microsoft.com/office/drawing/2014/main" id="{46AC5E97-ADC7-4E95-A447-B35043C631ED}"/>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61" name="Freeform: Shape 360">
                <a:extLst>
                  <a:ext uri="{FF2B5EF4-FFF2-40B4-BE49-F238E27FC236}">
                    <a16:creationId xmlns:a16="http://schemas.microsoft.com/office/drawing/2014/main" id="{7EE1CD80-0858-4830-A990-195B28F9B215}"/>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62" name="Freeform: Shape 361">
                <a:extLst>
                  <a:ext uri="{FF2B5EF4-FFF2-40B4-BE49-F238E27FC236}">
                    <a16:creationId xmlns:a16="http://schemas.microsoft.com/office/drawing/2014/main" id="{274E74AD-3CA8-483F-B23E-5A8980028565}"/>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63" name="Freeform: Shape 362">
                <a:extLst>
                  <a:ext uri="{FF2B5EF4-FFF2-40B4-BE49-F238E27FC236}">
                    <a16:creationId xmlns:a16="http://schemas.microsoft.com/office/drawing/2014/main" id="{B66A8A6C-89B5-4159-92BA-4888008683F3}"/>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364" name="Freeform: Shape 363">
                <a:extLst>
                  <a:ext uri="{FF2B5EF4-FFF2-40B4-BE49-F238E27FC236}">
                    <a16:creationId xmlns:a16="http://schemas.microsoft.com/office/drawing/2014/main" id="{A3EBD3A3-B4A1-41EB-891F-852895F7278E}"/>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344" name="Rectangle 343">
              <a:extLst>
                <a:ext uri="{FF2B5EF4-FFF2-40B4-BE49-F238E27FC236}">
                  <a16:creationId xmlns:a16="http://schemas.microsoft.com/office/drawing/2014/main" id="{17BDCF98-D7FA-42E2-9317-A970195F4EE0}"/>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prstClr val="white"/>
                </a:solidFill>
                <a:effectLst/>
                <a:uLnTx/>
                <a:uFillTx/>
                <a:latin typeface="Arial"/>
                <a:ea typeface="+mn-ea"/>
                <a:cs typeface="Arial"/>
              </a:endParaRPr>
            </a:p>
          </p:txBody>
        </p:sp>
        <p:pic>
          <p:nvPicPr>
            <p:cNvPr id="345" name="CustomIcon">
              <a:extLst>
                <a:ext uri="{FF2B5EF4-FFF2-40B4-BE49-F238E27FC236}">
                  <a16:creationId xmlns:a16="http://schemas.microsoft.com/office/drawing/2014/main" id="{BAE1FD2B-FF9E-4797-9A9C-4B625983E163}"/>
                </a:ext>
              </a:extLst>
            </p:cNvPr>
            <p:cNvPicPr>
              <a:picLocks noChangeAspect="1"/>
            </p:cNvPicPr>
            <p:nvPr>
              <p:custDataLst>
                <p:tags r:id="rId5"/>
              </p:custDataLst>
            </p:nvPr>
          </p:nvPicPr>
          <p:blipFill>
            <a:blip r:embed="rId8">
              <a:extLst>
                <a:ext uri="{96DAC541-7B7A-43D3-8B79-37D633B846F1}">
                  <asvg:svgBlip xmlns:asvg="http://schemas.microsoft.com/office/drawing/2016/SVG/main" r:embed="rId9"/>
                </a:ext>
              </a:extLst>
            </a:blip>
            <a:stretch>
              <a:fillRect/>
            </a:stretch>
          </p:blipFill>
          <p:spPr>
            <a:xfrm>
              <a:off x="10034080" y="3165420"/>
              <a:ext cx="552543" cy="552545"/>
            </a:xfrm>
            <a:prstGeom prst="rect">
              <a:avLst/>
            </a:prstGeom>
          </p:spPr>
        </p:pic>
      </p:grpSp>
      <p:grpSp>
        <p:nvGrpSpPr>
          <p:cNvPr id="367" name="Group 366">
            <a:extLst>
              <a:ext uri="{FF2B5EF4-FFF2-40B4-BE49-F238E27FC236}">
                <a16:creationId xmlns:a16="http://schemas.microsoft.com/office/drawing/2014/main" id="{D9771C49-E4D4-4BC1-B161-9969330BFF9C}"/>
              </a:ext>
            </a:extLst>
          </p:cNvPr>
          <p:cNvGrpSpPr/>
          <p:nvPr/>
        </p:nvGrpSpPr>
        <p:grpSpPr>
          <a:xfrm>
            <a:off x="7067792" y="2767676"/>
            <a:ext cx="1221318" cy="807179"/>
            <a:chOff x="8151136" y="508527"/>
            <a:chExt cx="1221318" cy="807180"/>
          </a:xfrm>
          <a:solidFill>
            <a:srgbClr val="FFFFFF"/>
          </a:solidFill>
        </p:grpSpPr>
        <p:grpSp>
          <p:nvGrpSpPr>
            <p:cNvPr id="368" name="Group 367">
              <a:extLst>
                <a:ext uri="{FF2B5EF4-FFF2-40B4-BE49-F238E27FC236}">
                  <a16:creationId xmlns:a16="http://schemas.microsoft.com/office/drawing/2014/main" id="{2B52C005-88D1-4547-AE08-D607DF3F5187}"/>
                </a:ext>
              </a:extLst>
            </p:cNvPr>
            <p:cNvGrpSpPr/>
            <p:nvPr/>
          </p:nvGrpSpPr>
          <p:grpSpPr>
            <a:xfrm>
              <a:off x="8502609" y="508527"/>
              <a:ext cx="462720" cy="611932"/>
              <a:chOff x="10034080" y="3165420"/>
              <a:chExt cx="552543" cy="744239"/>
            </a:xfrm>
            <a:grpFill/>
          </p:grpSpPr>
          <p:grpSp>
            <p:nvGrpSpPr>
              <p:cNvPr id="370" name="CustomIcon">
                <a:extLst>
                  <a:ext uri="{FF2B5EF4-FFF2-40B4-BE49-F238E27FC236}">
                    <a16:creationId xmlns:a16="http://schemas.microsoft.com/office/drawing/2014/main" id="{78F6D236-306F-4991-A948-914A76EBD765}"/>
                  </a:ext>
                </a:extLst>
              </p:cNvPr>
              <p:cNvGrpSpPr/>
              <p:nvPr/>
            </p:nvGrpSpPr>
            <p:grpSpPr>
              <a:xfrm>
                <a:off x="10038418" y="3385607"/>
                <a:ext cx="530960" cy="524052"/>
                <a:chOff x="-531446" y="3229247"/>
                <a:chExt cx="530960" cy="524052"/>
              </a:xfrm>
              <a:grpFill/>
            </p:grpSpPr>
            <p:grpSp>
              <p:nvGrpSpPr>
                <p:cNvPr id="373" name="CustomIcon">
                  <a:extLst>
                    <a:ext uri="{FF2B5EF4-FFF2-40B4-BE49-F238E27FC236}">
                      <a16:creationId xmlns:a16="http://schemas.microsoft.com/office/drawing/2014/main" id="{6B364F5E-55D2-4BA3-89DE-719AF05D176D}"/>
                    </a:ext>
                  </a:extLst>
                </p:cNvPr>
                <p:cNvGrpSpPr/>
                <p:nvPr/>
              </p:nvGrpSpPr>
              <p:grpSpPr>
                <a:xfrm>
                  <a:off x="-496048" y="3353569"/>
                  <a:ext cx="473114" cy="353973"/>
                  <a:chOff x="-496048" y="3353569"/>
                  <a:chExt cx="473114" cy="353973"/>
                </a:xfrm>
                <a:grpFill/>
              </p:grpSpPr>
              <p:sp>
                <p:nvSpPr>
                  <p:cNvPr id="392" name="Freeform: Shape 391">
                    <a:extLst>
                      <a:ext uri="{FF2B5EF4-FFF2-40B4-BE49-F238E27FC236}">
                        <a16:creationId xmlns:a16="http://schemas.microsoft.com/office/drawing/2014/main" id="{5C158C34-0D17-4C19-9881-11B0B9AB65E4}"/>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93" name="Freeform: Shape 392">
                    <a:extLst>
                      <a:ext uri="{FF2B5EF4-FFF2-40B4-BE49-F238E27FC236}">
                        <a16:creationId xmlns:a16="http://schemas.microsoft.com/office/drawing/2014/main" id="{AE17AA78-33D3-4EC5-822A-8DB0338A7983}"/>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374" name="Freeform: Shape 373">
                  <a:extLst>
                    <a:ext uri="{FF2B5EF4-FFF2-40B4-BE49-F238E27FC236}">
                      <a16:creationId xmlns:a16="http://schemas.microsoft.com/office/drawing/2014/main" id="{E5971B29-D09D-4CB1-A3BA-737481AB1C3B}"/>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75" name="Freeform: Shape 374">
                  <a:extLst>
                    <a:ext uri="{FF2B5EF4-FFF2-40B4-BE49-F238E27FC236}">
                      <a16:creationId xmlns:a16="http://schemas.microsoft.com/office/drawing/2014/main" id="{DFD127CF-B11A-44B7-A814-C0AB6EB2EC2D}"/>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76" name="Freeform: Shape 375">
                  <a:extLst>
                    <a:ext uri="{FF2B5EF4-FFF2-40B4-BE49-F238E27FC236}">
                      <a16:creationId xmlns:a16="http://schemas.microsoft.com/office/drawing/2014/main" id="{CD797AAD-F230-4086-9F63-7761655DC5C1}"/>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77" name="Freeform: Shape 376">
                  <a:extLst>
                    <a:ext uri="{FF2B5EF4-FFF2-40B4-BE49-F238E27FC236}">
                      <a16:creationId xmlns:a16="http://schemas.microsoft.com/office/drawing/2014/main" id="{26957ADD-DDFD-478E-B442-FFDB99B12D6D}"/>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78" name="Freeform: Shape 377">
                  <a:extLst>
                    <a:ext uri="{FF2B5EF4-FFF2-40B4-BE49-F238E27FC236}">
                      <a16:creationId xmlns:a16="http://schemas.microsoft.com/office/drawing/2014/main" id="{317128B2-E8B7-4FE7-BC8B-A59577DBF3EC}"/>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79" name="Freeform: Shape 378">
                  <a:extLst>
                    <a:ext uri="{FF2B5EF4-FFF2-40B4-BE49-F238E27FC236}">
                      <a16:creationId xmlns:a16="http://schemas.microsoft.com/office/drawing/2014/main" id="{B4B8492F-C693-4785-94B3-4F24416BD7CF}"/>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80" name="Freeform: Shape 379">
                  <a:extLst>
                    <a:ext uri="{FF2B5EF4-FFF2-40B4-BE49-F238E27FC236}">
                      <a16:creationId xmlns:a16="http://schemas.microsoft.com/office/drawing/2014/main" id="{6C2C5E7F-D458-4D88-BF1B-5E1250C462E8}"/>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81" name="Freeform: Shape 380">
                  <a:extLst>
                    <a:ext uri="{FF2B5EF4-FFF2-40B4-BE49-F238E27FC236}">
                      <a16:creationId xmlns:a16="http://schemas.microsoft.com/office/drawing/2014/main" id="{3560FFA1-84B4-4243-AC6E-5D4C6FEB3527}"/>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82" name="Freeform: Shape 381">
                  <a:extLst>
                    <a:ext uri="{FF2B5EF4-FFF2-40B4-BE49-F238E27FC236}">
                      <a16:creationId xmlns:a16="http://schemas.microsoft.com/office/drawing/2014/main" id="{ED2D92D8-A599-4164-AA26-FA392799B251}"/>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83" name="Freeform: Shape 382">
                  <a:extLst>
                    <a:ext uri="{FF2B5EF4-FFF2-40B4-BE49-F238E27FC236}">
                      <a16:creationId xmlns:a16="http://schemas.microsoft.com/office/drawing/2014/main" id="{78BCEC48-B3CE-4136-94FB-2A1896FA84CF}"/>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84" name="Freeform: Shape 383">
                  <a:extLst>
                    <a:ext uri="{FF2B5EF4-FFF2-40B4-BE49-F238E27FC236}">
                      <a16:creationId xmlns:a16="http://schemas.microsoft.com/office/drawing/2014/main" id="{DD0B788B-A2EB-44C9-AE31-C5E76A2ACB9F}"/>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85" name="Freeform: Shape 384">
                  <a:extLst>
                    <a:ext uri="{FF2B5EF4-FFF2-40B4-BE49-F238E27FC236}">
                      <a16:creationId xmlns:a16="http://schemas.microsoft.com/office/drawing/2014/main" id="{B50683DF-E452-4A7E-A350-F540ABA60205}"/>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86" name="Freeform: Shape 385">
                  <a:extLst>
                    <a:ext uri="{FF2B5EF4-FFF2-40B4-BE49-F238E27FC236}">
                      <a16:creationId xmlns:a16="http://schemas.microsoft.com/office/drawing/2014/main" id="{7899B7E7-9D70-4FFB-88D3-07951289A2C5}"/>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87" name="Freeform: Shape 386">
                  <a:extLst>
                    <a:ext uri="{FF2B5EF4-FFF2-40B4-BE49-F238E27FC236}">
                      <a16:creationId xmlns:a16="http://schemas.microsoft.com/office/drawing/2014/main" id="{FF851132-681A-4485-AA5A-57419DABE038}"/>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88" name="Freeform: Shape 387">
                  <a:extLst>
                    <a:ext uri="{FF2B5EF4-FFF2-40B4-BE49-F238E27FC236}">
                      <a16:creationId xmlns:a16="http://schemas.microsoft.com/office/drawing/2014/main" id="{84D70BE6-374C-44FD-937F-6BA9FDA90AF4}"/>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89" name="Freeform: Shape 388">
                  <a:extLst>
                    <a:ext uri="{FF2B5EF4-FFF2-40B4-BE49-F238E27FC236}">
                      <a16:creationId xmlns:a16="http://schemas.microsoft.com/office/drawing/2014/main" id="{9D0475A1-145F-4F55-B436-E07B9A14708B}"/>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90" name="Freeform: Shape 389">
                  <a:extLst>
                    <a:ext uri="{FF2B5EF4-FFF2-40B4-BE49-F238E27FC236}">
                      <a16:creationId xmlns:a16="http://schemas.microsoft.com/office/drawing/2014/main" id="{7CF3F619-42C3-4F0F-9FFF-97E53B2574B9}"/>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391" name="Freeform: Shape 390">
                  <a:extLst>
                    <a:ext uri="{FF2B5EF4-FFF2-40B4-BE49-F238E27FC236}">
                      <a16:creationId xmlns:a16="http://schemas.microsoft.com/office/drawing/2014/main" id="{BA373B90-2B80-4713-BE31-910B763650E3}"/>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371" name="Rectangle 370">
                <a:extLst>
                  <a:ext uri="{FF2B5EF4-FFF2-40B4-BE49-F238E27FC236}">
                    <a16:creationId xmlns:a16="http://schemas.microsoft.com/office/drawing/2014/main" id="{592171A5-9BBC-456C-8CBD-FEB737C5EA0F}"/>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372" name="CustomIcon">
                <a:extLst>
                  <a:ext uri="{FF2B5EF4-FFF2-40B4-BE49-F238E27FC236}">
                    <a16:creationId xmlns:a16="http://schemas.microsoft.com/office/drawing/2014/main" id="{6F28E762-9F19-43BD-A4D3-6E54CEC633BC}"/>
                  </a:ext>
                </a:extLst>
              </p:cNvPr>
              <p:cNvPicPr>
                <a:picLocks noChangeAspect="1"/>
              </p:cNvPicPr>
              <p:nvPr>
                <p:custDataLst>
                  <p:tags r:id="rId4"/>
                </p:custDataLst>
              </p:nvPr>
            </p:nvPicPr>
            <p:blipFill>
              <a:blip r:embed="rId8">
                <a:extLst>
                  <a:ext uri="{96DAC541-7B7A-43D3-8B79-37D633B846F1}">
                    <asvg:svgBlip xmlns:asvg="http://schemas.microsoft.com/office/drawing/2016/SVG/main" r:embed="rId9"/>
                  </a:ext>
                </a:extLst>
              </a:blip>
              <a:stretch>
                <a:fillRect/>
              </a:stretch>
            </p:blipFill>
            <p:spPr>
              <a:xfrm>
                <a:off x="10034080" y="3165420"/>
                <a:ext cx="552543" cy="552545"/>
              </a:xfrm>
              <a:prstGeom prst="rect">
                <a:avLst/>
              </a:prstGeom>
            </p:spPr>
          </p:pic>
        </p:grpSp>
        <p:sp>
          <p:nvSpPr>
            <p:cNvPr id="369" name="TextBox 368">
              <a:extLst>
                <a:ext uri="{FF2B5EF4-FFF2-40B4-BE49-F238E27FC236}">
                  <a16:creationId xmlns:a16="http://schemas.microsoft.com/office/drawing/2014/main" id="{6B7E89A3-9946-4341-9918-F4FA7AE43E26}"/>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panose="020B0604020202020204" pitchFamily="34" charset="0"/>
                </a:rPr>
                <a:t>NHS trusts</a:t>
              </a: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a:ln>
                  <a:noFill/>
                </a:ln>
                <a:solidFill>
                  <a:srgbClr val="525252"/>
                </a:solidFill>
                <a:effectLst/>
                <a:uLnTx/>
                <a:uFillTx/>
                <a:latin typeface="Arial"/>
                <a:cs typeface="Arial"/>
              </a:endParaRPr>
            </a:p>
          </p:txBody>
        </p:sp>
      </p:grpSp>
      <p:grpSp>
        <p:nvGrpSpPr>
          <p:cNvPr id="394" name="Group 393">
            <a:extLst>
              <a:ext uri="{FF2B5EF4-FFF2-40B4-BE49-F238E27FC236}">
                <a16:creationId xmlns:a16="http://schemas.microsoft.com/office/drawing/2014/main" id="{D8AE9E4B-C5B3-4D59-90D2-E30DFBADE60A}"/>
              </a:ext>
            </a:extLst>
          </p:cNvPr>
          <p:cNvGrpSpPr/>
          <p:nvPr/>
        </p:nvGrpSpPr>
        <p:grpSpPr>
          <a:xfrm>
            <a:off x="7381308" y="3613617"/>
            <a:ext cx="484790" cy="432590"/>
            <a:chOff x="2564707" y="838867"/>
            <a:chExt cx="761894" cy="624974"/>
          </a:xfrm>
        </p:grpSpPr>
        <p:pic>
          <p:nvPicPr>
            <p:cNvPr id="395" name="Picture 394">
              <a:extLst>
                <a:ext uri="{FF2B5EF4-FFF2-40B4-BE49-F238E27FC236}">
                  <a16:creationId xmlns:a16="http://schemas.microsoft.com/office/drawing/2014/main" id="{739D7961-3144-443A-9A7B-EEF20CD6B38B}"/>
                </a:ext>
              </a:extLst>
            </p:cNvPr>
            <p:cNvPicPr>
              <a:picLocks noChangeAspect="1"/>
            </p:cNvPicPr>
            <p:nvPr/>
          </p:nvPicPr>
          <p:blipFill rotWithShape="1">
            <a:blip r:embed="rId10" cstate="print">
              <a:duotone>
                <a:srgbClr val="005EB8">
                  <a:shade val="45000"/>
                  <a:satMod val="135000"/>
                </a:srgbClr>
                <a:prstClr val="white"/>
              </a:duotone>
              <a:extLst>
                <a:ext uri="{28A0092B-C50C-407E-A947-70E740481C1C}">
                  <a14:useLocalDpi xmlns:a14="http://schemas.microsoft.com/office/drawing/2010/main" val="0"/>
                </a:ext>
              </a:extLst>
            </a:blip>
            <a:srcRect b="17971"/>
            <a:stretch/>
          </p:blipFill>
          <p:spPr>
            <a:xfrm>
              <a:off x="2564707" y="838867"/>
              <a:ext cx="761894" cy="624974"/>
            </a:xfrm>
            <a:prstGeom prst="rect">
              <a:avLst/>
            </a:prstGeom>
          </p:spPr>
        </p:pic>
        <p:sp>
          <p:nvSpPr>
            <p:cNvPr id="396" name="TextBox 395">
              <a:extLst>
                <a:ext uri="{FF2B5EF4-FFF2-40B4-BE49-F238E27FC236}">
                  <a16:creationId xmlns:a16="http://schemas.microsoft.com/office/drawing/2014/main" id="{3DD30312-C67B-4C77-A6AC-D1FECCED9BB9}"/>
                </a:ext>
              </a:extLst>
            </p:cNvPr>
            <p:cNvSpPr txBox="1"/>
            <p:nvPr/>
          </p:nvSpPr>
          <p:spPr>
            <a:xfrm>
              <a:off x="2734765" y="938357"/>
              <a:ext cx="380233" cy="444654"/>
            </a:xfrm>
            <a:prstGeom prst="rect">
              <a:avLst/>
            </a:prstGeom>
            <a:noFill/>
          </p:spPr>
          <p:txBody>
            <a:bodyPr wrap="square" rtlCol="0">
              <a:spAutoFit/>
            </a:body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000000"/>
                  </a:solidFill>
                  <a:effectLst/>
                  <a:uLnTx/>
                  <a:uFillTx/>
                </a:rPr>
                <a:t>+</a:t>
              </a:r>
              <a:endParaRPr kumimoji="0" lang="en-GB" sz="1000" b="1" i="0" u="none" strike="noStrike" kern="0" cap="none" spc="0" normalizeH="0" baseline="0" noProof="0">
                <a:ln>
                  <a:noFill/>
                </a:ln>
                <a:solidFill>
                  <a:srgbClr val="000000"/>
                </a:solidFill>
                <a:effectLst/>
                <a:uLnTx/>
                <a:uFillTx/>
              </a:endParaRPr>
            </a:p>
          </p:txBody>
        </p:sp>
      </p:grpSp>
      <p:sp>
        <p:nvSpPr>
          <p:cNvPr id="397" name="TextBox 396">
            <a:extLst>
              <a:ext uri="{FF2B5EF4-FFF2-40B4-BE49-F238E27FC236}">
                <a16:creationId xmlns:a16="http://schemas.microsoft.com/office/drawing/2014/main" id="{902F36C5-F744-4F67-A165-69F91AAC0D78}"/>
              </a:ext>
            </a:extLst>
          </p:cNvPr>
          <p:cNvSpPr txBox="1"/>
          <p:nvPr/>
        </p:nvSpPr>
        <p:spPr>
          <a:xfrm>
            <a:off x="7044763" y="4072267"/>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PCNs</a:t>
            </a:r>
            <a:endParaRPr kumimoji="0" lang="en-GB" sz="1000" b="1" i="0" u="none" strike="noStrike" kern="0" cap="none" spc="0" normalizeH="0" baseline="30000" noProof="0">
              <a:ln>
                <a:noFill/>
              </a:ln>
              <a:solidFill>
                <a:srgbClr val="525252"/>
              </a:solidFill>
              <a:effectLst/>
              <a:uLnTx/>
              <a:uFillTx/>
              <a:latin typeface="Arial"/>
              <a:cs typeface="Arial"/>
            </a:endParaRPr>
          </a:p>
        </p:txBody>
      </p:sp>
      <p:sp>
        <p:nvSpPr>
          <p:cNvPr id="398" name="Rectangle 397">
            <a:extLst>
              <a:ext uri="{FF2B5EF4-FFF2-40B4-BE49-F238E27FC236}">
                <a16:creationId xmlns:a16="http://schemas.microsoft.com/office/drawing/2014/main" id="{61D92F30-8EC5-4D9A-B6BE-C3D3EE99C83E}"/>
              </a:ext>
            </a:extLst>
          </p:cNvPr>
          <p:cNvSpPr/>
          <p:nvPr/>
        </p:nvSpPr>
        <p:spPr>
          <a:xfrm>
            <a:off x="6913576" y="2289707"/>
            <a:ext cx="1472615" cy="2165248"/>
          </a:xfrm>
          <a:prstGeom prst="rect">
            <a:avLst/>
          </a:prstGeom>
          <a:noFill/>
          <a:ln w="28575" cap="flat" cmpd="sng" algn="ctr">
            <a:solidFill>
              <a:schemeClr val="accent6">
                <a:lumMod val="75000"/>
              </a:schemeClr>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99" name="Freeform 73">
            <a:extLst>
              <a:ext uri="{FF2B5EF4-FFF2-40B4-BE49-F238E27FC236}">
                <a16:creationId xmlns:a16="http://schemas.microsoft.com/office/drawing/2014/main" id="{3B6E8023-37EE-4108-A7BB-E7374171239F}"/>
              </a:ext>
            </a:extLst>
          </p:cNvPr>
          <p:cNvSpPr>
            <a:spLocks noEditPoints="1"/>
          </p:cNvSpPr>
          <p:nvPr/>
        </p:nvSpPr>
        <p:spPr bwMode="auto">
          <a:xfrm>
            <a:off x="10941702" y="5316696"/>
            <a:ext cx="372808" cy="437759"/>
          </a:xfrm>
          <a:custGeom>
            <a:avLst/>
            <a:gdLst>
              <a:gd name="T0" fmla="*/ 324 w 567"/>
              <a:gd name="T1" fmla="*/ 143 h 573"/>
              <a:gd name="T2" fmla="*/ 287 w 567"/>
              <a:gd name="T3" fmla="*/ 135 h 573"/>
              <a:gd name="T4" fmla="*/ 324 w 567"/>
              <a:gd name="T5" fmla="*/ 143 h 573"/>
              <a:gd name="T6" fmla="*/ 266 w 567"/>
              <a:gd name="T7" fmla="*/ 435 h 573"/>
              <a:gd name="T8" fmla="*/ 266 w 567"/>
              <a:gd name="T9" fmla="*/ 456 h 573"/>
              <a:gd name="T10" fmla="*/ 456 w 567"/>
              <a:gd name="T11" fmla="*/ 35 h 573"/>
              <a:gd name="T12" fmla="*/ 362 w 567"/>
              <a:gd name="T13" fmla="*/ 0 h 573"/>
              <a:gd name="T14" fmla="*/ 205 w 567"/>
              <a:gd name="T15" fmla="*/ 119 h 573"/>
              <a:gd name="T16" fmla="*/ 0 w 567"/>
              <a:gd name="T17" fmla="*/ 133 h 573"/>
              <a:gd name="T18" fmla="*/ 0 w 567"/>
              <a:gd name="T19" fmla="*/ 440 h 573"/>
              <a:gd name="T20" fmla="*/ 205 w 567"/>
              <a:gd name="T21" fmla="*/ 455 h 573"/>
              <a:gd name="T22" fmla="*/ 362 w 567"/>
              <a:gd name="T23" fmla="*/ 573 h 573"/>
              <a:gd name="T24" fmla="*/ 456 w 567"/>
              <a:gd name="T25" fmla="*/ 539 h 573"/>
              <a:gd name="T26" fmla="*/ 394 w 567"/>
              <a:gd name="T27" fmla="*/ 287 h 573"/>
              <a:gd name="T28" fmla="*/ 293 w 567"/>
              <a:gd name="T29" fmla="*/ 280 h 573"/>
              <a:gd name="T30" fmla="*/ 294 w 567"/>
              <a:gd name="T31" fmla="*/ 280 h 573"/>
              <a:gd name="T32" fmla="*/ 296 w 567"/>
              <a:gd name="T33" fmla="*/ 408 h 573"/>
              <a:gd name="T34" fmla="*/ 287 w 567"/>
              <a:gd name="T35" fmla="*/ 476 h 573"/>
              <a:gd name="T36" fmla="*/ 302 w 567"/>
              <a:gd name="T37" fmla="*/ 501 h 573"/>
              <a:gd name="T38" fmla="*/ 287 w 567"/>
              <a:gd name="T39" fmla="*/ 537 h 573"/>
              <a:gd name="T40" fmla="*/ 266 w 567"/>
              <a:gd name="T41" fmla="*/ 500 h 573"/>
              <a:gd name="T42" fmla="*/ 231 w 567"/>
              <a:gd name="T43" fmla="*/ 445 h 573"/>
              <a:gd name="T44" fmla="*/ 266 w 567"/>
              <a:gd name="T45" fmla="*/ 302 h 573"/>
              <a:gd name="T46" fmla="*/ 219 w 567"/>
              <a:gd name="T47" fmla="*/ 245 h 573"/>
              <a:gd name="T48" fmla="*/ 266 w 567"/>
              <a:gd name="T49" fmla="*/ 139 h 573"/>
              <a:gd name="T50" fmla="*/ 266 w 567"/>
              <a:gd name="T51" fmla="*/ 74 h 573"/>
              <a:gd name="T52" fmla="*/ 355 w 567"/>
              <a:gd name="T53" fmla="*/ 142 h 573"/>
              <a:gd name="T54" fmla="*/ 287 w 567"/>
              <a:gd name="T55" fmla="*/ 212 h 573"/>
              <a:gd name="T56" fmla="*/ 293 w 567"/>
              <a:gd name="T57" fmla="*/ 280 h 573"/>
              <a:gd name="T58" fmla="*/ 312 w 567"/>
              <a:gd name="T59" fmla="*/ 343 h 573"/>
              <a:gd name="T60" fmla="*/ 287 w 567"/>
              <a:gd name="T61" fmla="*/ 312 h 573"/>
              <a:gd name="T62" fmla="*/ 251 w 567"/>
              <a:gd name="T63" fmla="*/ 246 h 573"/>
              <a:gd name="T64" fmla="*/ 266 w 567"/>
              <a:gd name="T65" fmla="*/ 226 h 573"/>
              <a:gd name="T66" fmla="*/ 250 w 567"/>
              <a:gd name="T67" fmla="*/ 91 h 573"/>
              <a:gd name="T68" fmla="*/ 250 w 567"/>
              <a:gd name="T69" fmla="*/ 104 h 573"/>
              <a:gd name="T70" fmla="*/ 250 w 567"/>
              <a:gd name="T71" fmla="*/ 9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7" h="573">
                <a:moveTo>
                  <a:pt x="324" y="143"/>
                </a:moveTo>
                <a:cubicBezTo>
                  <a:pt x="324" y="143"/>
                  <a:pt x="324" y="143"/>
                  <a:pt x="324" y="143"/>
                </a:cubicBezTo>
                <a:cubicBezTo>
                  <a:pt x="324" y="137"/>
                  <a:pt x="318" y="130"/>
                  <a:pt x="308" y="123"/>
                </a:cubicBezTo>
                <a:cubicBezTo>
                  <a:pt x="303" y="128"/>
                  <a:pt x="296" y="133"/>
                  <a:pt x="287" y="135"/>
                </a:cubicBezTo>
                <a:cubicBezTo>
                  <a:pt x="287" y="177"/>
                  <a:pt x="287" y="177"/>
                  <a:pt x="287" y="177"/>
                </a:cubicBezTo>
                <a:cubicBezTo>
                  <a:pt x="310" y="165"/>
                  <a:pt x="324" y="153"/>
                  <a:pt x="324" y="143"/>
                </a:cubicBezTo>
                <a:close/>
                <a:moveTo>
                  <a:pt x="266" y="456"/>
                </a:moveTo>
                <a:cubicBezTo>
                  <a:pt x="266" y="435"/>
                  <a:pt x="266" y="435"/>
                  <a:pt x="266" y="435"/>
                </a:cubicBezTo>
                <a:cubicBezTo>
                  <a:pt x="263" y="439"/>
                  <a:pt x="262" y="443"/>
                  <a:pt x="262" y="446"/>
                </a:cubicBezTo>
                <a:cubicBezTo>
                  <a:pt x="263" y="449"/>
                  <a:pt x="264" y="452"/>
                  <a:pt x="266" y="456"/>
                </a:cubicBezTo>
                <a:close/>
                <a:moveTo>
                  <a:pt x="567" y="133"/>
                </a:moveTo>
                <a:cubicBezTo>
                  <a:pt x="456" y="35"/>
                  <a:pt x="456" y="35"/>
                  <a:pt x="456" y="35"/>
                </a:cubicBezTo>
                <a:cubicBezTo>
                  <a:pt x="362" y="119"/>
                  <a:pt x="362" y="119"/>
                  <a:pt x="362" y="119"/>
                </a:cubicBezTo>
                <a:cubicBezTo>
                  <a:pt x="362" y="0"/>
                  <a:pt x="362" y="0"/>
                  <a:pt x="362" y="0"/>
                </a:cubicBezTo>
                <a:cubicBezTo>
                  <a:pt x="205" y="0"/>
                  <a:pt x="205" y="0"/>
                  <a:pt x="205" y="0"/>
                </a:cubicBezTo>
                <a:cubicBezTo>
                  <a:pt x="205" y="119"/>
                  <a:pt x="205" y="119"/>
                  <a:pt x="205" y="119"/>
                </a:cubicBezTo>
                <a:cubicBezTo>
                  <a:pt x="111" y="35"/>
                  <a:pt x="111" y="35"/>
                  <a:pt x="111" y="35"/>
                </a:cubicBezTo>
                <a:cubicBezTo>
                  <a:pt x="0" y="133"/>
                  <a:pt x="0" y="133"/>
                  <a:pt x="0" y="133"/>
                </a:cubicBezTo>
                <a:cubicBezTo>
                  <a:pt x="173" y="287"/>
                  <a:pt x="173" y="287"/>
                  <a:pt x="173" y="287"/>
                </a:cubicBezTo>
                <a:cubicBezTo>
                  <a:pt x="0" y="440"/>
                  <a:pt x="0" y="440"/>
                  <a:pt x="0" y="440"/>
                </a:cubicBezTo>
                <a:cubicBezTo>
                  <a:pt x="111" y="539"/>
                  <a:pt x="111" y="539"/>
                  <a:pt x="111" y="539"/>
                </a:cubicBezTo>
                <a:cubicBezTo>
                  <a:pt x="205" y="455"/>
                  <a:pt x="205" y="455"/>
                  <a:pt x="205" y="455"/>
                </a:cubicBezTo>
                <a:cubicBezTo>
                  <a:pt x="205" y="573"/>
                  <a:pt x="205" y="573"/>
                  <a:pt x="205" y="573"/>
                </a:cubicBezTo>
                <a:cubicBezTo>
                  <a:pt x="362" y="573"/>
                  <a:pt x="362" y="573"/>
                  <a:pt x="362" y="573"/>
                </a:cubicBezTo>
                <a:cubicBezTo>
                  <a:pt x="362" y="455"/>
                  <a:pt x="362" y="455"/>
                  <a:pt x="362" y="455"/>
                </a:cubicBezTo>
                <a:cubicBezTo>
                  <a:pt x="456" y="539"/>
                  <a:pt x="456" y="539"/>
                  <a:pt x="456" y="539"/>
                </a:cubicBezTo>
                <a:cubicBezTo>
                  <a:pt x="567" y="440"/>
                  <a:pt x="567" y="440"/>
                  <a:pt x="567" y="440"/>
                </a:cubicBezTo>
                <a:cubicBezTo>
                  <a:pt x="394" y="287"/>
                  <a:pt x="394" y="287"/>
                  <a:pt x="394" y="287"/>
                </a:cubicBezTo>
                <a:lnTo>
                  <a:pt x="567" y="133"/>
                </a:lnTo>
                <a:close/>
                <a:moveTo>
                  <a:pt x="293" y="280"/>
                </a:moveTo>
                <a:cubicBezTo>
                  <a:pt x="294" y="280"/>
                  <a:pt x="294" y="280"/>
                  <a:pt x="294" y="280"/>
                </a:cubicBezTo>
                <a:cubicBezTo>
                  <a:pt x="294" y="280"/>
                  <a:pt x="294" y="280"/>
                  <a:pt x="294" y="280"/>
                </a:cubicBezTo>
                <a:cubicBezTo>
                  <a:pt x="296" y="281"/>
                  <a:pt x="342" y="303"/>
                  <a:pt x="344" y="341"/>
                </a:cubicBezTo>
                <a:cubicBezTo>
                  <a:pt x="345" y="365"/>
                  <a:pt x="329" y="387"/>
                  <a:pt x="296" y="408"/>
                </a:cubicBezTo>
                <a:cubicBezTo>
                  <a:pt x="293" y="410"/>
                  <a:pt x="290" y="411"/>
                  <a:pt x="287" y="413"/>
                </a:cubicBezTo>
                <a:cubicBezTo>
                  <a:pt x="287" y="476"/>
                  <a:pt x="287" y="476"/>
                  <a:pt x="287" y="476"/>
                </a:cubicBezTo>
                <a:cubicBezTo>
                  <a:pt x="290" y="478"/>
                  <a:pt x="292" y="479"/>
                  <a:pt x="294" y="480"/>
                </a:cubicBezTo>
                <a:cubicBezTo>
                  <a:pt x="302" y="484"/>
                  <a:pt x="305" y="493"/>
                  <a:pt x="302" y="501"/>
                </a:cubicBezTo>
                <a:cubicBezTo>
                  <a:pt x="299" y="507"/>
                  <a:pt x="293" y="510"/>
                  <a:pt x="287" y="510"/>
                </a:cubicBezTo>
                <a:cubicBezTo>
                  <a:pt x="287" y="537"/>
                  <a:pt x="287" y="537"/>
                  <a:pt x="287" y="537"/>
                </a:cubicBezTo>
                <a:cubicBezTo>
                  <a:pt x="266" y="537"/>
                  <a:pt x="266" y="537"/>
                  <a:pt x="266" y="537"/>
                </a:cubicBezTo>
                <a:cubicBezTo>
                  <a:pt x="266" y="500"/>
                  <a:pt x="266" y="500"/>
                  <a:pt x="266" y="500"/>
                </a:cubicBezTo>
                <a:cubicBezTo>
                  <a:pt x="251" y="490"/>
                  <a:pt x="232" y="472"/>
                  <a:pt x="231" y="448"/>
                </a:cubicBezTo>
                <a:cubicBezTo>
                  <a:pt x="231" y="445"/>
                  <a:pt x="231" y="445"/>
                  <a:pt x="231" y="445"/>
                </a:cubicBezTo>
                <a:cubicBezTo>
                  <a:pt x="231" y="426"/>
                  <a:pt x="243" y="407"/>
                  <a:pt x="266" y="390"/>
                </a:cubicBezTo>
                <a:cubicBezTo>
                  <a:pt x="266" y="302"/>
                  <a:pt x="266" y="302"/>
                  <a:pt x="266" y="302"/>
                </a:cubicBezTo>
                <a:cubicBezTo>
                  <a:pt x="247" y="292"/>
                  <a:pt x="221" y="274"/>
                  <a:pt x="219" y="247"/>
                </a:cubicBezTo>
                <a:cubicBezTo>
                  <a:pt x="219" y="245"/>
                  <a:pt x="219" y="245"/>
                  <a:pt x="219" y="245"/>
                </a:cubicBezTo>
                <a:cubicBezTo>
                  <a:pt x="219" y="224"/>
                  <a:pt x="235" y="206"/>
                  <a:pt x="266" y="188"/>
                </a:cubicBezTo>
                <a:cubicBezTo>
                  <a:pt x="266" y="139"/>
                  <a:pt x="266" y="139"/>
                  <a:pt x="266" y="139"/>
                </a:cubicBezTo>
                <a:cubicBezTo>
                  <a:pt x="238" y="139"/>
                  <a:pt x="216" y="125"/>
                  <a:pt x="216" y="106"/>
                </a:cubicBezTo>
                <a:cubicBezTo>
                  <a:pt x="216" y="88"/>
                  <a:pt x="238" y="74"/>
                  <a:pt x="266" y="74"/>
                </a:cubicBezTo>
                <a:cubicBezTo>
                  <a:pt x="277" y="74"/>
                  <a:pt x="287" y="77"/>
                  <a:pt x="295" y="81"/>
                </a:cubicBezTo>
                <a:cubicBezTo>
                  <a:pt x="309" y="86"/>
                  <a:pt x="354" y="107"/>
                  <a:pt x="355" y="142"/>
                </a:cubicBezTo>
                <a:cubicBezTo>
                  <a:pt x="356" y="166"/>
                  <a:pt x="336" y="188"/>
                  <a:pt x="294" y="209"/>
                </a:cubicBezTo>
                <a:cubicBezTo>
                  <a:pt x="292" y="210"/>
                  <a:pt x="290" y="211"/>
                  <a:pt x="287" y="212"/>
                </a:cubicBezTo>
                <a:cubicBezTo>
                  <a:pt x="287" y="277"/>
                  <a:pt x="287" y="277"/>
                  <a:pt x="287" y="277"/>
                </a:cubicBezTo>
                <a:cubicBezTo>
                  <a:pt x="289" y="278"/>
                  <a:pt x="291" y="279"/>
                  <a:pt x="293" y="280"/>
                </a:cubicBezTo>
                <a:close/>
                <a:moveTo>
                  <a:pt x="287" y="376"/>
                </a:moveTo>
                <a:cubicBezTo>
                  <a:pt x="303" y="364"/>
                  <a:pt x="312" y="353"/>
                  <a:pt x="312" y="343"/>
                </a:cubicBezTo>
                <a:cubicBezTo>
                  <a:pt x="312" y="343"/>
                  <a:pt x="312" y="343"/>
                  <a:pt x="312" y="343"/>
                </a:cubicBezTo>
                <a:cubicBezTo>
                  <a:pt x="312" y="331"/>
                  <a:pt x="298" y="319"/>
                  <a:pt x="287" y="312"/>
                </a:cubicBezTo>
                <a:lnTo>
                  <a:pt x="287" y="376"/>
                </a:lnTo>
                <a:close/>
                <a:moveTo>
                  <a:pt x="251" y="246"/>
                </a:moveTo>
                <a:cubicBezTo>
                  <a:pt x="251" y="252"/>
                  <a:pt x="257" y="259"/>
                  <a:pt x="266" y="265"/>
                </a:cubicBezTo>
                <a:cubicBezTo>
                  <a:pt x="266" y="226"/>
                  <a:pt x="266" y="226"/>
                  <a:pt x="266" y="226"/>
                </a:cubicBezTo>
                <a:cubicBezTo>
                  <a:pt x="256" y="233"/>
                  <a:pt x="251" y="240"/>
                  <a:pt x="251" y="246"/>
                </a:cubicBezTo>
                <a:close/>
                <a:moveTo>
                  <a:pt x="250" y="91"/>
                </a:moveTo>
                <a:cubicBezTo>
                  <a:pt x="245" y="91"/>
                  <a:pt x="240" y="94"/>
                  <a:pt x="240" y="97"/>
                </a:cubicBezTo>
                <a:cubicBezTo>
                  <a:pt x="240" y="101"/>
                  <a:pt x="245" y="104"/>
                  <a:pt x="250" y="104"/>
                </a:cubicBezTo>
                <a:cubicBezTo>
                  <a:pt x="255" y="104"/>
                  <a:pt x="259" y="101"/>
                  <a:pt x="259" y="97"/>
                </a:cubicBezTo>
                <a:cubicBezTo>
                  <a:pt x="259" y="94"/>
                  <a:pt x="255" y="91"/>
                  <a:pt x="250" y="91"/>
                </a:cubicBezTo>
                <a:close/>
              </a:path>
            </a:pathLst>
          </a:custGeom>
          <a:solidFill>
            <a:srgbClr val="005EB8"/>
          </a:solidFill>
          <a:ln>
            <a:noFill/>
          </a:ln>
        </p:spPr>
        <p:txBody>
          <a:bodyPr/>
          <a:lstStyle/>
          <a:p>
            <a:pPr marL="0" marR="0" lvl="0" indent="0" defTabSz="914454" eaLnBrk="1" fontAlgn="auto" latinLnBrk="0" hangingPunct="1">
              <a:lnSpc>
                <a:spcPct val="100000"/>
              </a:lnSpc>
              <a:spcBef>
                <a:spcPts val="0"/>
              </a:spcBef>
              <a:spcAft>
                <a:spcPts val="0"/>
              </a:spcAft>
              <a:buClrTx/>
              <a:buSzTx/>
              <a:buFontTx/>
              <a:buNone/>
              <a:tabLst/>
              <a:defRPr/>
            </a:pPr>
            <a:endParaRPr kumimoji="0" lang="en-US" sz="801" b="0" i="0" u="none" strike="noStrike" kern="0" cap="none" spc="0" normalizeH="0" baseline="0" noProof="0">
              <a:ln>
                <a:noFill/>
              </a:ln>
              <a:solidFill>
                <a:srgbClr val="000000"/>
              </a:solidFill>
              <a:effectLst/>
              <a:uLnTx/>
              <a:uFillTx/>
              <a:latin typeface="Arial" charset="0"/>
              <a:cs typeface="Arial" charset="0"/>
            </a:endParaRPr>
          </a:p>
        </p:txBody>
      </p:sp>
      <p:sp>
        <p:nvSpPr>
          <p:cNvPr id="400" name="Freeform 37">
            <a:extLst>
              <a:ext uri="{FF2B5EF4-FFF2-40B4-BE49-F238E27FC236}">
                <a16:creationId xmlns:a16="http://schemas.microsoft.com/office/drawing/2014/main" id="{92195A39-A510-4E8A-AD34-C559CC1FD532}"/>
              </a:ext>
            </a:extLst>
          </p:cNvPr>
          <p:cNvSpPr>
            <a:spLocks noEditPoints="1"/>
          </p:cNvSpPr>
          <p:nvPr/>
        </p:nvSpPr>
        <p:spPr bwMode="auto">
          <a:xfrm>
            <a:off x="10850573" y="4436192"/>
            <a:ext cx="585111" cy="341618"/>
          </a:xfrm>
          <a:custGeom>
            <a:avLst/>
            <a:gdLst>
              <a:gd name="T0" fmla="*/ 47 w 198"/>
              <a:gd name="T1" fmla="*/ 58 h 127"/>
              <a:gd name="T2" fmla="*/ 21 w 198"/>
              <a:gd name="T3" fmla="*/ 58 h 127"/>
              <a:gd name="T4" fmla="*/ 21 w 198"/>
              <a:gd name="T5" fmla="*/ 34 h 127"/>
              <a:gd name="T6" fmla="*/ 47 w 198"/>
              <a:gd name="T7" fmla="*/ 34 h 127"/>
              <a:gd name="T8" fmla="*/ 47 w 198"/>
              <a:gd name="T9" fmla="*/ 58 h 127"/>
              <a:gd name="T10" fmla="*/ 91 w 198"/>
              <a:gd name="T11" fmla="*/ 58 h 127"/>
              <a:gd name="T12" fmla="*/ 65 w 198"/>
              <a:gd name="T13" fmla="*/ 58 h 127"/>
              <a:gd name="T14" fmla="*/ 65 w 198"/>
              <a:gd name="T15" fmla="*/ 34 h 127"/>
              <a:gd name="T16" fmla="*/ 91 w 198"/>
              <a:gd name="T17" fmla="*/ 34 h 127"/>
              <a:gd name="T18" fmla="*/ 91 w 198"/>
              <a:gd name="T19" fmla="*/ 58 h 127"/>
              <a:gd name="T20" fmla="*/ 47 w 198"/>
              <a:gd name="T21" fmla="*/ 101 h 127"/>
              <a:gd name="T22" fmla="*/ 21 w 198"/>
              <a:gd name="T23" fmla="*/ 101 h 127"/>
              <a:gd name="T24" fmla="*/ 21 w 198"/>
              <a:gd name="T25" fmla="*/ 77 h 127"/>
              <a:gd name="T26" fmla="*/ 47 w 198"/>
              <a:gd name="T27" fmla="*/ 77 h 127"/>
              <a:gd name="T28" fmla="*/ 47 w 198"/>
              <a:gd name="T29" fmla="*/ 101 h 127"/>
              <a:gd name="T30" fmla="*/ 91 w 198"/>
              <a:gd name="T31" fmla="*/ 101 h 127"/>
              <a:gd name="T32" fmla="*/ 65 w 198"/>
              <a:gd name="T33" fmla="*/ 101 h 127"/>
              <a:gd name="T34" fmla="*/ 65 w 198"/>
              <a:gd name="T35" fmla="*/ 77 h 127"/>
              <a:gd name="T36" fmla="*/ 91 w 198"/>
              <a:gd name="T37" fmla="*/ 77 h 127"/>
              <a:gd name="T38" fmla="*/ 91 w 198"/>
              <a:gd name="T39" fmla="*/ 101 h 127"/>
              <a:gd name="T40" fmla="*/ 134 w 198"/>
              <a:gd name="T41" fmla="*/ 58 h 127"/>
              <a:gd name="T42" fmla="*/ 108 w 198"/>
              <a:gd name="T43" fmla="*/ 58 h 127"/>
              <a:gd name="T44" fmla="*/ 108 w 198"/>
              <a:gd name="T45" fmla="*/ 34 h 127"/>
              <a:gd name="T46" fmla="*/ 134 w 198"/>
              <a:gd name="T47" fmla="*/ 34 h 127"/>
              <a:gd name="T48" fmla="*/ 134 w 198"/>
              <a:gd name="T49" fmla="*/ 58 h 127"/>
              <a:gd name="T50" fmla="*/ 178 w 198"/>
              <a:gd name="T51" fmla="*/ 58 h 127"/>
              <a:gd name="T52" fmla="*/ 152 w 198"/>
              <a:gd name="T53" fmla="*/ 58 h 127"/>
              <a:gd name="T54" fmla="*/ 152 w 198"/>
              <a:gd name="T55" fmla="*/ 34 h 127"/>
              <a:gd name="T56" fmla="*/ 178 w 198"/>
              <a:gd name="T57" fmla="*/ 34 h 127"/>
              <a:gd name="T58" fmla="*/ 178 w 198"/>
              <a:gd name="T59" fmla="*/ 58 h 127"/>
              <a:gd name="T60" fmla="*/ 115 w 198"/>
              <a:gd name="T61" fmla="*/ 127 h 127"/>
              <a:gd name="T62" fmla="*/ 171 w 198"/>
              <a:gd name="T63" fmla="*/ 127 h 127"/>
              <a:gd name="T64" fmla="*/ 171 w 198"/>
              <a:gd name="T65" fmla="*/ 84 h 127"/>
              <a:gd name="T66" fmla="*/ 115 w 198"/>
              <a:gd name="T67" fmla="*/ 84 h 127"/>
              <a:gd name="T68" fmla="*/ 115 w 198"/>
              <a:gd name="T69" fmla="*/ 127 h 127"/>
              <a:gd name="T70" fmla="*/ 184 w 198"/>
              <a:gd name="T71" fmla="*/ 0 h 127"/>
              <a:gd name="T72" fmla="*/ 14 w 198"/>
              <a:gd name="T73" fmla="*/ 0 h 127"/>
              <a:gd name="T74" fmla="*/ 0 w 198"/>
              <a:gd name="T75" fmla="*/ 14 h 127"/>
              <a:gd name="T76" fmla="*/ 0 w 198"/>
              <a:gd name="T77" fmla="*/ 113 h 127"/>
              <a:gd name="T78" fmla="*/ 14 w 198"/>
              <a:gd name="T79" fmla="*/ 127 h 127"/>
              <a:gd name="T80" fmla="*/ 108 w 198"/>
              <a:gd name="T81" fmla="*/ 127 h 127"/>
              <a:gd name="T82" fmla="*/ 108 w 198"/>
              <a:gd name="T83" fmla="*/ 77 h 127"/>
              <a:gd name="T84" fmla="*/ 178 w 198"/>
              <a:gd name="T85" fmla="*/ 77 h 127"/>
              <a:gd name="T86" fmla="*/ 178 w 198"/>
              <a:gd name="T87" fmla="*/ 127 h 127"/>
              <a:gd name="T88" fmla="*/ 184 w 198"/>
              <a:gd name="T89" fmla="*/ 127 h 127"/>
              <a:gd name="T90" fmla="*/ 198 w 198"/>
              <a:gd name="T91" fmla="*/ 113 h 127"/>
              <a:gd name="T92" fmla="*/ 198 w 198"/>
              <a:gd name="T93" fmla="*/ 14 h 127"/>
              <a:gd name="T94" fmla="*/ 184 w 198"/>
              <a:gd name="T9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 h="127">
                <a:moveTo>
                  <a:pt x="47" y="58"/>
                </a:moveTo>
                <a:cubicBezTo>
                  <a:pt x="21" y="58"/>
                  <a:pt x="21" y="58"/>
                  <a:pt x="21" y="58"/>
                </a:cubicBezTo>
                <a:cubicBezTo>
                  <a:pt x="21" y="34"/>
                  <a:pt x="21" y="34"/>
                  <a:pt x="21" y="34"/>
                </a:cubicBezTo>
                <a:cubicBezTo>
                  <a:pt x="47" y="34"/>
                  <a:pt x="47" y="34"/>
                  <a:pt x="47" y="34"/>
                </a:cubicBezTo>
                <a:lnTo>
                  <a:pt x="47" y="58"/>
                </a:lnTo>
                <a:close/>
                <a:moveTo>
                  <a:pt x="91" y="58"/>
                </a:moveTo>
                <a:cubicBezTo>
                  <a:pt x="65" y="58"/>
                  <a:pt x="65" y="58"/>
                  <a:pt x="65" y="58"/>
                </a:cubicBezTo>
                <a:cubicBezTo>
                  <a:pt x="65" y="34"/>
                  <a:pt x="65" y="34"/>
                  <a:pt x="65" y="34"/>
                </a:cubicBezTo>
                <a:cubicBezTo>
                  <a:pt x="91" y="34"/>
                  <a:pt x="91" y="34"/>
                  <a:pt x="91" y="34"/>
                </a:cubicBezTo>
                <a:lnTo>
                  <a:pt x="91" y="58"/>
                </a:lnTo>
                <a:close/>
                <a:moveTo>
                  <a:pt x="47" y="101"/>
                </a:moveTo>
                <a:cubicBezTo>
                  <a:pt x="21" y="101"/>
                  <a:pt x="21" y="101"/>
                  <a:pt x="21" y="101"/>
                </a:cubicBezTo>
                <a:cubicBezTo>
                  <a:pt x="21" y="77"/>
                  <a:pt x="21" y="77"/>
                  <a:pt x="21" y="77"/>
                </a:cubicBezTo>
                <a:cubicBezTo>
                  <a:pt x="47" y="77"/>
                  <a:pt x="47" y="77"/>
                  <a:pt x="47" y="77"/>
                </a:cubicBezTo>
                <a:lnTo>
                  <a:pt x="47" y="101"/>
                </a:lnTo>
                <a:close/>
                <a:moveTo>
                  <a:pt x="91" y="101"/>
                </a:moveTo>
                <a:cubicBezTo>
                  <a:pt x="65" y="101"/>
                  <a:pt x="65" y="101"/>
                  <a:pt x="65" y="101"/>
                </a:cubicBezTo>
                <a:cubicBezTo>
                  <a:pt x="65" y="77"/>
                  <a:pt x="65" y="77"/>
                  <a:pt x="65" y="77"/>
                </a:cubicBezTo>
                <a:cubicBezTo>
                  <a:pt x="91" y="77"/>
                  <a:pt x="91" y="77"/>
                  <a:pt x="91" y="77"/>
                </a:cubicBezTo>
                <a:lnTo>
                  <a:pt x="91" y="101"/>
                </a:lnTo>
                <a:close/>
                <a:moveTo>
                  <a:pt x="134" y="58"/>
                </a:moveTo>
                <a:cubicBezTo>
                  <a:pt x="108" y="58"/>
                  <a:pt x="108" y="58"/>
                  <a:pt x="108" y="58"/>
                </a:cubicBezTo>
                <a:cubicBezTo>
                  <a:pt x="108" y="34"/>
                  <a:pt x="108" y="34"/>
                  <a:pt x="108" y="34"/>
                </a:cubicBezTo>
                <a:cubicBezTo>
                  <a:pt x="134" y="34"/>
                  <a:pt x="134" y="34"/>
                  <a:pt x="134" y="34"/>
                </a:cubicBezTo>
                <a:lnTo>
                  <a:pt x="134" y="58"/>
                </a:lnTo>
                <a:close/>
                <a:moveTo>
                  <a:pt x="178" y="58"/>
                </a:moveTo>
                <a:cubicBezTo>
                  <a:pt x="152" y="58"/>
                  <a:pt x="152" y="58"/>
                  <a:pt x="152" y="58"/>
                </a:cubicBezTo>
                <a:cubicBezTo>
                  <a:pt x="152" y="34"/>
                  <a:pt x="152" y="34"/>
                  <a:pt x="152" y="34"/>
                </a:cubicBezTo>
                <a:cubicBezTo>
                  <a:pt x="178" y="34"/>
                  <a:pt x="178" y="34"/>
                  <a:pt x="178" y="34"/>
                </a:cubicBezTo>
                <a:lnTo>
                  <a:pt x="178" y="58"/>
                </a:lnTo>
                <a:close/>
                <a:moveTo>
                  <a:pt x="115" y="127"/>
                </a:moveTo>
                <a:cubicBezTo>
                  <a:pt x="127" y="127"/>
                  <a:pt x="171" y="127"/>
                  <a:pt x="171" y="127"/>
                </a:cubicBezTo>
                <a:cubicBezTo>
                  <a:pt x="171" y="84"/>
                  <a:pt x="171" y="84"/>
                  <a:pt x="171" y="84"/>
                </a:cubicBezTo>
                <a:cubicBezTo>
                  <a:pt x="159" y="84"/>
                  <a:pt x="115" y="84"/>
                  <a:pt x="115" y="84"/>
                </a:cubicBezTo>
                <a:lnTo>
                  <a:pt x="115" y="127"/>
                </a:lnTo>
                <a:close/>
                <a:moveTo>
                  <a:pt x="184" y="0"/>
                </a:moveTo>
                <a:cubicBezTo>
                  <a:pt x="14" y="0"/>
                  <a:pt x="14" y="0"/>
                  <a:pt x="14" y="0"/>
                </a:cubicBezTo>
                <a:cubicBezTo>
                  <a:pt x="7" y="0"/>
                  <a:pt x="0" y="6"/>
                  <a:pt x="0" y="14"/>
                </a:cubicBezTo>
                <a:cubicBezTo>
                  <a:pt x="0" y="113"/>
                  <a:pt x="0" y="113"/>
                  <a:pt x="0" y="113"/>
                </a:cubicBezTo>
                <a:cubicBezTo>
                  <a:pt x="0" y="121"/>
                  <a:pt x="7" y="127"/>
                  <a:pt x="14" y="127"/>
                </a:cubicBezTo>
                <a:cubicBezTo>
                  <a:pt x="108" y="127"/>
                  <a:pt x="108" y="127"/>
                  <a:pt x="108" y="127"/>
                </a:cubicBezTo>
                <a:cubicBezTo>
                  <a:pt x="108" y="77"/>
                  <a:pt x="108" y="77"/>
                  <a:pt x="108" y="77"/>
                </a:cubicBezTo>
                <a:cubicBezTo>
                  <a:pt x="178" y="77"/>
                  <a:pt x="178" y="77"/>
                  <a:pt x="178" y="77"/>
                </a:cubicBezTo>
                <a:cubicBezTo>
                  <a:pt x="178" y="127"/>
                  <a:pt x="178" y="127"/>
                  <a:pt x="178" y="127"/>
                </a:cubicBezTo>
                <a:cubicBezTo>
                  <a:pt x="184" y="127"/>
                  <a:pt x="184" y="127"/>
                  <a:pt x="184" y="127"/>
                </a:cubicBezTo>
                <a:cubicBezTo>
                  <a:pt x="192" y="127"/>
                  <a:pt x="198" y="121"/>
                  <a:pt x="198" y="113"/>
                </a:cubicBezTo>
                <a:cubicBezTo>
                  <a:pt x="198" y="14"/>
                  <a:pt x="198" y="14"/>
                  <a:pt x="198" y="14"/>
                </a:cubicBezTo>
                <a:cubicBezTo>
                  <a:pt x="198" y="6"/>
                  <a:pt x="192" y="0"/>
                  <a:pt x="184" y="0"/>
                </a:cubicBezTo>
                <a:close/>
              </a:path>
            </a:pathLst>
          </a:custGeom>
          <a:solidFill>
            <a:srgbClr val="41B6E6"/>
          </a:solidFill>
          <a:ln>
            <a:noFill/>
          </a:ln>
        </p:spPr>
        <p:txBody>
          <a:bodyPr/>
          <a:lstStyle/>
          <a:p>
            <a:pPr marL="0" marR="0" lvl="0" indent="0" defTabSz="914454" eaLnBrk="1" fontAlgn="auto" latinLnBrk="0" hangingPunct="1">
              <a:lnSpc>
                <a:spcPct val="100000"/>
              </a:lnSpc>
              <a:spcBef>
                <a:spcPts val="0"/>
              </a:spcBef>
              <a:spcAft>
                <a:spcPts val="0"/>
              </a:spcAft>
              <a:buClrTx/>
              <a:buSzTx/>
              <a:buFontTx/>
              <a:buNone/>
              <a:tabLst/>
              <a:defRPr/>
            </a:pPr>
            <a:endParaRPr kumimoji="0" lang="en-US" sz="801" b="0" i="0" u="none" strike="noStrike" kern="0" cap="none" spc="0" normalizeH="0" baseline="0" noProof="0">
              <a:ln>
                <a:noFill/>
              </a:ln>
              <a:solidFill>
                <a:srgbClr val="000000"/>
              </a:solidFill>
              <a:effectLst/>
              <a:uLnTx/>
              <a:uFillTx/>
              <a:latin typeface="Arial" charset="0"/>
              <a:cs typeface="Arial" charset="0"/>
            </a:endParaRPr>
          </a:p>
        </p:txBody>
      </p:sp>
      <p:sp>
        <p:nvSpPr>
          <p:cNvPr id="401" name="Rectangle 400">
            <a:extLst>
              <a:ext uri="{FF2B5EF4-FFF2-40B4-BE49-F238E27FC236}">
                <a16:creationId xmlns:a16="http://schemas.microsoft.com/office/drawing/2014/main" id="{268E0D7F-2759-4186-8A0F-7E582535F2A0}"/>
              </a:ext>
            </a:extLst>
          </p:cNvPr>
          <p:cNvSpPr/>
          <p:nvPr/>
        </p:nvSpPr>
        <p:spPr>
          <a:xfrm>
            <a:off x="10424554" y="4258028"/>
            <a:ext cx="1472615" cy="1968580"/>
          </a:xfrm>
          <a:prstGeom prst="rect">
            <a:avLst/>
          </a:prstGeom>
          <a:noFill/>
          <a:ln w="28575" cap="flat" cmpd="sng" algn="ctr">
            <a:solidFill>
              <a:srgbClr val="7030A0"/>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02" name="TextBox 401">
            <a:extLst>
              <a:ext uri="{FF2B5EF4-FFF2-40B4-BE49-F238E27FC236}">
                <a16:creationId xmlns:a16="http://schemas.microsoft.com/office/drawing/2014/main" id="{1F3ABF4E-0D44-42EC-BDAC-1D26E143E32E}"/>
              </a:ext>
            </a:extLst>
          </p:cNvPr>
          <p:cNvSpPr txBox="1"/>
          <p:nvPr/>
        </p:nvSpPr>
        <p:spPr>
          <a:xfrm>
            <a:off x="10527323" y="4841391"/>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844123" fontAlgn="base">
              <a:spcBef>
                <a:spcPts val="277"/>
              </a:spcBef>
              <a:spcAft>
                <a:spcPts val="277"/>
              </a:spcAft>
              <a:defRPr/>
            </a:pPr>
            <a:r>
              <a:rPr lang="en-GB" sz="1000" b="1" dirty="0">
                <a:solidFill>
                  <a:srgbClr val="525252"/>
                </a:solidFill>
                <a:latin typeface="Arial"/>
                <a:cs typeface="Arial"/>
              </a:rPr>
              <a:t>Local Vaccination Centres</a:t>
            </a:r>
            <a:endParaRPr lang="en-GB" sz="1000" b="1" dirty="0">
              <a:solidFill>
                <a:srgbClr val="525252"/>
              </a:solidFill>
              <a:latin typeface="Arial"/>
            </a:endParaRPr>
          </a:p>
        </p:txBody>
      </p:sp>
      <p:sp>
        <p:nvSpPr>
          <p:cNvPr id="403" name="TextBox 402">
            <a:extLst>
              <a:ext uri="{FF2B5EF4-FFF2-40B4-BE49-F238E27FC236}">
                <a16:creationId xmlns:a16="http://schemas.microsoft.com/office/drawing/2014/main" id="{15AC9856-9C5E-43D5-B049-86AE1B655718}"/>
              </a:ext>
            </a:extLst>
          </p:cNvPr>
          <p:cNvSpPr txBox="1"/>
          <p:nvPr/>
        </p:nvSpPr>
        <p:spPr>
          <a:xfrm>
            <a:off x="10524494" y="5792805"/>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Char char="​"/>
              <a:tabLst/>
              <a:defRPr/>
            </a:pPr>
            <a:r>
              <a:rPr kumimoji="0" lang="en-GB" sz="1000" b="1" i="0" u="none" strike="noStrike" kern="0" cap="none" spc="0" normalizeH="0" baseline="0" noProof="0">
                <a:ln>
                  <a:noFill/>
                </a:ln>
                <a:solidFill>
                  <a:srgbClr val="525252"/>
                </a:solidFill>
                <a:effectLst/>
                <a:uLnTx/>
                <a:uFillTx/>
                <a:latin typeface="Arial"/>
                <a:cs typeface="Arial"/>
              </a:rPr>
              <a:t>Community Pharmacies </a:t>
            </a:r>
            <a:endParaRPr kumimoji="0" lang="en-GB" sz="1000" b="1" i="0" u="none" strike="noStrike" kern="0" cap="none" spc="0" normalizeH="0" baseline="0" noProof="0">
              <a:ln>
                <a:noFill/>
              </a:ln>
              <a:solidFill>
                <a:srgbClr val="525252"/>
              </a:solidFill>
              <a:effectLst/>
              <a:uLnTx/>
              <a:uFillTx/>
              <a:latin typeface="Arial"/>
              <a:cs typeface="Arial" panose="020B0604020202020204" pitchFamily="34" charset="0"/>
            </a:endParaRPr>
          </a:p>
        </p:txBody>
      </p:sp>
      <p:grpSp>
        <p:nvGrpSpPr>
          <p:cNvPr id="404" name="Group 403">
            <a:extLst>
              <a:ext uri="{FF2B5EF4-FFF2-40B4-BE49-F238E27FC236}">
                <a16:creationId xmlns:a16="http://schemas.microsoft.com/office/drawing/2014/main" id="{539E450A-2F7C-488B-AD97-A3C5E7D00D55}"/>
              </a:ext>
            </a:extLst>
          </p:cNvPr>
          <p:cNvGrpSpPr/>
          <p:nvPr/>
        </p:nvGrpSpPr>
        <p:grpSpPr>
          <a:xfrm>
            <a:off x="9631465" y="832837"/>
            <a:ext cx="462720" cy="611932"/>
            <a:chOff x="10034080" y="3165420"/>
            <a:chExt cx="552543" cy="744239"/>
          </a:xfrm>
          <a:solidFill>
            <a:srgbClr val="FFFFFF"/>
          </a:solidFill>
        </p:grpSpPr>
        <p:grpSp>
          <p:nvGrpSpPr>
            <p:cNvPr id="405" name="CustomIcon">
              <a:extLst>
                <a:ext uri="{FF2B5EF4-FFF2-40B4-BE49-F238E27FC236}">
                  <a16:creationId xmlns:a16="http://schemas.microsoft.com/office/drawing/2014/main" id="{1CC9C159-AB9E-444B-A4DB-EA766A0679F7}"/>
                </a:ext>
              </a:extLst>
            </p:cNvPr>
            <p:cNvGrpSpPr/>
            <p:nvPr/>
          </p:nvGrpSpPr>
          <p:grpSpPr>
            <a:xfrm>
              <a:off x="10038418" y="3385607"/>
              <a:ext cx="530960" cy="524052"/>
              <a:chOff x="-531446" y="3229247"/>
              <a:chExt cx="530960" cy="524052"/>
            </a:xfrm>
            <a:grpFill/>
          </p:grpSpPr>
          <p:grpSp>
            <p:nvGrpSpPr>
              <p:cNvPr id="408" name="CustomIcon">
                <a:extLst>
                  <a:ext uri="{FF2B5EF4-FFF2-40B4-BE49-F238E27FC236}">
                    <a16:creationId xmlns:a16="http://schemas.microsoft.com/office/drawing/2014/main" id="{E8DEDC93-1622-481A-96A7-8C4AC0000A33}"/>
                  </a:ext>
                </a:extLst>
              </p:cNvPr>
              <p:cNvGrpSpPr/>
              <p:nvPr/>
            </p:nvGrpSpPr>
            <p:grpSpPr>
              <a:xfrm>
                <a:off x="-496048" y="3353569"/>
                <a:ext cx="473114" cy="353973"/>
                <a:chOff x="-496048" y="3353569"/>
                <a:chExt cx="473114" cy="353973"/>
              </a:xfrm>
              <a:grpFill/>
            </p:grpSpPr>
            <p:sp>
              <p:nvSpPr>
                <p:cNvPr id="428" name="Freeform: Shape 427">
                  <a:extLst>
                    <a:ext uri="{FF2B5EF4-FFF2-40B4-BE49-F238E27FC236}">
                      <a16:creationId xmlns:a16="http://schemas.microsoft.com/office/drawing/2014/main" id="{4D3B5E4A-559F-4C83-B65F-32C293A7890D}"/>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29" name="Freeform: Shape 428">
                  <a:extLst>
                    <a:ext uri="{FF2B5EF4-FFF2-40B4-BE49-F238E27FC236}">
                      <a16:creationId xmlns:a16="http://schemas.microsoft.com/office/drawing/2014/main" id="{D8D42237-6E95-4E4E-8469-BE61A76FADA1}"/>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409" name="Freeform: Shape 408">
                <a:extLst>
                  <a:ext uri="{FF2B5EF4-FFF2-40B4-BE49-F238E27FC236}">
                    <a16:creationId xmlns:a16="http://schemas.microsoft.com/office/drawing/2014/main" id="{0C44D0E8-E7F9-455A-A343-160665BE2ECB}"/>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10" name="Freeform: Shape 409">
                <a:extLst>
                  <a:ext uri="{FF2B5EF4-FFF2-40B4-BE49-F238E27FC236}">
                    <a16:creationId xmlns:a16="http://schemas.microsoft.com/office/drawing/2014/main" id="{1DA85A77-B7CD-4894-94D5-753FA8559FCF}"/>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11" name="Freeform: Shape 410">
                <a:extLst>
                  <a:ext uri="{FF2B5EF4-FFF2-40B4-BE49-F238E27FC236}">
                    <a16:creationId xmlns:a16="http://schemas.microsoft.com/office/drawing/2014/main" id="{9546E419-F395-4618-835C-89BB87C1158C}"/>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12" name="Freeform: Shape 411">
                <a:extLst>
                  <a:ext uri="{FF2B5EF4-FFF2-40B4-BE49-F238E27FC236}">
                    <a16:creationId xmlns:a16="http://schemas.microsoft.com/office/drawing/2014/main" id="{059D8C9B-1C34-4B7C-8BB0-E2B6D11AD501}"/>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13" name="Freeform: Shape 412">
                <a:extLst>
                  <a:ext uri="{FF2B5EF4-FFF2-40B4-BE49-F238E27FC236}">
                    <a16:creationId xmlns:a16="http://schemas.microsoft.com/office/drawing/2014/main" id="{B5BA6AB0-6AD6-4376-BCA0-9D661E114509}"/>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15" name="Freeform: Shape 414">
                <a:extLst>
                  <a:ext uri="{FF2B5EF4-FFF2-40B4-BE49-F238E27FC236}">
                    <a16:creationId xmlns:a16="http://schemas.microsoft.com/office/drawing/2014/main" id="{A3FF7433-C899-4815-A4EE-2862251208EA}"/>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16" name="Freeform: Shape 415">
                <a:extLst>
                  <a:ext uri="{FF2B5EF4-FFF2-40B4-BE49-F238E27FC236}">
                    <a16:creationId xmlns:a16="http://schemas.microsoft.com/office/drawing/2014/main" id="{8007F774-1EF7-40DF-8153-271F126EB4A3}"/>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17" name="Freeform: Shape 416">
                <a:extLst>
                  <a:ext uri="{FF2B5EF4-FFF2-40B4-BE49-F238E27FC236}">
                    <a16:creationId xmlns:a16="http://schemas.microsoft.com/office/drawing/2014/main" id="{6E42D89A-B7D8-46D1-A606-D9DD17686C8C}"/>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18" name="Freeform: Shape 417">
                <a:extLst>
                  <a:ext uri="{FF2B5EF4-FFF2-40B4-BE49-F238E27FC236}">
                    <a16:creationId xmlns:a16="http://schemas.microsoft.com/office/drawing/2014/main" id="{B04A3AF7-69AD-47C5-B8AD-169B9A385E8B}"/>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19" name="Freeform: Shape 418">
                <a:extLst>
                  <a:ext uri="{FF2B5EF4-FFF2-40B4-BE49-F238E27FC236}">
                    <a16:creationId xmlns:a16="http://schemas.microsoft.com/office/drawing/2014/main" id="{1C8F84AA-015D-4EC2-97BD-FB1FB4138BA0}"/>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20" name="Freeform: Shape 419">
                <a:extLst>
                  <a:ext uri="{FF2B5EF4-FFF2-40B4-BE49-F238E27FC236}">
                    <a16:creationId xmlns:a16="http://schemas.microsoft.com/office/drawing/2014/main" id="{BB773F0E-C31B-439F-B38B-C9EA80B3611D}"/>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21" name="Freeform: Shape 420">
                <a:extLst>
                  <a:ext uri="{FF2B5EF4-FFF2-40B4-BE49-F238E27FC236}">
                    <a16:creationId xmlns:a16="http://schemas.microsoft.com/office/drawing/2014/main" id="{6DF6F117-43F0-49FE-B760-1422B8CB86D1}"/>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22" name="Freeform: Shape 421">
                <a:extLst>
                  <a:ext uri="{FF2B5EF4-FFF2-40B4-BE49-F238E27FC236}">
                    <a16:creationId xmlns:a16="http://schemas.microsoft.com/office/drawing/2014/main" id="{D37CE0A9-5648-499F-9EE4-17A469F61243}"/>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23" name="Freeform: Shape 422">
                <a:extLst>
                  <a:ext uri="{FF2B5EF4-FFF2-40B4-BE49-F238E27FC236}">
                    <a16:creationId xmlns:a16="http://schemas.microsoft.com/office/drawing/2014/main" id="{056A0940-2E7C-4CF2-9F03-737C34926063}"/>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24" name="Freeform: Shape 423">
                <a:extLst>
                  <a:ext uri="{FF2B5EF4-FFF2-40B4-BE49-F238E27FC236}">
                    <a16:creationId xmlns:a16="http://schemas.microsoft.com/office/drawing/2014/main" id="{15A5A5E8-92F4-4FD4-99B7-F397902DE17F}"/>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25" name="Freeform: Shape 424">
                <a:extLst>
                  <a:ext uri="{FF2B5EF4-FFF2-40B4-BE49-F238E27FC236}">
                    <a16:creationId xmlns:a16="http://schemas.microsoft.com/office/drawing/2014/main" id="{56E020B5-0460-4FD6-A251-9FC7018163BD}"/>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26" name="Freeform: Shape 425">
                <a:extLst>
                  <a:ext uri="{FF2B5EF4-FFF2-40B4-BE49-F238E27FC236}">
                    <a16:creationId xmlns:a16="http://schemas.microsoft.com/office/drawing/2014/main" id="{B638E8CA-38AE-4AC3-8FCF-19052102136D}"/>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427" name="Freeform: Shape 426">
                <a:extLst>
                  <a:ext uri="{FF2B5EF4-FFF2-40B4-BE49-F238E27FC236}">
                    <a16:creationId xmlns:a16="http://schemas.microsoft.com/office/drawing/2014/main" id="{DC32BB6A-8B0B-4771-A95E-4369712FBA3E}"/>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406" name="Rectangle 405">
              <a:extLst>
                <a:ext uri="{FF2B5EF4-FFF2-40B4-BE49-F238E27FC236}">
                  <a16:creationId xmlns:a16="http://schemas.microsoft.com/office/drawing/2014/main" id="{DA4CD5E1-E322-42DA-9F1D-89FD1C32D0C2}"/>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prstClr val="white"/>
                </a:solidFill>
                <a:effectLst/>
                <a:uLnTx/>
                <a:uFillTx/>
                <a:latin typeface="Arial"/>
                <a:ea typeface="+mn-ea"/>
                <a:cs typeface="Arial"/>
              </a:endParaRPr>
            </a:p>
          </p:txBody>
        </p:sp>
        <p:pic>
          <p:nvPicPr>
            <p:cNvPr id="407" name="CustomIcon">
              <a:extLst>
                <a:ext uri="{FF2B5EF4-FFF2-40B4-BE49-F238E27FC236}">
                  <a16:creationId xmlns:a16="http://schemas.microsoft.com/office/drawing/2014/main" id="{2E7306CA-D95C-4134-BA27-070E6C95D216}"/>
                </a:ext>
              </a:extLst>
            </p:cNvPr>
            <p:cNvPicPr>
              <a:picLocks noChangeAspect="1"/>
            </p:cNvPicPr>
            <p:nvPr>
              <p:custDataLst>
                <p:tags r:id="rId3"/>
              </p:custDataLst>
            </p:nvPr>
          </p:nvPicPr>
          <p:blipFill>
            <a:blip r:embed="rId8">
              <a:extLst>
                <a:ext uri="{96DAC541-7B7A-43D3-8B79-37D633B846F1}">
                  <asvg:svgBlip xmlns:asvg="http://schemas.microsoft.com/office/drawing/2016/SVG/main" r:embed="rId9"/>
                </a:ext>
              </a:extLst>
            </a:blip>
            <a:stretch>
              <a:fillRect/>
            </a:stretch>
          </p:blipFill>
          <p:spPr>
            <a:xfrm>
              <a:off x="10034080" y="3165420"/>
              <a:ext cx="552543" cy="552545"/>
            </a:xfrm>
            <a:prstGeom prst="rect">
              <a:avLst/>
            </a:prstGeom>
          </p:spPr>
        </p:pic>
      </p:grpSp>
      <p:pic>
        <p:nvPicPr>
          <p:cNvPr id="430" name="Picture 429">
            <a:extLst>
              <a:ext uri="{FF2B5EF4-FFF2-40B4-BE49-F238E27FC236}">
                <a16:creationId xmlns:a16="http://schemas.microsoft.com/office/drawing/2014/main" id="{9E515D43-9289-49E6-A2B9-0C9AF3790F8C}"/>
              </a:ext>
            </a:extLst>
          </p:cNvPr>
          <p:cNvPicPr>
            <a:picLocks noChangeAspect="1"/>
          </p:cNvPicPr>
          <p:nvPr/>
        </p:nvPicPr>
        <p:blipFill rotWithShape="1">
          <a:blip r:embed="rId11">
            <a:duotone>
              <a:srgbClr val="005EB8">
                <a:shade val="45000"/>
                <a:satMod val="135000"/>
              </a:srgbClr>
              <a:prstClr val="white"/>
            </a:duotone>
          </a:blip>
          <a:srcRect l="8000" t="17815" r="6500" b="26250"/>
          <a:stretch/>
        </p:blipFill>
        <p:spPr>
          <a:xfrm>
            <a:off x="9664741" y="3295390"/>
            <a:ext cx="691151" cy="488327"/>
          </a:xfrm>
          <a:prstGeom prst="rect">
            <a:avLst/>
          </a:prstGeom>
        </p:spPr>
      </p:pic>
      <p:grpSp>
        <p:nvGrpSpPr>
          <p:cNvPr id="431" name="Group 430">
            <a:extLst>
              <a:ext uri="{FF2B5EF4-FFF2-40B4-BE49-F238E27FC236}">
                <a16:creationId xmlns:a16="http://schemas.microsoft.com/office/drawing/2014/main" id="{232E412A-0386-43F0-BF36-8BF18C567C56}"/>
              </a:ext>
            </a:extLst>
          </p:cNvPr>
          <p:cNvGrpSpPr/>
          <p:nvPr/>
        </p:nvGrpSpPr>
        <p:grpSpPr>
          <a:xfrm>
            <a:off x="9226155" y="832838"/>
            <a:ext cx="1221318" cy="961067"/>
            <a:chOff x="8151136" y="508527"/>
            <a:chExt cx="1221318" cy="961069"/>
          </a:xfrm>
          <a:solidFill>
            <a:srgbClr val="FFFFFF"/>
          </a:solidFill>
        </p:grpSpPr>
        <p:grpSp>
          <p:nvGrpSpPr>
            <p:cNvPr id="432" name="Group 431">
              <a:extLst>
                <a:ext uri="{FF2B5EF4-FFF2-40B4-BE49-F238E27FC236}">
                  <a16:creationId xmlns:a16="http://schemas.microsoft.com/office/drawing/2014/main" id="{94D2C540-22D3-4A6E-BA13-FED0269EE6B6}"/>
                </a:ext>
              </a:extLst>
            </p:cNvPr>
            <p:cNvGrpSpPr/>
            <p:nvPr/>
          </p:nvGrpSpPr>
          <p:grpSpPr>
            <a:xfrm>
              <a:off x="8502609" y="508527"/>
              <a:ext cx="462720" cy="611932"/>
              <a:chOff x="10034080" y="3165420"/>
              <a:chExt cx="552543" cy="744239"/>
            </a:xfrm>
            <a:grpFill/>
          </p:grpSpPr>
          <p:grpSp>
            <p:nvGrpSpPr>
              <p:cNvPr id="434" name="CustomIcon">
                <a:extLst>
                  <a:ext uri="{FF2B5EF4-FFF2-40B4-BE49-F238E27FC236}">
                    <a16:creationId xmlns:a16="http://schemas.microsoft.com/office/drawing/2014/main" id="{79E67DFE-9F14-46B5-9579-667D9F925009}"/>
                  </a:ext>
                </a:extLst>
              </p:cNvPr>
              <p:cNvGrpSpPr/>
              <p:nvPr/>
            </p:nvGrpSpPr>
            <p:grpSpPr>
              <a:xfrm>
                <a:off x="10038418" y="3385607"/>
                <a:ext cx="530960" cy="524052"/>
                <a:chOff x="-531446" y="3229247"/>
                <a:chExt cx="530960" cy="524052"/>
              </a:xfrm>
              <a:grpFill/>
            </p:grpSpPr>
            <p:grpSp>
              <p:nvGrpSpPr>
                <p:cNvPr id="437" name="CustomIcon">
                  <a:extLst>
                    <a:ext uri="{FF2B5EF4-FFF2-40B4-BE49-F238E27FC236}">
                      <a16:creationId xmlns:a16="http://schemas.microsoft.com/office/drawing/2014/main" id="{431D1F76-480C-49D7-84D8-91ED27D4E99F}"/>
                    </a:ext>
                  </a:extLst>
                </p:cNvPr>
                <p:cNvGrpSpPr/>
                <p:nvPr/>
              </p:nvGrpSpPr>
              <p:grpSpPr>
                <a:xfrm>
                  <a:off x="-496048" y="3353569"/>
                  <a:ext cx="473114" cy="353973"/>
                  <a:chOff x="-496048" y="3353569"/>
                  <a:chExt cx="473114" cy="353973"/>
                </a:xfrm>
                <a:grpFill/>
              </p:grpSpPr>
              <p:sp>
                <p:nvSpPr>
                  <p:cNvPr id="456" name="Freeform: Shape 118">
                    <a:extLst>
                      <a:ext uri="{FF2B5EF4-FFF2-40B4-BE49-F238E27FC236}">
                        <a16:creationId xmlns:a16="http://schemas.microsoft.com/office/drawing/2014/main" id="{E5F88284-CF8A-4BC3-BA8A-C0255A727535}"/>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57" name="Freeform: Shape 119">
                    <a:extLst>
                      <a:ext uri="{FF2B5EF4-FFF2-40B4-BE49-F238E27FC236}">
                        <a16:creationId xmlns:a16="http://schemas.microsoft.com/office/drawing/2014/main" id="{B3B9435D-3D35-4322-A917-EE4366FA9AD0}"/>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438" name="Freeform: Shape 100">
                  <a:extLst>
                    <a:ext uri="{FF2B5EF4-FFF2-40B4-BE49-F238E27FC236}">
                      <a16:creationId xmlns:a16="http://schemas.microsoft.com/office/drawing/2014/main" id="{61341EBA-34ED-49B1-882E-8441081458C8}"/>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39" name="Freeform: Shape 101">
                  <a:extLst>
                    <a:ext uri="{FF2B5EF4-FFF2-40B4-BE49-F238E27FC236}">
                      <a16:creationId xmlns:a16="http://schemas.microsoft.com/office/drawing/2014/main" id="{6BDB8188-F378-4E36-8E7C-106AF2BFCE42}"/>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40" name="Freeform: Shape 102">
                  <a:extLst>
                    <a:ext uri="{FF2B5EF4-FFF2-40B4-BE49-F238E27FC236}">
                      <a16:creationId xmlns:a16="http://schemas.microsoft.com/office/drawing/2014/main" id="{925DEAD9-44D3-4618-BA3F-4598762632B0}"/>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41" name="Freeform: Shape 103">
                  <a:extLst>
                    <a:ext uri="{FF2B5EF4-FFF2-40B4-BE49-F238E27FC236}">
                      <a16:creationId xmlns:a16="http://schemas.microsoft.com/office/drawing/2014/main" id="{C6F1688A-58EE-44AC-BC6C-0CCBD2DADF0B}"/>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42" name="Freeform: Shape 104">
                  <a:extLst>
                    <a:ext uri="{FF2B5EF4-FFF2-40B4-BE49-F238E27FC236}">
                      <a16:creationId xmlns:a16="http://schemas.microsoft.com/office/drawing/2014/main" id="{E3F52967-0942-4C77-BCB8-01B9F21E46DD}"/>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43" name="Freeform: Shape 105">
                  <a:extLst>
                    <a:ext uri="{FF2B5EF4-FFF2-40B4-BE49-F238E27FC236}">
                      <a16:creationId xmlns:a16="http://schemas.microsoft.com/office/drawing/2014/main" id="{9957FDD9-E431-42C4-93DB-2180B68B17DA}"/>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44" name="Freeform: Shape 106">
                  <a:extLst>
                    <a:ext uri="{FF2B5EF4-FFF2-40B4-BE49-F238E27FC236}">
                      <a16:creationId xmlns:a16="http://schemas.microsoft.com/office/drawing/2014/main" id="{46D6E153-A72E-4D40-BECA-C32317DF1A00}"/>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45" name="Freeform: Shape 107">
                  <a:extLst>
                    <a:ext uri="{FF2B5EF4-FFF2-40B4-BE49-F238E27FC236}">
                      <a16:creationId xmlns:a16="http://schemas.microsoft.com/office/drawing/2014/main" id="{4A8DD3C7-E9B8-4B17-BD44-BC5961D3EB00}"/>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46" name="Freeform: Shape 108">
                  <a:extLst>
                    <a:ext uri="{FF2B5EF4-FFF2-40B4-BE49-F238E27FC236}">
                      <a16:creationId xmlns:a16="http://schemas.microsoft.com/office/drawing/2014/main" id="{D4B35709-629C-4273-A6E4-26E430C25777}"/>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47" name="Freeform: Shape 109">
                  <a:extLst>
                    <a:ext uri="{FF2B5EF4-FFF2-40B4-BE49-F238E27FC236}">
                      <a16:creationId xmlns:a16="http://schemas.microsoft.com/office/drawing/2014/main" id="{917DFC02-74E2-4A71-8D72-0FE7C30C9156}"/>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48" name="Freeform: Shape 110">
                  <a:extLst>
                    <a:ext uri="{FF2B5EF4-FFF2-40B4-BE49-F238E27FC236}">
                      <a16:creationId xmlns:a16="http://schemas.microsoft.com/office/drawing/2014/main" id="{C626878A-54BF-41C6-A9C8-44CDBE725197}"/>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49" name="Freeform: Shape 111">
                  <a:extLst>
                    <a:ext uri="{FF2B5EF4-FFF2-40B4-BE49-F238E27FC236}">
                      <a16:creationId xmlns:a16="http://schemas.microsoft.com/office/drawing/2014/main" id="{D38CE084-B6D6-4C9C-996D-52A4063B4E47}"/>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50" name="Freeform: Shape 112">
                  <a:extLst>
                    <a:ext uri="{FF2B5EF4-FFF2-40B4-BE49-F238E27FC236}">
                      <a16:creationId xmlns:a16="http://schemas.microsoft.com/office/drawing/2014/main" id="{6D936051-6A2A-4D90-AC46-33AA22BE36D3}"/>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51" name="Freeform: Shape 113">
                  <a:extLst>
                    <a:ext uri="{FF2B5EF4-FFF2-40B4-BE49-F238E27FC236}">
                      <a16:creationId xmlns:a16="http://schemas.microsoft.com/office/drawing/2014/main" id="{DE4CF259-BCF1-478C-A1B0-4A30253AEE59}"/>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52" name="Freeform: Shape 114">
                  <a:extLst>
                    <a:ext uri="{FF2B5EF4-FFF2-40B4-BE49-F238E27FC236}">
                      <a16:creationId xmlns:a16="http://schemas.microsoft.com/office/drawing/2014/main" id="{B19967A9-A819-45FB-ADF5-81D23BE9486D}"/>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53" name="Freeform: Shape 115">
                  <a:extLst>
                    <a:ext uri="{FF2B5EF4-FFF2-40B4-BE49-F238E27FC236}">
                      <a16:creationId xmlns:a16="http://schemas.microsoft.com/office/drawing/2014/main" id="{9A3D8BD8-FFB8-4068-9A8D-8B85702E0571}"/>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54" name="Freeform: Shape 116">
                  <a:extLst>
                    <a:ext uri="{FF2B5EF4-FFF2-40B4-BE49-F238E27FC236}">
                      <a16:creationId xmlns:a16="http://schemas.microsoft.com/office/drawing/2014/main" id="{94169EE7-4D1E-4E3B-BBB6-275D3143A5C0}"/>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455" name="Freeform: Shape 117">
                  <a:extLst>
                    <a:ext uri="{FF2B5EF4-FFF2-40B4-BE49-F238E27FC236}">
                      <a16:creationId xmlns:a16="http://schemas.microsoft.com/office/drawing/2014/main" id="{CCAF6AC4-FE4B-4734-9587-22814A17CC89}"/>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435" name="Rectangle 434">
                <a:extLst>
                  <a:ext uri="{FF2B5EF4-FFF2-40B4-BE49-F238E27FC236}">
                    <a16:creationId xmlns:a16="http://schemas.microsoft.com/office/drawing/2014/main" id="{4B988C93-B24C-4560-B97A-75B221F27686}"/>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436" name="CustomIcon">
                <a:extLst>
                  <a:ext uri="{FF2B5EF4-FFF2-40B4-BE49-F238E27FC236}">
                    <a16:creationId xmlns:a16="http://schemas.microsoft.com/office/drawing/2014/main" id="{8774E0D5-C12B-45CD-A092-5222F745D9F0}"/>
                  </a:ext>
                </a:extLst>
              </p:cNvPr>
              <p:cNvPicPr>
                <a:picLocks noChangeAspect="1"/>
              </p:cNvPicPr>
              <p:nvPr>
                <p:custDataLst>
                  <p:tags r:id="rId2"/>
                </p:custDataLst>
              </p:nvPr>
            </p:nvPicPr>
            <p:blipFill>
              <a:blip r:embed="rId8">
                <a:extLst>
                  <a:ext uri="{96DAC541-7B7A-43D3-8B79-37D633B846F1}">
                    <asvg:svgBlip xmlns:asvg="http://schemas.microsoft.com/office/drawing/2016/SVG/main" r:embed="rId9"/>
                  </a:ext>
                </a:extLst>
              </a:blip>
              <a:stretch>
                <a:fillRect/>
              </a:stretch>
            </p:blipFill>
            <p:spPr>
              <a:xfrm>
                <a:off x="10034080" y="3165420"/>
                <a:ext cx="552543" cy="552545"/>
              </a:xfrm>
              <a:prstGeom prst="rect">
                <a:avLst/>
              </a:prstGeom>
            </p:spPr>
          </p:pic>
        </p:grpSp>
        <p:sp>
          <p:nvSpPr>
            <p:cNvPr id="433" name="TextBox 432">
              <a:extLst>
                <a:ext uri="{FF2B5EF4-FFF2-40B4-BE49-F238E27FC236}">
                  <a16:creationId xmlns:a16="http://schemas.microsoft.com/office/drawing/2014/main" id="{9B1B20B0-C308-4456-AEF8-1505EAF8E850}"/>
                </a:ext>
              </a:extLst>
            </p:cNvPr>
            <p:cNvSpPr txBox="1"/>
            <p:nvPr/>
          </p:nvSpPr>
          <p:spPr>
            <a:xfrm>
              <a:off x="8151136" y="1007930"/>
              <a:ext cx="1221318" cy="461666"/>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rPr>
                <a:t>Hospital Hubs using NHSP </a:t>
              </a: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dirty="0">
                <a:ln>
                  <a:noFill/>
                </a:ln>
                <a:solidFill>
                  <a:srgbClr val="525252"/>
                </a:solidFill>
                <a:effectLst/>
                <a:uLnTx/>
                <a:uFillTx/>
                <a:latin typeface="Arial"/>
                <a:cs typeface="Arial"/>
              </a:endParaRPr>
            </a:p>
          </p:txBody>
        </p:sp>
      </p:grpSp>
      <p:sp>
        <p:nvSpPr>
          <p:cNvPr id="458" name="TextBox 457">
            <a:extLst>
              <a:ext uri="{FF2B5EF4-FFF2-40B4-BE49-F238E27FC236}">
                <a16:creationId xmlns:a16="http://schemas.microsoft.com/office/drawing/2014/main" id="{1B0EBCBC-009C-4965-9AE7-93BDF3F5C904}"/>
              </a:ext>
            </a:extLst>
          </p:cNvPr>
          <p:cNvSpPr txBox="1"/>
          <p:nvPr/>
        </p:nvSpPr>
        <p:spPr>
          <a:xfrm>
            <a:off x="9282351" y="3872430"/>
            <a:ext cx="1481331"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a:rPr>
              <a:t>Vaccination Centres</a:t>
            </a:r>
            <a:endPar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endParaRPr>
          </a:p>
        </p:txBody>
      </p:sp>
      <p:cxnSp>
        <p:nvCxnSpPr>
          <p:cNvPr id="463" name="Connector: Elbow 43">
            <a:extLst>
              <a:ext uri="{FF2B5EF4-FFF2-40B4-BE49-F238E27FC236}">
                <a16:creationId xmlns:a16="http://schemas.microsoft.com/office/drawing/2014/main" id="{A07C807F-CF74-46EA-9438-65A8AD9B2044}"/>
              </a:ext>
            </a:extLst>
          </p:cNvPr>
          <p:cNvCxnSpPr>
            <a:cxnSpLocks/>
            <a:stCxn id="398" idx="0"/>
          </p:cNvCxnSpPr>
          <p:nvPr/>
        </p:nvCxnSpPr>
        <p:spPr bwMode="auto">
          <a:xfrm rot="5400000" flipH="1" flipV="1">
            <a:off x="7957372" y="753681"/>
            <a:ext cx="1228539" cy="1843514"/>
          </a:xfrm>
          <a:prstGeom prst="bentConnector2">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cxnSp>
        <p:nvCxnSpPr>
          <p:cNvPr id="464" name="Connector: Elbow 43">
            <a:extLst>
              <a:ext uri="{FF2B5EF4-FFF2-40B4-BE49-F238E27FC236}">
                <a16:creationId xmlns:a16="http://schemas.microsoft.com/office/drawing/2014/main" id="{AB327523-B82F-47A9-8746-08A1146DA136}"/>
              </a:ext>
            </a:extLst>
          </p:cNvPr>
          <p:cNvCxnSpPr>
            <a:cxnSpLocks/>
            <a:stCxn id="398" idx="2"/>
          </p:cNvCxnSpPr>
          <p:nvPr/>
        </p:nvCxnSpPr>
        <p:spPr bwMode="auto">
          <a:xfrm rot="16200000" flipH="1">
            <a:off x="8533971" y="3570868"/>
            <a:ext cx="982195" cy="2750368"/>
          </a:xfrm>
          <a:prstGeom prst="bentConnector2">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pic>
        <p:nvPicPr>
          <p:cNvPr id="468" name="Picture 467">
            <a:extLst>
              <a:ext uri="{FF2B5EF4-FFF2-40B4-BE49-F238E27FC236}">
                <a16:creationId xmlns:a16="http://schemas.microsoft.com/office/drawing/2014/main" id="{23886803-ED38-4195-96E6-EFBC40E86A4E}"/>
              </a:ext>
            </a:extLst>
          </p:cNvPr>
          <p:cNvPicPr>
            <a:picLocks noChangeAspect="1"/>
          </p:cNvPicPr>
          <p:nvPr/>
        </p:nvPicPr>
        <p:blipFill>
          <a:blip r:embed="rId12"/>
          <a:stretch>
            <a:fillRect/>
          </a:stretch>
        </p:blipFill>
        <p:spPr>
          <a:xfrm>
            <a:off x="2841259" y="2273068"/>
            <a:ext cx="1053054" cy="526527"/>
          </a:xfrm>
          <a:prstGeom prst="rect">
            <a:avLst/>
          </a:prstGeom>
        </p:spPr>
      </p:pic>
      <p:pic>
        <p:nvPicPr>
          <p:cNvPr id="469" name="Picture 468">
            <a:extLst>
              <a:ext uri="{FF2B5EF4-FFF2-40B4-BE49-F238E27FC236}">
                <a16:creationId xmlns:a16="http://schemas.microsoft.com/office/drawing/2014/main" id="{DC2052A5-E7AA-4609-B2E8-03B03B5D8E7E}"/>
              </a:ext>
            </a:extLst>
          </p:cNvPr>
          <p:cNvPicPr>
            <a:picLocks noChangeAspect="1"/>
          </p:cNvPicPr>
          <p:nvPr/>
        </p:nvPicPr>
        <p:blipFill>
          <a:blip r:embed="rId13"/>
          <a:stretch>
            <a:fillRect/>
          </a:stretch>
        </p:blipFill>
        <p:spPr>
          <a:xfrm>
            <a:off x="2886903" y="3844413"/>
            <a:ext cx="1113806" cy="409623"/>
          </a:xfrm>
          <a:prstGeom prst="rect">
            <a:avLst/>
          </a:prstGeom>
        </p:spPr>
      </p:pic>
      <p:sp>
        <p:nvSpPr>
          <p:cNvPr id="476" name="TextBox 475">
            <a:extLst>
              <a:ext uri="{FF2B5EF4-FFF2-40B4-BE49-F238E27FC236}">
                <a16:creationId xmlns:a16="http://schemas.microsoft.com/office/drawing/2014/main" id="{F47B9C09-D377-45E6-8577-364F17767F9C}"/>
              </a:ext>
            </a:extLst>
          </p:cNvPr>
          <p:cNvSpPr txBox="1"/>
          <p:nvPr/>
        </p:nvSpPr>
        <p:spPr>
          <a:xfrm>
            <a:off x="2839193" y="2126954"/>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NHS Professionals</a:t>
            </a:r>
            <a:endParaRPr kumimoji="0" lang="en-GB" sz="1000" b="1" i="0" u="none" strike="noStrike" kern="0" cap="none" spc="0" normalizeH="0" baseline="30000" noProof="0">
              <a:ln>
                <a:noFill/>
              </a:ln>
              <a:solidFill>
                <a:srgbClr val="525252"/>
              </a:solidFill>
              <a:effectLst/>
              <a:uLnTx/>
              <a:uFillTx/>
              <a:latin typeface="Arial"/>
              <a:cs typeface="Arial"/>
            </a:endParaRPr>
          </a:p>
        </p:txBody>
      </p:sp>
      <p:sp>
        <p:nvSpPr>
          <p:cNvPr id="477" name="TextBox 476">
            <a:extLst>
              <a:ext uri="{FF2B5EF4-FFF2-40B4-BE49-F238E27FC236}">
                <a16:creationId xmlns:a16="http://schemas.microsoft.com/office/drawing/2014/main" id="{B220FE92-D6EB-46E7-B6EA-AA45C712F868}"/>
              </a:ext>
            </a:extLst>
          </p:cNvPr>
          <p:cNvSpPr txBox="1"/>
          <p:nvPr/>
        </p:nvSpPr>
        <p:spPr>
          <a:xfrm>
            <a:off x="2839184" y="3615251"/>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St John Ambulance</a:t>
            </a:r>
            <a:endParaRPr kumimoji="0" lang="en-GB" sz="1000" b="1" i="0" u="none" strike="noStrike" kern="0" cap="none" spc="0" normalizeH="0" baseline="30000" noProof="0">
              <a:ln>
                <a:noFill/>
              </a:ln>
              <a:solidFill>
                <a:srgbClr val="525252"/>
              </a:solidFill>
              <a:effectLst/>
              <a:uLnTx/>
              <a:uFillTx/>
              <a:latin typeface="Arial"/>
              <a:cs typeface="Arial"/>
            </a:endParaRPr>
          </a:p>
        </p:txBody>
      </p:sp>
      <p:sp>
        <p:nvSpPr>
          <p:cNvPr id="478" name="TextBox 477">
            <a:extLst>
              <a:ext uri="{FF2B5EF4-FFF2-40B4-BE49-F238E27FC236}">
                <a16:creationId xmlns:a16="http://schemas.microsoft.com/office/drawing/2014/main" id="{3EA92684-F471-44C5-B2B9-7425BB4E0347}"/>
              </a:ext>
            </a:extLst>
          </p:cNvPr>
          <p:cNvSpPr txBox="1"/>
          <p:nvPr/>
        </p:nvSpPr>
        <p:spPr>
          <a:xfrm>
            <a:off x="2853871" y="4955108"/>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a:rPr>
              <a:t>NHS Volunteer Responders</a:t>
            </a:r>
            <a:endParaRPr kumimoji="0" lang="en-GB" sz="1000" b="1" i="0" u="none" strike="noStrike" kern="0" cap="none" spc="0" normalizeH="0" baseline="30000" noProof="0" dirty="0">
              <a:ln>
                <a:noFill/>
              </a:ln>
              <a:solidFill>
                <a:srgbClr val="525252"/>
              </a:solidFill>
              <a:effectLst/>
              <a:uLnTx/>
              <a:uFillTx/>
              <a:latin typeface="Arial"/>
              <a:cs typeface="Arial"/>
            </a:endParaRPr>
          </a:p>
        </p:txBody>
      </p:sp>
      <p:cxnSp>
        <p:nvCxnSpPr>
          <p:cNvPr id="481" name="Straight Connector 480">
            <a:extLst>
              <a:ext uri="{FF2B5EF4-FFF2-40B4-BE49-F238E27FC236}">
                <a16:creationId xmlns:a16="http://schemas.microsoft.com/office/drawing/2014/main" id="{AB223641-6090-4C0E-8B1C-C55428046BE2}"/>
              </a:ext>
            </a:extLst>
          </p:cNvPr>
          <p:cNvCxnSpPr/>
          <p:nvPr/>
        </p:nvCxnSpPr>
        <p:spPr>
          <a:xfrm>
            <a:off x="7788441" y="5966953"/>
            <a:ext cx="588815" cy="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2" name="Straight Connector 481">
            <a:extLst>
              <a:ext uri="{FF2B5EF4-FFF2-40B4-BE49-F238E27FC236}">
                <a16:creationId xmlns:a16="http://schemas.microsoft.com/office/drawing/2014/main" id="{28EC2BBD-9D89-464F-85EC-D9758E35A24D}"/>
              </a:ext>
            </a:extLst>
          </p:cNvPr>
          <p:cNvCxnSpPr/>
          <p:nvPr/>
        </p:nvCxnSpPr>
        <p:spPr>
          <a:xfrm>
            <a:off x="7794070" y="6189621"/>
            <a:ext cx="588815" cy="0"/>
          </a:xfrm>
          <a:prstGeom prst="line">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483" name="Rectangle 482">
            <a:extLst>
              <a:ext uri="{FF2B5EF4-FFF2-40B4-BE49-F238E27FC236}">
                <a16:creationId xmlns:a16="http://schemas.microsoft.com/office/drawing/2014/main" id="{83E7A008-2172-476A-A799-9F7816FA9108}"/>
              </a:ext>
            </a:extLst>
          </p:cNvPr>
          <p:cNvSpPr/>
          <p:nvPr/>
        </p:nvSpPr>
        <p:spPr>
          <a:xfrm>
            <a:off x="2711825" y="3483457"/>
            <a:ext cx="1403156" cy="938092"/>
          </a:xfrm>
          <a:prstGeom prst="rect">
            <a:avLst/>
          </a:prstGeom>
          <a:noFill/>
          <a:ln w="28575" cap="flat" cmpd="sng" algn="ctr">
            <a:solidFill>
              <a:srgbClr val="7030A0"/>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84" name="Rectangle 483">
            <a:extLst>
              <a:ext uri="{FF2B5EF4-FFF2-40B4-BE49-F238E27FC236}">
                <a16:creationId xmlns:a16="http://schemas.microsoft.com/office/drawing/2014/main" id="{1B730577-28F0-4E54-95FE-F0586A30280F}"/>
              </a:ext>
            </a:extLst>
          </p:cNvPr>
          <p:cNvSpPr/>
          <p:nvPr/>
        </p:nvSpPr>
        <p:spPr>
          <a:xfrm>
            <a:off x="2724723" y="1983823"/>
            <a:ext cx="1403156" cy="938092"/>
          </a:xfrm>
          <a:prstGeom prst="rect">
            <a:avLst/>
          </a:prstGeom>
          <a:noFill/>
          <a:ln w="28575" cap="flat" cmpd="sng" algn="ctr">
            <a:solidFill>
              <a:schemeClr val="accent6">
                <a:lumMod val="75000"/>
              </a:schemeClr>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85" name="Rectangle 484">
            <a:extLst>
              <a:ext uri="{FF2B5EF4-FFF2-40B4-BE49-F238E27FC236}">
                <a16:creationId xmlns:a16="http://schemas.microsoft.com/office/drawing/2014/main" id="{E1596027-54B8-4559-A3B2-00512FC2AF3F}"/>
              </a:ext>
            </a:extLst>
          </p:cNvPr>
          <p:cNvSpPr/>
          <p:nvPr/>
        </p:nvSpPr>
        <p:spPr>
          <a:xfrm>
            <a:off x="2710045" y="4892502"/>
            <a:ext cx="1403156" cy="1216265"/>
          </a:xfrm>
          <a:prstGeom prst="rect">
            <a:avLst/>
          </a:prstGeom>
          <a:noFill/>
          <a:ln w="28575" cap="flat" cmpd="sng" algn="ctr">
            <a:solidFill>
              <a:srgbClr val="7030A0"/>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486" name="Straight Arrow Connector 485">
            <a:extLst>
              <a:ext uri="{FF2B5EF4-FFF2-40B4-BE49-F238E27FC236}">
                <a16:creationId xmlns:a16="http://schemas.microsoft.com/office/drawing/2014/main" id="{47D052EE-9DAA-4715-8357-D6B6BBE93BA9}"/>
              </a:ext>
            </a:extLst>
          </p:cNvPr>
          <p:cNvCxnSpPr/>
          <p:nvPr/>
        </p:nvCxnSpPr>
        <p:spPr bwMode="auto">
          <a:xfrm>
            <a:off x="5582488" y="5785390"/>
            <a:ext cx="624422" cy="3549"/>
          </a:xfrm>
          <a:prstGeom prst="straightConnector1">
            <a:avLst/>
          </a:prstGeom>
          <a:solidFill>
            <a:srgbClr val="FFFFFF"/>
          </a:solidFill>
          <a:ln w="25400" cap="flat" cmpd="sng" algn="ctr">
            <a:solidFill>
              <a:schemeClr val="accent2">
                <a:lumMod val="50000"/>
              </a:schemeClr>
            </a:solidFill>
            <a:prstDash val="solid"/>
            <a:round/>
            <a:headEnd type="none" w="med" len="med"/>
            <a:tailEnd type="triangle"/>
          </a:ln>
          <a:effectLst/>
        </p:spPr>
      </p:cxnSp>
      <p:grpSp>
        <p:nvGrpSpPr>
          <p:cNvPr id="493" name="Group 492">
            <a:extLst>
              <a:ext uri="{FF2B5EF4-FFF2-40B4-BE49-F238E27FC236}">
                <a16:creationId xmlns:a16="http://schemas.microsoft.com/office/drawing/2014/main" id="{09FD0205-A9AD-4E86-AE19-82BFA7237FAD}"/>
              </a:ext>
            </a:extLst>
          </p:cNvPr>
          <p:cNvGrpSpPr/>
          <p:nvPr/>
        </p:nvGrpSpPr>
        <p:grpSpPr>
          <a:xfrm>
            <a:off x="9327170" y="2007091"/>
            <a:ext cx="1221318" cy="807179"/>
            <a:chOff x="8151136" y="508527"/>
            <a:chExt cx="1221318" cy="807180"/>
          </a:xfrm>
          <a:solidFill>
            <a:srgbClr val="FFFFFF"/>
          </a:solidFill>
        </p:grpSpPr>
        <p:grpSp>
          <p:nvGrpSpPr>
            <p:cNvPr id="494" name="Group 493">
              <a:extLst>
                <a:ext uri="{FF2B5EF4-FFF2-40B4-BE49-F238E27FC236}">
                  <a16:creationId xmlns:a16="http://schemas.microsoft.com/office/drawing/2014/main" id="{7B463CB3-3326-45F1-AB77-0443B24FBCF1}"/>
                </a:ext>
              </a:extLst>
            </p:cNvPr>
            <p:cNvGrpSpPr/>
            <p:nvPr/>
          </p:nvGrpSpPr>
          <p:grpSpPr>
            <a:xfrm>
              <a:off x="8502609" y="508527"/>
              <a:ext cx="462720" cy="611932"/>
              <a:chOff x="10034080" y="3165420"/>
              <a:chExt cx="552543" cy="744239"/>
            </a:xfrm>
            <a:grpFill/>
          </p:grpSpPr>
          <p:grpSp>
            <p:nvGrpSpPr>
              <p:cNvPr id="496" name="CustomIcon">
                <a:extLst>
                  <a:ext uri="{FF2B5EF4-FFF2-40B4-BE49-F238E27FC236}">
                    <a16:creationId xmlns:a16="http://schemas.microsoft.com/office/drawing/2014/main" id="{5E468B22-B30F-4ACA-BD01-AF63DA2494F0}"/>
                  </a:ext>
                </a:extLst>
              </p:cNvPr>
              <p:cNvGrpSpPr/>
              <p:nvPr/>
            </p:nvGrpSpPr>
            <p:grpSpPr>
              <a:xfrm>
                <a:off x="10038418" y="3385607"/>
                <a:ext cx="530960" cy="524052"/>
                <a:chOff x="-531446" y="3229247"/>
                <a:chExt cx="530960" cy="524052"/>
              </a:xfrm>
              <a:grpFill/>
            </p:grpSpPr>
            <p:grpSp>
              <p:nvGrpSpPr>
                <p:cNvPr id="499" name="CustomIcon">
                  <a:extLst>
                    <a:ext uri="{FF2B5EF4-FFF2-40B4-BE49-F238E27FC236}">
                      <a16:creationId xmlns:a16="http://schemas.microsoft.com/office/drawing/2014/main" id="{8E7AFB84-978A-481E-AFC7-B810B1A1A51E}"/>
                    </a:ext>
                  </a:extLst>
                </p:cNvPr>
                <p:cNvGrpSpPr/>
                <p:nvPr/>
              </p:nvGrpSpPr>
              <p:grpSpPr>
                <a:xfrm>
                  <a:off x="-496048" y="3353569"/>
                  <a:ext cx="473114" cy="353973"/>
                  <a:chOff x="-496048" y="3353569"/>
                  <a:chExt cx="473114" cy="353973"/>
                </a:xfrm>
                <a:grpFill/>
              </p:grpSpPr>
              <p:sp>
                <p:nvSpPr>
                  <p:cNvPr id="518" name="Freeform: Shape 118">
                    <a:extLst>
                      <a:ext uri="{FF2B5EF4-FFF2-40B4-BE49-F238E27FC236}">
                        <a16:creationId xmlns:a16="http://schemas.microsoft.com/office/drawing/2014/main" id="{FB35D861-72FB-4403-8DF9-C64795B13076}"/>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19" name="Freeform: Shape 119">
                    <a:extLst>
                      <a:ext uri="{FF2B5EF4-FFF2-40B4-BE49-F238E27FC236}">
                        <a16:creationId xmlns:a16="http://schemas.microsoft.com/office/drawing/2014/main" id="{9FF8058D-2C6E-4E8B-B2EC-BAA8D423DE48}"/>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500" name="Freeform: Shape 100">
                  <a:extLst>
                    <a:ext uri="{FF2B5EF4-FFF2-40B4-BE49-F238E27FC236}">
                      <a16:creationId xmlns:a16="http://schemas.microsoft.com/office/drawing/2014/main" id="{71669A23-45F9-4792-AA21-15DBB5BF3138}"/>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01" name="Freeform: Shape 101">
                  <a:extLst>
                    <a:ext uri="{FF2B5EF4-FFF2-40B4-BE49-F238E27FC236}">
                      <a16:creationId xmlns:a16="http://schemas.microsoft.com/office/drawing/2014/main" id="{6389C69B-D61D-420C-8857-64F21C04B0AA}"/>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02" name="Freeform: Shape 102">
                  <a:extLst>
                    <a:ext uri="{FF2B5EF4-FFF2-40B4-BE49-F238E27FC236}">
                      <a16:creationId xmlns:a16="http://schemas.microsoft.com/office/drawing/2014/main" id="{C85B8540-DCB5-4D2C-BCC1-A49BE4942577}"/>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03" name="Freeform: Shape 103">
                  <a:extLst>
                    <a:ext uri="{FF2B5EF4-FFF2-40B4-BE49-F238E27FC236}">
                      <a16:creationId xmlns:a16="http://schemas.microsoft.com/office/drawing/2014/main" id="{8F7767C3-A9B5-4939-9314-4D942EDC4705}"/>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04" name="Freeform: Shape 104">
                  <a:extLst>
                    <a:ext uri="{FF2B5EF4-FFF2-40B4-BE49-F238E27FC236}">
                      <a16:creationId xmlns:a16="http://schemas.microsoft.com/office/drawing/2014/main" id="{36C582FA-8F55-49DE-BF4E-951B3B4CA5A3}"/>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05" name="Freeform: Shape 105">
                  <a:extLst>
                    <a:ext uri="{FF2B5EF4-FFF2-40B4-BE49-F238E27FC236}">
                      <a16:creationId xmlns:a16="http://schemas.microsoft.com/office/drawing/2014/main" id="{0B534897-BB0D-4747-AF1D-AB4B9504449A}"/>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06" name="Freeform: Shape 106">
                  <a:extLst>
                    <a:ext uri="{FF2B5EF4-FFF2-40B4-BE49-F238E27FC236}">
                      <a16:creationId xmlns:a16="http://schemas.microsoft.com/office/drawing/2014/main" id="{9B792487-8561-44BB-B691-F1B516B2C3ED}"/>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07" name="Freeform: Shape 107">
                  <a:extLst>
                    <a:ext uri="{FF2B5EF4-FFF2-40B4-BE49-F238E27FC236}">
                      <a16:creationId xmlns:a16="http://schemas.microsoft.com/office/drawing/2014/main" id="{A2011477-3928-441A-B875-5F6C5B8896C3}"/>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08" name="Freeform: Shape 108">
                  <a:extLst>
                    <a:ext uri="{FF2B5EF4-FFF2-40B4-BE49-F238E27FC236}">
                      <a16:creationId xmlns:a16="http://schemas.microsoft.com/office/drawing/2014/main" id="{BFA8B720-EEEC-46C5-9EA7-8C19326AD8C7}"/>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09" name="Freeform: Shape 109">
                  <a:extLst>
                    <a:ext uri="{FF2B5EF4-FFF2-40B4-BE49-F238E27FC236}">
                      <a16:creationId xmlns:a16="http://schemas.microsoft.com/office/drawing/2014/main" id="{36BB2316-9445-4C4D-A233-D76471721CAE}"/>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10" name="Freeform: Shape 110">
                  <a:extLst>
                    <a:ext uri="{FF2B5EF4-FFF2-40B4-BE49-F238E27FC236}">
                      <a16:creationId xmlns:a16="http://schemas.microsoft.com/office/drawing/2014/main" id="{0EED0126-282C-41F0-8963-77E4FF26E69E}"/>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11" name="Freeform: Shape 111">
                  <a:extLst>
                    <a:ext uri="{FF2B5EF4-FFF2-40B4-BE49-F238E27FC236}">
                      <a16:creationId xmlns:a16="http://schemas.microsoft.com/office/drawing/2014/main" id="{6F515B66-2667-4074-A841-C1E03064297E}"/>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12" name="Freeform: Shape 112">
                  <a:extLst>
                    <a:ext uri="{FF2B5EF4-FFF2-40B4-BE49-F238E27FC236}">
                      <a16:creationId xmlns:a16="http://schemas.microsoft.com/office/drawing/2014/main" id="{1167686B-4BC7-45D1-8CF7-E0C58DAD3251}"/>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13" name="Freeform: Shape 113">
                  <a:extLst>
                    <a:ext uri="{FF2B5EF4-FFF2-40B4-BE49-F238E27FC236}">
                      <a16:creationId xmlns:a16="http://schemas.microsoft.com/office/drawing/2014/main" id="{6D30F349-F1DB-4E5A-94A8-A5D801AD26F4}"/>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14" name="Freeform: Shape 114">
                  <a:extLst>
                    <a:ext uri="{FF2B5EF4-FFF2-40B4-BE49-F238E27FC236}">
                      <a16:creationId xmlns:a16="http://schemas.microsoft.com/office/drawing/2014/main" id="{DC99E234-466F-400D-9B8C-2BC74065C622}"/>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15" name="Freeform: Shape 115">
                  <a:extLst>
                    <a:ext uri="{FF2B5EF4-FFF2-40B4-BE49-F238E27FC236}">
                      <a16:creationId xmlns:a16="http://schemas.microsoft.com/office/drawing/2014/main" id="{F8BA0BD0-C06A-41F3-B52B-1A16678C0D07}"/>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16" name="Freeform: Shape 116">
                  <a:extLst>
                    <a:ext uri="{FF2B5EF4-FFF2-40B4-BE49-F238E27FC236}">
                      <a16:creationId xmlns:a16="http://schemas.microsoft.com/office/drawing/2014/main" id="{8962FB47-F0AF-442D-9776-F70EE8AC5288}"/>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17" name="Freeform: Shape 117">
                  <a:extLst>
                    <a:ext uri="{FF2B5EF4-FFF2-40B4-BE49-F238E27FC236}">
                      <a16:creationId xmlns:a16="http://schemas.microsoft.com/office/drawing/2014/main" id="{F556CA98-BED7-44A9-B476-BA50DC1DF53C}"/>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497" name="Rectangle 496">
                <a:extLst>
                  <a:ext uri="{FF2B5EF4-FFF2-40B4-BE49-F238E27FC236}">
                    <a16:creationId xmlns:a16="http://schemas.microsoft.com/office/drawing/2014/main" id="{3C42A562-AEA4-4770-A1FA-883463321F69}"/>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498" name="CustomIcon">
                <a:extLst>
                  <a:ext uri="{FF2B5EF4-FFF2-40B4-BE49-F238E27FC236}">
                    <a16:creationId xmlns:a16="http://schemas.microsoft.com/office/drawing/2014/main" id="{C496B595-A739-46AA-8E25-4BAA733F0777}"/>
                  </a:ext>
                </a:extLst>
              </p:cNvPr>
              <p:cNvPicPr>
                <a:picLocks noChangeAspect="1"/>
              </p:cNvPicPr>
              <p:nvPr>
                <p:custDataLst>
                  <p:tags r:id="rId1"/>
                </p:custDataLst>
              </p:nvPr>
            </p:nvPicPr>
            <p:blipFill>
              <a:blip r:embed="rId8">
                <a:extLst>
                  <a:ext uri="{96DAC541-7B7A-43D3-8B79-37D633B846F1}">
                    <asvg:svgBlip xmlns:asvg="http://schemas.microsoft.com/office/drawing/2016/SVG/main" r:embed="rId9"/>
                  </a:ext>
                </a:extLst>
              </a:blip>
              <a:stretch>
                <a:fillRect/>
              </a:stretch>
            </p:blipFill>
            <p:spPr>
              <a:xfrm>
                <a:off x="10034080" y="3165420"/>
                <a:ext cx="552543" cy="552545"/>
              </a:xfrm>
              <a:prstGeom prst="rect">
                <a:avLst/>
              </a:prstGeom>
            </p:spPr>
          </p:pic>
        </p:grpSp>
        <p:sp>
          <p:nvSpPr>
            <p:cNvPr id="495" name="TextBox 494">
              <a:extLst>
                <a:ext uri="{FF2B5EF4-FFF2-40B4-BE49-F238E27FC236}">
                  <a16:creationId xmlns:a16="http://schemas.microsoft.com/office/drawing/2014/main" id="{327A6F04-5374-463F-AA53-F668BE73ED47}"/>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rPr>
                <a:t>Hospital Hubs </a:t>
              </a:r>
              <a:r>
                <a:rPr lang="en-GB" sz="1000" b="1" kern="0" dirty="0">
                  <a:solidFill>
                    <a:srgbClr val="525252"/>
                  </a:solidFill>
                  <a:latin typeface="Arial"/>
                </a:rPr>
                <a:t>not NHSP clients </a:t>
              </a:r>
              <a:endParaRPr kumimoji="0" lang="en-GB" sz="1000" b="1" i="0" u="none" strike="noStrike" kern="0" cap="none" spc="0" normalizeH="0" baseline="0" noProof="0" dirty="0">
                <a:ln>
                  <a:noFill/>
                </a:ln>
                <a:solidFill>
                  <a:srgbClr val="525252"/>
                </a:solidFill>
                <a:effectLst/>
                <a:uLnTx/>
                <a:uFillTx/>
                <a:latin typeface="Arial"/>
                <a:cs typeface="Arial"/>
              </a:endParaRPr>
            </a:p>
          </p:txBody>
        </p:sp>
      </p:grpSp>
      <p:cxnSp>
        <p:nvCxnSpPr>
          <p:cNvPr id="531" name="Straight Arrow Connector 530">
            <a:extLst>
              <a:ext uri="{FF2B5EF4-FFF2-40B4-BE49-F238E27FC236}">
                <a16:creationId xmlns:a16="http://schemas.microsoft.com/office/drawing/2014/main" id="{AEACD0EE-9C8E-4C15-A09C-9517EA459561}"/>
              </a:ext>
            </a:extLst>
          </p:cNvPr>
          <p:cNvCxnSpPr>
            <a:cxnSpLocks/>
          </p:cNvCxnSpPr>
          <p:nvPr/>
        </p:nvCxnSpPr>
        <p:spPr bwMode="auto">
          <a:xfrm flipV="1">
            <a:off x="8428268" y="3536610"/>
            <a:ext cx="1149360" cy="10149"/>
          </a:xfrm>
          <a:prstGeom prst="straightConnector1">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cxnSp>
        <p:nvCxnSpPr>
          <p:cNvPr id="535" name="Straight Arrow Connector 534">
            <a:extLst>
              <a:ext uri="{FF2B5EF4-FFF2-40B4-BE49-F238E27FC236}">
                <a16:creationId xmlns:a16="http://schemas.microsoft.com/office/drawing/2014/main" id="{600187F8-6F4B-4DE1-868C-E7DD78E5B70E}"/>
              </a:ext>
            </a:extLst>
          </p:cNvPr>
          <p:cNvCxnSpPr>
            <a:cxnSpLocks/>
          </p:cNvCxnSpPr>
          <p:nvPr/>
        </p:nvCxnSpPr>
        <p:spPr bwMode="auto">
          <a:xfrm flipV="1">
            <a:off x="8419467" y="2293116"/>
            <a:ext cx="1149360" cy="10149"/>
          </a:xfrm>
          <a:prstGeom prst="straightConnector1">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cxnSp>
        <p:nvCxnSpPr>
          <p:cNvPr id="539" name="Connector: Elbow 43">
            <a:extLst>
              <a:ext uri="{FF2B5EF4-FFF2-40B4-BE49-F238E27FC236}">
                <a16:creationId xmlns:a16="http://schemas.microsoft.com/office/drawing/2014/main" id="{3817143A-984B-44B8-9908-9C7C51E8C2B2}"/>
              </a:ext>
            </a:extLst>
          </p:cNvPr>
          <p:cNvCxnSpPr>
            <a:cxnSpLocks/>
          </p:cNvCxnSpPr>
          <p:nvPr/>
        </p:nvCxnSpPr>
        <p:spPr bwMode="auto">
          <a:xfrm rot="10800000" flipV="1">
            <a:off x="7839160" y="1252029"/>
            <a:ext cx="1594975" cy="974143"/>
          </a:xfrm>
          <a:prstGeom prst="bentConnector3">
            <a:avLst>
              <a:gd name="adj1" fmla="val 100164"/>
            </a:avLst>
          </a:prstGeom>
          <a:solidFill>
            <a:srgbClr val="FFFFFF"/>
          </a:solidFill>
          <a:ln w="25400" cap="flat" cmpd="sng" algn="ctr">
            <a:solidFill>
              <a:srgbClr val="116182"/>
            </a:solidFill>
            <a:prstDash val="solid"/>
            <a:round/>
            <a:headEnd type="none" w="med" len="med"/>
            <a:tailEnd type="triangle"/>
          </a:ln>
          <a:effectLst/>
        </p:spPr>
      </p:cxnSp>
      <p:cxnSp>
        <p:nvCxnSpPr>
          <p:cNvPr id="543" name="Straight Arrow Connector 542">
            <a:extLst>
              <a:ext uri="{FF2B5EF4-FFF2-40B4-BE49-F238E27FC236}">
                <a16:creationId xmlns:a16="http://schemas.microsoft.com/office/drawing/2014/main" id="{678D809C-6CB5-48D5-BAB3-D42AA08262F2}"/>
              </a:ext>
            </a:extLst>
          </p:cNvPr>
          <p:cNvCxnSpPr/>
          <p:nvPr/>
        </p:nvCxnSpPr>
        <p:spPr bwMode="auto">
          <a:xfrm>
            <a:off x="7761394" y="5781841"/>
            <a:ext cx="624422" cy="3549"/>
          </a:xfrm>
          <a:prstGeom prst="straightConnector1">
            <a:avLst/>
          </a:prstGeom>
          <a:solidFill>
            <a:srgbClr val="FFFFFF"/>
          </a:solidFill>
          <a:ln w="25400" cap="flat" cmpd="sng" algn="ctr">
            <a:solidFill>
              <a:srgbClr val="CC99FF"/>
            </a:solidFill>
            <a:prstDash val="solid"/>
            <a:round/>
            <a:headEnd type="none" w="med" len="med"/>
            <a:tailEnd type="triangle"/>
          </a:ln>
          <a:effectLst/>
        </p:spPr>
      </p:cxnSp>
      <p:cxnSp>
        <p:nvCxnSpPr>
          <p:cNvPr id="544" name="Connector: Elbow 43">
            <a:extLst>
              <a:ext uri="{FF2B5EF4-FFF2-40B4-BE49-F238E27FC236}">
                <a16:creationId xmlns:a16="http://schemas.microsoft.com/office/drawing/2014/main" id="{2CC570FE-31AB-4400-ACC9-D4ABF7420B9D}"/>
              </a:ext>
            </a:extLst>
          </p:cNvPr>
          <p:cNvCxnSpPr>
            <a:cxnSpLocks/>
            <a:endCxn id="485" idx="3"/>
          </p:cNvCxnSpPr>
          <p:nvPr/>
        </p:nvCxnSpPr>
        <p:spPr bwMode="auto">
          <a:xfrm rot="10800000" flipV="1">
            <a:off x="4113202" y="3345829"/>
            <a:ext cx="2762911" cy="2154806"/>
          </a:xfrm>
          <a:prstGeom prst="bentConnector3">
            <a:avLst>
              <a:gd name="adj1" fmla="val 60530"/>
            </a:avLst>
          </a:prstGeom>
          <a:solidFill>
            <a:srgbClr val="FFFFFF"/>
          </a:solidFill>
          <a:ln w="25400" cap="flat" cmpd="sng" algn="ctr">
            <a:solidFill>
              <a:srgbClr val="CC99FF"/>
            </a:solidFill>
            <a:prstDash val="solid"/>
            <a:round/>
            <a:headEnd type="none" w="med" len="med"/>
            <a:tailEnd type="triangle"/>
          </a:ln>
          <a:effectLst/>
        </p:spPr>
      </p:cxnSp>
      <p:cxnSp>
        <p:nvCxnSpPr>
          <p:cNvPr id="546" name="Connector: Elbow 43">
            <a:extLst>
              <a:ext uri="{FF2B5EF4-FFF2-40B4-BE49-F238E27FC236}">
                <a16:creationId xmlns:a16="http://schemas.microsoft.com/office/drawing/2014/main" id="{48B3E703-745B-42A3-A900-16ECBE6B7918}"/>
              </a:ext>
            </a:extLst>
          </p:cNvPr>
          <p:cNvCxnSpPr>
            <a:cxnSpLocks/>
            <a:endCxn id="484" idx="3"/>
          </p:cNvCxnSpPr>
          <p:nvPr/>
        </p:nvCxnSpPr>
        <p:spPr bwMode="auto">
          <a:xfrm rot="10800000">
            <a:off x="4127879" y="2452870"/>
            <a:ext cx="2663936" cy="888075"/>
          </a:xfrm>
          <a:prstGeom prst="bentConnector3">
            <a:avLst>
              <a:gd name="adj1" fmla="val 59361"/>
            </a:avLst>
          </a:prstGeom>
          <a:solidFill>
            <a:srgbClr val="FFFFFF"/>
          </a:solidFill>
          <a:ln w="25400" cap="flat" cmpd="sng" algn="ctr">
            <a:solidFill>
              <a:srgbClr val="CC99FF"/>
            </a:solidFill>
            <a:prstDash val="solid"/>
            <a:round/>
            <a:headEnd type="none" w="med" len="med"/>
            <a:tailEnd type="triangle"/>
          </a:ln>
          <a:effectLst/>
        </p:spPr>
      </p:cxnSp>
      <p:cxnSp>
        <p:nvCxnSpPr>
          <p:cNvPr id="550" name="Straight Arrow Connector 549">
            <a:extLst>
              <a:ext uri="{FF2B5EF4-FFF2-40B4-BE49-F238E27FC236}">
                <a16:creationId xmlns:a16="http://schemas.microsoft.com/office/drawing/2014/main" id="{E91D007A-F4D0-4E7B-B9F7-2FE641DAC788}"/>
              </a:ext>
            </a:extLst>
          </p:cNvPr>
          <p:cNvCxnSpPr>
            <a:cxnSpLocks/>
          </p:cNvCxnSpPr>
          <p:nvPr/>
        </p:nvCxnSpPr>
        <p:spPr bwMode="auto">
          <a:xfrm flipH="1">
            <a:off x="8428268" y="2391978"/>
            <a:ext cx="1100199" cy="10421"/>
          </a:xfrm>
          <a:prstGeom prst="straightConnector1">
            <a:avLst/>
          </a:prstGeom>
          <a:solidFill>
            <a:schemeClr val="bg1"/>
          </a:solidFill>
          <a:ln w="25400" cap="flat" cmpd="sng" algn="ctr">
            <a:solidFill>
              <a:srgbClr val="116182"/>
            </a:solidFill>
            <a:prstDash val="solid"/>
            <a:round/>
            <a:headEnd type="none" w="med" len="med"/>
            <a:tailEnd type="triangle"/>
          </a:ln>
          <a:effectLst/>
        </p:spPr>
      </p:cxnSp>
      <p:cxnSp>
        <p:nvCxnSpPr>
          <p:cNvPr id="553" name="Straight Arrow Connector 552">
            <a:extLst>
              <a:ext uri="{FF2B5EF4-FFF2-40B4-BE49-F238E27FC236}">
                <a16:creationId xmlns:a16="http://schemas.microsoft.com/office/drawing/2014/main" id="{B63C677F-5C94-40BF-B9A6-DC75540D5BF3}"/>
              </a:ext>
            </a:extLst>
          </p:cNvPr>
          <p:cNvCxnSpPr>
            <a:cxnSpLocks/>
          </p:cNvCxnSpPr>
          <p:nvPr/>
        </p:nvCxnSpPr>
        <p:spPr bwMode="auto">
          <a:xfrm flipH="1">
            <a:off x="8425284" y="3637609"/>
            <a:ext cx="1100199" cy="10421"/>
          </a:xfrm>
          <a:prstGeom prst="straightConnector1">
            <a:avLst/>
          </a:prstGeom>
          <a:solidFill>
            <a:schemeClr val="bg1"/>
          </a:solidFill>
          <a:ln w="25400" cap="flat" cmpd="sng" algn="ctr">
            <a:solidFill>
              <a:srgbClr val="116182"/>
            </a:solidFill>
            <a:prstDash val="solid"/>
            <a:round/>
            <a:headEnd type="none" w="med" len="med"/>
            <a:tailEnd type="triangle"/>
          </a:ln>
          <a:effectLst/>
        </p:spPr>
      </p:cxnSp>
      <p:cxnSp>
        <p:nvCxnSpPr>
          <p:cNvPr id="554" name="Connector: Elbow 43">
            <a:extLst>
              <a:ext uri="{FF2B5EF4-FFF2-40B4-BE49-F238E27FC236}">
                <a16:creationId xmlns:a16="http://schemas.microsoft.com/office/drawing/2014/main" id="{BB508928-A8CF-4AE1-8E3D-8504A0E0EF96}"/>
              </a:ext>
            </a:extLst>
          </p:cNvPr>
          <p:cNvCxnSpPr>
            <a:cxnSpLocks/>
            <a:stCxn id="401" idx="1"/>
          </p:cNvCxnSpPr>
          <p:nvPr/>
        </p:nvCxnSpPr>
        <p:spPr bwMode="auto">
          <a:xfrm rot="10800000">
            <a:off x="7809318" y="4462332"/>
            <a:ext cx="2615236" cy="779986"/>
          </a:xfrm>
          <a:prstGeom prst="bentConnector3">
            <a:avLst>
              <a:gd name="adj1" fmla="val 99949"/>
            </a:avLst>
          </a:prstGeom>
          <a:solidFill>
            <a:srgbClr val="FFFFFF"/>
          </a:solidFill>
          <a:ln w="25400" cap="flat" cmpd="sng" algn="ctr">
            <a:solidFill>
              <a:srgbClr val="116182"/>
            </a:solidFill>
            <a:prstDash val="solid"/>
            <a:round/>
            <a:headEnd type="none" w="med" len="med"/>
            <a:tailEnd type="triangle"/>
          </a:ln>
          <a:effectLst/>
        </p:spPr>
      </p:cxnSp>
      <p:sp>
        <p:nvSpPr>
          <p:cNvPr id="559" name="Oval 558">
            <a:extLst>
              <a:ext uri="{FF2B5EF4-FFF2-40B4-BE49-F238E27FC236}">
                <a16:creationId xmlns:a16="http://schemas.microsoft.com/office/drawing/2014/main" id="{00A34E65-7DA7-4AB5-A5F9-0D0F60582EE2}"/>
              </a:ext>
            </a:extLst>
          </p:cNvPr>
          <p:cNvSpPr/>
          <p:nvPr/>
        </p:nvSpPr>
        <p:spPr>
          <a:xfrm>
            <a:off x="10194920" y="992634"/>
            <a:ext cx="310333" cy="307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61" name="Graphic 560" descr="Daily calendar">
            <a:extLst>
              <a:ext uri="{FF2B5EF4-FFF2-40B4-BE49-F238E27FC236}">
                <a16:creationId xmlns:a16="http://schemas.microsoft.com/office/drawing/2014/main" id="{F9FD2C6B-5A29-420C-9041-8687525259C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241843" y="1019946"/>
            <a:ext cx="228098" cy="228098"/>
          </a:xfrm>
          <a:prstGeom prst="rect">
            <a:avLst/>
          </a:prstGeom>
        </p:spPr>
      </p:pic>
      <p:sp>
        <p:nvSpPr>
          <p:cNvPr id="562" name="Oval 561">
            <a:extLst>
              <a:ext uri="{FF2B5EF4-FFF2-40B4-BE49-F238E27FC236}">
                <a16:creationId xmlns:a16="http://schemas.microsoft.com/office/drawing/2014/main" id="{4AED4800-7BCA-47D7-B696-8841B1AF2B9B}"/>
              </a:ext>
            </a:extLst>
          </p:cNvPr>
          <p:cNvSpPr/>
          <p:nvPr/>
        </p:nvSpPr>
        <p:spPr>
          <a:xfrm>
            <a:off x="10249473" y="2148924"/>
            <a:ext cx="310333" cy="307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63" name="Graphic 562" descr="Daily calendar">
            <a:extLst>
              <a:ext uri="{FF2B5EF4-FFF2-40B4-BE49-F238E27FC236}">
                <a16:creationId xmlns:a16="http://schemas.microsoft.com/office/drawing/2014/main" id="{D94F4F21-865C-41C2-A75C-2F8A632FD532}"/>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286203" y="2184284"/>
            <a:ext cx="228098" cy="228098"/>
          </a:xfrm>
          <a:prstGeom prst="rect">
            <a:avLst/>
          </a:prstGeom>
        </p:spPr>
      </p:pic>
      <p:sp>
        <p:nvSpPr>
          <p:cNvPr id="564" name="Oval 563">
            <a:extLst>
              <a:ext uri="{FF2B5EF4-FFF2-40B4-BE49-F238E27FC236}">
                <a16:creationId xmlns:a16="http://schemas.microsoft.com/office/drawing/2014/main" id="{FD1E1F67-B382-49B5-A79F-7F940C3814F0}"/>
              </a:ext>
            </a:extLst>
          </p:cNvPr>
          <p:cNvSpPr/>
          <p:nvPr/>
        </p:nvSpPr>
        <p:spPr>
          <a:xfrm>
            <a:off x="10387516" y="3475442"/>
            <a:ext cx="310333" cy="307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65" name="Graphic 564" descr="Daily calendar">
            <a:extLst>
              <a:ext uri="{FF2B5EF4-FFF2-40B4-BE49-F238E27FC236}">
                <a16:creationId xmlns:a16="http://schemas.microsoft.com/office/drawing/2014/main" id="{A6C8A57A-D1FB-429C-A86B-F91AE6759A2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27939" y="3499568"/>
            <a:ext cx="228098" cy="228098"/>
          </a:xfrm>
          <a:prstGeom prst="rect">
            <a:avLst/>
          </a:prstGeom>
        </p:spPr>
      </p:pic>
      <p:sp>
        <p:nvSpPr>
          <p:cNvPr id="566" name="Oval 565">
            <a:extLst>
              <a:ext uri="{FF2B5EF4-FFF2-40B4-BE49-F238E27FC236}">
                <a16:creationId xmlns:a16="http://schemas.microsoft.com/office/drawing/2014/main" id="{1D3D2616-2625-4E32-9659-DBE2B57D7915}"/>
              </a:ext>
            </a:extLst>
          </p:cNvPr>
          <p:cNvSpPr/>
          <p:nvPr/>
        </p:nvSpPr>
        <p:spPr>
          <a:xfrm>
            <a:off x="11727894" y="5788282"/>
            <a:ext cx="310333" cy="307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67" name="Graphic 566" descr="Daily calendar">
            <a:extLst>
              <a:ext uri="{FF2B5EF4-FFF2-40B4-BE49-F238E27FC236}">
                <a16:creationId xmlns:a16="http://schemas.microsoft.com/office/drawing/2014/main" id="{CF7E073E-229B-4F1B-AC2A-4BA73E2418B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769011" y="5828121"/>
            <a:ext cx="228098" cy="228098"/>
          </a:xfrm>
          <a:prstGeom prst="rect">
            <a:avLst/>
          </a:prstGeom>
        </p:spPr>
      </p:pic>
      <p:pic>
        <p:nvPicPr>
          <p:cNvPr id="575" name="Picture 574">
            <a:extLst>
              <a:ext uri="{FF2B5EF4-FFF2-40B4-BE49-F238E27FC236}">
                <a16:creationId xmlns:a16="http://schemas.microsoft.com/office/drawing/2014/main" id="{99F1C8CE-FE75-4049-A543-1A2DC621B173}"/>
              </a:ext>
            </a:extLst>
          </p:cNvPr>
          <p:cNvPicPr>
            <a:picLocks noChangeAspect="1"/>
          </p:cNvPicPr>
          <p:nvPr/>
        </p:nvPicPr>
        <p:blipFill>
          <a:blip r:embed="rId17"/>
          <a:stretch>
            <a:fillRect/>
          </a:stretch>
        </p:blipFill>
        <p:spPr>
          <a:xfrm>
            <a:off x="5797034" y="6272907"/>
            <a:ext cx="252413" cy="242888"/>
          </a:xfrm>
          <a:prstGeom prst="rect">
            <a:avLst/>
          </a:prstGeom>
        </p:spPr>
      </p:pic>
      <p:sp>
        <p:nvSpPr>
          <p:cNvPr id="576" name="Oval 575">
            <a:extLst>
              <a:ext uri="{FF2B5EF4-FFF2-40B4-BE49-F238E27FC236}">
                <a16:creationId xmlns:a16="http://schemas.microsoft.com/office/drawing/2014/main" id="{862FBED3-4480-4D7A-99F4-C306310F2089}"/>
              </a:ext>
            </a:extLst>
          </p:cNvPr>
          <p:cNvSpPr/>
          <p:nvPr/>
        </p:nvSpPr>
        <p:spPr>
          <a:xfrm>
            <a:off x="6770429" y="4255501"/>
            <a:ext cx="310333" cy="307777"/>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78" name="Graphic 577" descr="Statistics">
            <a:extLst>
              <a:ext uri="{FF2B5EF4-FFF2-40B4-BE49-F238E27FC236}">
                <a16:creationId xmlns:a16="http://schemas.microsoft.com/office/drawing/2014/main" id="{38C9E1A6-7BE6-4514-AA29-18763591A5F1}"/>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820219" y="4304223"/>
            <a:ext cx="211844" cy="211844"/>
          </a:xfrm>
          <a:prstGeom prst="rect">
            <a:avLst/>
          </a:prstGeom>
        </p:spPr>
      </p:pic>
      <p:sp>
        <p:nvSpPr>
          <p:cNvPr id="579" name="Oval 578">
            <a:extLst>
              <a:ext uri="{FF2B5EF4-FFF2-40B4-BE49-F238E27FC236}">
                <a16:creationId xmlns:a16="http://schemas.microsoft.com/office/drawing/2014/main" id="{1BC483C7-49CF-481F-97F2-9A58D7E0D2F8}"/>
              </a:ext>
            </a:extLst>
          </p:cNvPr>
          <p:cNvSpPr/>
          <p:nvPr/>
        </p:nvSpPr>
        <p:spPr>
          <a:xfrm>
            <a:off x="2532706" y="5949565"/>
            <a:ext cx="310333" cy="307777"/>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80" name="Graphic 579" descr="Statistics">
            <a:extLst>
              <a:ext uri="{FF2B5EF4-FFF2-40B4-BE49-F238E27FC236}">
                <a16:creationId xmlns:a16="http://schemas.microsoft.com/office/drawing/2014/main" id="{1157BB87-21D5-451A-8A59-19769FF7FEC5}"/>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582496" y="5998287"/>
            <a:ext cx="211844" cy="211844"/>
          </a:xfrm>
          <a:prstGeom prst="rect">
            <a:avLst/>
          </a:prstGeom>
        </p:spPr>
      </p:pic>
      <p:sp>
        <p:nvSpPr>
          <p:cNvPr id="581" name="Oval 580">
            <a:extLst>
              <a:ext uri="{FF2B5EF4-FFF2-40B4-BE49-F238E27FC236}">
                <a16:creationId xmlns:a16="http://schemas.microsoft.com/office/drawing/2014/main" id="{FA43799C-78AF-4621-918D-4FF10772D3D6}"/>
              </a:ext>
            </a:extLst>
          </p:cNvPr>
          <p:cNvSpPr/>
          <p:nvPr/>
        </p:nvSpPr>
        <p:spPr>
          <a:xfrm>
            <a:off x="2522777" y="4297058"/>
            <a:ext cx="310333" cy="307777"/>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82" name="Graphic 581" descr="Statistics">
            <a:extLst>
              <a:ext uri="{FF2B5EF4-FFF2-40B4-BE49-F238E27FC236}">
                <a16:creationId xmlns:a16="http://schemas.microsoft.com/office/drawing/2014/main" id="{01ADD51C-554B-4924-8D2E-53A56A80AFB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572567" y="4345780"/>
            <a:ext cx="211844" cy="211844"/>
          </a:xfrm>
          <a:prstGeom prst="rect">
            <a:avLst/>
          </a:prstGeom>
        </p:spPr>
      </p:pic>
      <p:grpSp>
        <p:nvGrpSpPr>
          <p:cNvPr id="11" name="Group 10">
            <a:extLst>
              <a:ext uri="{FF2B5EF4-FFF2-40B4-BE49-F238E27FC236}">
                <a16:creationId xmlns:a16="http://schemas.microsoft.com/office/drawing/2014/main" id="{1C78B99B-90B4-4B92-AE03-E8D8D88D5047}"/>
              </a:ext>
            </a:extLst>
          </p:cNvPr>
          <p:cNvGrpSpPr/>
          <p:nvPr/>
        </p:nvGrpSpPr>
        <p:grpSpPr>
          <a:xfrm>
            <a:off x="2504197" y="2746207"/>
            <a:ext cx="310333" cy="307777"/>
            <a:chOff x="2504197" y="2725187"/>
            <a:chExt cx="310333" cy="307777"/>
          </a:xfrm>
        </p:grpSpPr>
        <p:sp>
          <p:nvSpPr>
            <p:cNvPr id="583" name="Oval 582">
              <a:extLst>
                <a:ext uri="{FF2B5EF4-FFF2-40B4-BE49-F238E27FC236}">
                  <a16:creationId xmlns:a16="http://schemas.microsoft.com/office/drawing/2014/main" id="{3A780E28-E7ED-4E00-A5A2-6D102A29853C}"/>
                </a:ext>
              </a:extLst>
            </p:cNvPr>
            <p:cNvSpPr/>
            <p:nvPr/>
          </p:nvSpPr>
          <p:spPr>
            <a:xfrm>
              <a:off x="2504197" y="2725187"/>
              <a:ext cx="310333" cy="307777"/>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84" name="Graphic 583" descr="Statistics">
              <a:extLst>
                <a:ext uri="{FF2B5EF4-FFF2-40B4-BE49-F238E27FC236}">
                  <a16:creationId xmlns:a16="http://schemas.microsoft.com/office/drawing/2014/main" id="{CF765A2F-BB26-4E26-B57A-964822B00C8B}"/>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553987" y="2773909"/>
              <a:ext cx="211844" cy="211844"/>
            </a:xfrm>
            <a:prstGeom prst="rect">
              <a:avLst/>
            </a:prstGeom>
          </p:spPr>
        </p:pic>
      </p:grpSp>
      <p:pic>
        <p:nvPicPr>
          <p:cNvPr id="587" name="Picture 586">
            <a:extLst>
              <a:ext uri="{FF2B5EF4-FFF2-40B4-BE49-F238E27FC236}">
                <a16:creationId xmlns:a16="http://schemas.microsoft.com/office/drawing/2014/main" id="{0DDECCDD-89B6-4AF5-BDB1-275E51DA9A00}"/>
              </a:ext>
            </a:extLst>
          </p:cNvPr>
          <p:cNvPicPr>
            <a:picLocks noChangeAspect="1"/>
          </p:cNvPicPr>
          <p:nvPr/>
        </p:nvPicPr>
        <p:blipFill>
          <a:blip r:embed="rId21"/>
          <a:stretch>
            <a:fillRect/>
          </a:stretch>
        </p:blipFill>
        <p:spPr>
          <a:xfrm>
            <a:off x="5797034" y="6508754"/>
            <a:ext cx="264560" cy="233172"/>
          </a:xfrm>
          <a:prstGeom prst="rect">
            <a:avLst/>
          </a:prstGeom>
        </p:spPr>
      </p:pic>
      <p:sp>
        <p:nvSpPr>
          <p:cNvPr id="588" name="Oval 587">
            <a:extLst>
              <a:ext uri="{FF2B5EF4-FFF2-40B4-BE49-F238E27FC236}">
                <a16:creationId xmlns:a16="http://schemas.microsoft.com/office/drawing/2014/main" id="{D523A56F-E75A-4B16-87C5-0EC025584E10}"/>
              </a:ext>
            </a:extLst>
          </p:cNvPr>
          <p:cNvSpPr/>
          <p:nvPr/>
        </p:nvSpPr>
        <p:spPr>
          <a:xfrm>
            <a:off x="11741457" y="6085339"/>
            <a:ext cx="310333" cy="307777"/>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89" name="Graphic 588" descr="Statistics">
            <a:extLst>
              <a:ext uri="{FF2B5EF4-FFF2-40B4-BE49-F238E27FC236}">
                <a16:creationId xmlns:a16="http://schemas.microsoft.com/office/drawing/2014/main" id="{A0ECBF84-72CE-41B3-8A7B-BC752D05CBD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791247" y="6134061"/>
            <a:ext cx="211844" cy="211844"/>
          </a:xfrm>
          <a:prstGeom prst="rect">
            <a:avLst/>
          </a:prstGeom>
        </p:spPr>
      </p:pic>
      <p:sp>
        <p:nvSpPr>
          <p:cNvPr id="590" name="Oval 589">
            <a:extLst>
              <a:ext uri="{FF2B5EF4-FFF2-40B4-BE49-F238E27FC236}">
                <a16:creationId xmlns:a16="http://schemas.microsoft.com/office/drawing/2014/main" id="{7D69713F-960F-4C0C-8E37-3DD1A74D81C5}"/>
              </a:ext>
            </a:extLst>
          </p:cNvPr>
          <p:cNvSpPr/>
          <p:nvPr/>
        </p:nvSpPr>
        <p:spPr>
          <a:xfrm>
            <a:off x="10487663" y="990051"/>
            <a:ext cx="310333" cy="30777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91" name="Graphic 590" descr="Daily calendar">
            <a:extLst>
              <a:ext uri="{FF2B5EF4-FFF2-40B4-BE49-F238E27FC236}">
                <a16:creationId xmlns:a16="http://schemas.microsoft.com/office/drawing/2014/main" id="{D9E7435A-6A6D-48F5-9C7B-E8618A2655E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34586" y="1017363"/>
            <a:ext cx="228098" cy="228098"/>
          </a:xfrm>
          <a:prstGeom prst="rect">
            <a:avLst/>
          </a:prstGeom>
        </p:spPr>
      </p:pic>
      <p:sp>
        <p:nvSpPr>
          <p:cNvPr id="592" name="Oval 591">
            <a:extLst>
              <a:ext uri="{FF2B5EF4-FFF2-40B4-BE49-F238E27FC236}">
                <a16:creationId xmlns:a16="http://schemas.microsoft.com/office/drawing/2014/main" id="{A4EC9C7D-9AEE-4D48-9C1B-FD1DB3DE9680}"/>
              </a:ext>
            </a:extLst>
          </p:cNvPr>
          <p:cNvSpPr/>
          <p:nvPr/>
        </p:nvSpPr>
        <p:spPr>
          <a:xfrm>
            <a:off x="10542216" y="2146341"/>
            <a:ext cx="310333" cy="30777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93" name="Graphic 592" descr="Daily calendar">
            <a:extLst>
              <a:ext uri="{FF2B5EF4-FFF2-40B4-BE49-F238E27FC236}">
                <a16:creationId xmlns:a16="http://schemas.microsoft.com/office/drawing/2014/main" id="{CF40344F-EC2B-4FAE-8C2F-F337FB0C150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78946" y="2181701"/>
            <a:ext cx="228098" cy="228098"/>
          </a:xfrm>
          <a:prstGeom prst="rect">
            <a:avLst/>
          </a:prstGeom>
        </p:spPr>
      </p:pic>
      <p:sp>
        <p:nvSpPr>
          <p:cNvPr id="594" name="Oval 593">
            <a:extLst>
              <a:ext uri="{FF2B5EF4-FFF2-40B4-BE49-F238E27FC236}">
                <a16:creationId xmlns:a16="http://schemas.microsoft.com/office/drawing/2014/main" id="{E72E1524-4427-4F53-824B-786D9912DD09}"/>
              </a:ext>
            </a:extLst>
          </p:cNvPr>
          <p:cNvSpPr/>
          <p:nvPr/>
        </p:nvSpPr>
        <p:spPr>
          <a:xfrm>
            <a:off x="7073570" y="4249057"/>
            <a:ext cx="310333" cy="30777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95" name="Graphic 594" descr="Daily calendar">
            <a:extLst>
              <a:ext uri="{FF2B5EF4-FFF2-40B4-BE49-F238E27FC236}">
                <a16:creationId xmlns:a16="http://schemas.microsoft.com/office/drawing/2014/main" id="{850382B3-DA3C-4354-A194-A1506FD0A8F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13993" y="4273183"/>
            <a:ext cx="228098" cy="228098"/>
          </a:xfrm>
          <a:prstGeom prst="rect">
            <a:avLst/>
          </a:prstGeom>
        </p:spPr>
      </p:pic>
      <p:sp>
        <p:nvSpPr>
          <p:cNvPr id="596" name="Oval 595">
            <a:extLst>
              <a:ext uri="{FF2B5EF4-FFF2-40B4-BE49-F238E27FC236}">
                <a16:creationId xmlns:a16="http://schemas.microsoft.com/office/drawing/2014/main" id="{E1BA8DE8-0224-4ED2-8DAA-A521C9CA0978}"/>
              </a:ext>
            </a:extLst>
          </p:cNvPr>
          <p:cNvSpPr/>
          <p:nvPr/>
        </p:nvSpPr>
        <p:spPr>
          <a:xfrm>
            <a:off x="11728588" y="5509873"/>
            <a:ext cx="310333" cy="30777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597" name="Graphic 596" descr="Daily calendar">
            <a:extLst>
              <a:ext uri="{FF2B5EF4-FFF2-40B4-BE49-F238E27FC236}">
                <a16:creationId xmlns:a16="http://schemas.microsoft.com/office/drawing/2014/main" id="{872811DB-850B-45BD-BE87-E38BD1A30FC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769011" y="5533999"/>
            <a:ext cx="228098" cy="228098"/>
          </a:xfrm>
          <a:prstGeom prst="rect">
            <a:avLst/>
          </a:prstGeom>
        </p:spPr>
      </p:pic>
      <p:sp>
        <p:nvSpPr>
          <p:cNvPr id="598" name="TextBox 597">
            <a:extLst>
              <a:ext uri="{FF2B5EF4-FFF2-40B4-BE49-F238E27FC236}">
                <a16:creationId xmlns:a16="http://schemas.microsoft.com/office/drawing/2014/main" id="{B0425668-B6A4-42D4-AD77-45219D5BFC04}"/>
              </a:ext>
            </a:extLst>
          </p:cNvPr>
          <p:cNvSpPr txBox="1"/>
          <p:nvPr/>
        </p:nvSpPr>
        <p:spPr>
          <a:xfrm>
            <a:off x="6843829" y="4545654"/>
            <a:ext cx="777008" cy="846386"/>
          </a:xfrm>
          <a:prstGeom prst="rect">
            <a:avLst/>
          </a:prstGeom>
          <a:noFill/>
        </p:spPr>
        <p:txBody>
          <a:bodyPr wrap="square" rtlCol="0">
            <a:spAutoFit/>
          </a:bodyPr>
          <a:lstStyle/>
          <a:p>
            <a:pPr algn="ctr"/>
            <a:r>
              <a:rPr lang="en-GB" sz="700"/>
              <a:t>Lead Employers are responsible for the rota creation and management for vaccination centres</a:t>
            </a:r>
          </a:p>
        </p:txBody>
      </p:sp>
      <p:pic>
        <p:nvPicPr>
          <p:cNvPr id="601" name="Picture 600">
            <a:extLst>
              <a:ext uri="{FF2B5EF4-FFF2-40B4-BE49-F238E27FC236}">
                <a16:creationId xmlns:a16="http://schemas.microsoft.com/office/drawing/2014/main" id="{372D2DB8-4F55-4521-997F-1BD52509E9CC}"/>
              </a:ext>
            </a:extLst>
          </p:cNvPr>
          <p:cNvPicPr>
            <a:picLocks noChangeAspect="1"/>
          </p:cNvPicPr>
          <p:nvPr/>
        </p:nvPicPr>
        <p:blipFill>
          <a:blip r:embed="rId22"/>
          <a:stretch>
            <a:fillRect/>
          </a:stretch>
        </p:blipFill>
        <p:spPr>
          <a:xfrm>
            <a:off x="5797033" y="6025134"/>
            <a:ext cx="252413" cy="242888"/>
          </a:xfrm>
          <a:prstGeom prst="rect">
            <a:avLst/>
          </a:prstGeom>
        </p:spPr>
      </p:pic>
      <p:cxnSp>
        <p:nvCxnSpPr>
          <p:cNvPr id="608" name="Connector: Elbow 43">
            <a:extLst>
              <a:ext uri="{FF2B5EF4-FFF2-40B4-BE49-F238E27FC236}">
                <a16:creationId xmlns:a16="http://schemas.microsoft.com/office/drawing/2014/main" id="{137F4397-04CE-45D4-9F40-4C9C8E7C2C38}"/>
              </a:ext>
            </a:extLst>
          </p:cNvPr>
          <p:cNvCxnSpPr>
            <a:cxnSpLocks/>
            <a:endCxn id="483" idx="3"/>
          </p:cNvCxnSpPr>
          <p:nvPr/>
        </p:nvCxnSpPr>
        <p:spPr bwMode="auto">
          <a:xfrm rot="10800000" flipV="1">
            <a:off x="4114982" y="3344231"/>
            <a:ext cx="2670817" cy="608272"/>
          </a:xfrm>
          <a:prstGeom prst="bentConnector3">
            <a:avLst>
              <a:gd name="adj1" fmla="val 58715"/>
            </a:avLst>
          </a:prstGeom>
          <a:solidFill>
            <a:srgbClr val="FFFFFF"/>
          </a:solidFill>
          <a:ln w="25400" cap="flat" cmpd="sng" algn="ctr">
            <a:solidFill>
              <a:srgbClr val="CC99FF"/>
            </a:solidFill>
            <a:prstDash val="solid"/>
            <a:round/>
            <a:headEnd type="none" w="med" len="med"/>
            <a:tailEnd type="triangle"/>
          </a:ln>
          <a:effectLst/>
        </p:spPr>
      </p:cxnSp>
      <p:cxnSp>
        <p:nvCxnSpPr>
          <p:cNvPr id="611" name="Connector: Elbow 43">
            <a:extLst>
              <a:ext uri="{FF2B5EF4-FFF2-40B4-BE49-F238E27FC236}">
                <a16:creationId xmlns:a16="http://schemas.microsoft.com/office/drawing/2014/main" id="{E1BCCCDD-EB6E-4880-AA33-ABF19B741F88}"/>
              </a:ext>
            </a:extLst>
          </p:cNvPr>
          <p:cNvCxnSpPr>
            <a:cxnSpLocks/>
          </p:cNvCxnSpPr>
          <p:nvPr/>
        </p:nvCxnSpPr>
        <p:spPr bwMode="auto">
          <a:xfrm rot="10800000" flipV="1">
            <a:off x="4159403" y="1182682"/>
            <a:ext cx="5253809" cy="1041686"/>
          </a:xfrm>
          <a:prstGeom prst="bentConnector3">
            <a:avLst>
              <a:gd name="adj1" fmla="val 50000"/>
            </a:avLst>
          </a:prstGeom>
          <a:solidFill>
            <a:srgbClr val="FFFFFF"/>
          </a:solidFill>
          <a:ln w="25400" cap="flat" cmpd="sng" algn="ctr">
            <a:solidFill>
              <a:srgbClr val="116182"/>
            </a:solidFill>
            <a:prstDash val="solid"/>
            <a:round/>
            <a:headEnd type="none" w="med" len="med"/>
            <a:tailEnd type="triangle"/>
          </a:ln>
          <a:effectLst/>
        </p:spPr>
      </p:cxnSp>
      <p:pic>
        <p:nvPicPr>
          <p:cNvPr id="648" name="Graphic 647" descr="Man and woman">
            <a:extLst>
              <a:ext uri="{FF2B5EF4-FFF2-40B4-BE49-F238E27FC236}">
                <a16:creationId xmlns:a16="http://schemas.microsoft.com/office/drawing/2014/main" id="{A54E01D6-B51A-482B-AFB8-A8825D17236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64274" y="942865"/>
            <a:ext cx="603264" cy="603264"/>
          </a:xfrm>
          <a:prstGeom prst="rect">
            <a:avLst/>
          </a:prstGeom>
        </p:spPr>
      </p:pic>
      <p:sp>
        <p:nvSpPr>
          <p:cNvPr id="649" name="TextBox 648">
            <a:extLst>
              <a:ext uri="{FF2B5EF4-FFF2-40B4-BE49-F238E27FC236}">
                <a16:creationId xmlns:a16="http://schemas.microsoft.com/office/drawing/2014/main" id="{F67D8244-C439-44A1-A8C1-1E6B91065CE3}"/>
              </a:ext>
            </a:extLst>
          </p:cNvPr>
          <p:cNvSpPr txBox="1"/>
          <p:nvPr/>
        </p:nvSpPr>
        <p:spPr>
          <a:xfrm>
            <a:off x="2833110" y="1564415"/>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Agencies</a:t>
            </a:r>
            <a:endParaRPr kumimoji="0" lang="en-GB" sz="1000" b="1" i="0" u="none" strike="noStrike" kern="0" cap="none" spc="0" normalizeH="0" baseline="30000" noProof="0">
              <a:ln>
                <a:noFill/>
              </a:ln>
              <a:solidFill>
                <a:srgbClr val="525252"/>
              </a:solidFill>
              <a:effectLst/>
              <a:uLnTx/>
              <a:uFillTx/>
              <a:latin typeface="Arial"/>
              <a:cs typeface="Arial"/>
            </a:endParaRPr>
          </a:p>
        </p:txBody>
      </p:sp>
      <p:cxnSp>
        <p:nvCxnSpPr>
          <p:cNvPr id="650" name="Connector: Elbow 43">
            <a:extLst>
              <a:ext uri="{FF2B5EF4-FFF2-40B4-BE49-F238E27FC236}">
                <a16:creationId xmlns:a16="http://schemas.microsoft.com/office/drawing/2014/main" id="{590DB9FD-80F3-49DD-8886-78ED011E3045}"/>
              </a:ext>
            </a:extLst>
          </p:cNvPr>
          <p:cNvCxnSpPr>
            <a:cxnSpLocks/>
          </p:cNvCxnSpPr>
          <p:nvPr/>
        </p:nvCxnSpPr>
        <p:spPr bwMode="auto">
          <a:xfrm rot="10800000">
            <a:off x="3922580" y="1304941"/>
            <a:ext cx="5570506" cy="854395"/>
          </a:xfrm>
          <a:prstGeom prst="bentConnector3">
            <a:avLst>
              <a:gd name="adj1" fmla="val 20900"/>
            </a:avLst>
          </a:prstGeom>
          <a:solidFill>
            <a:srgbClr val="FFFFFF"/>
          </a:solidFill>
          <a:ln w="25400" cap="flat" cmpd="sng" algn="ctr">
            <a:solidFill>
              <a:srgbClr val="116182"/>
            </a:solidFill>
            <a:prstDash val="solid"/>
            <a:round/>
            <a:headEnd type="none" w="med" len="med"/>
            <a:tailEnd type="triangle"/>
          </a:ln>
          <a:effectLst/>
        </p:spPr>
      </p:cxnSp>
      <p:cxnSp>
        <p:nvCxnSpPr>
          <p:cNvPr id="654" name="Straight Arrow Connector 653">
            <a:extLst>
              <a:ext uri="{FF2B5EF4-FFF2-40B4-BE49-F238E27FC236}">
                <a16:creationId xmlns:a16="http://schemas.microsoft.com/office/drawing/2014/main" id="{D98C084F-BE57-4562-A44C-A32D039EB1CA}"/>
              </a:ext>
            </a:extLst>
          </p:cNvPr>
          <p:cNvCxnSpPr>
            <a:cxnSpLocks/>
          </p:cNvCxnSpPr>
          <p:nvPr/>
        </p:nvCxnSpPr>
        <p:spPr bwMode="auto">
          <a:xfrm flipH="1" flipV="1">
            <a:off x="3914650" y="1183697"/>
            <a:ext cx="3038764" cy="0"/>
          </a:xfrm>
          <a:prstGeom prst="straightConnector1">
            <a:avLst/>
          </a:prstGeom>
          <a:solidFill>
            <a:schemeClr val="bg1"/>
          </a:solidFill>
          <a:ln w="25400" cap="flat" cmpd="sng" algn="ctr">
            <a:solidFill>
              <a:srgbClr val="116182"/>
            </a:solidFill>
            <a:prstDash val="solid"/>
            <a:round/>
            <a:headEnd type="none" w="med" len="med"/>
            <a:tailEnd type="triangle"/>
          </a:ln>
          <a:effectLst/>
        </p:spPr>
      </p:cxnSp>
      <p:cxnSp>
        <p:nvCxnSpPr>
          <p:cNvPr id="656" name="Connector: Elbow 43">
            <a:extLst>
              <a:ext uri="{FF2B5EF4-FFF2-40B4-BE49-F238E27FC236}">
                <a16:creationId xmlns:a16="http://schemas.microsoft.com/office/drawing/2014/main" id="{40C8AE9D-D492-42E5-B286-D6072BA5F4CE}"/>
              </a:ext>
            </a:extLst>
          </p:cNvPr>
          <p:cNvCxnSpPr>
            <a:cxnSpLocks/>
          </p:cNvCxnSpPr>
          <p:nvPr/>
        </p:nvCxnSpPr>
        <p:spPr bwMode="auto">
          <a:xfrm rot="10800000">
            <a:off x="3948774" y="1422282"/>
            <a:ext cx="3520971" cy="844801"/>
          </a:xfrm>
          <a:prstGeom prst="bentConnector3">
            <a:avLst>
              <a:gd name="adj1" fmla="val 185"/>
            </a:avLst>
          </a:prstGeom>
          <a:solidFill>
            <a:srgbClr val="FFFFFF"/>
          </a:solidFill>
          <a:ln w="25400" cap="flat" cmpd="sng" algn="ctr">
            <a:solidFill>
              <a:srgbClr val="116182"/>
            </a:solidFill>
            <a:prstDash val="solid"/>
            <a:round/>
            <a:headEnd type="none" w="med" len="med"/>
            <a:tailEnd type="triangle"/>
          </a:ln>
          <a:effectLst/>
        </p:spPr>
      </p:cxnSp>
      <p:pic>
        <p:nvPicPr>
          <p:cNvPr id="3074" name="Picture 2" descr="Payroll Icons - Download Free Vector Icons | Noun Project">
            <a:extLst>
              <a:ext uri="{FF2B5EF4-FFF2-40B4-BE49-F238E27FC236}">
                <a16:creationId xmlns:a16="http://schemas.microsoft.com/office/drawing/2014/main" id="{9B7966CE-9BB7-4383-9CA8-DC57D6DFB3D4}"/>
              </a:ext>
            </a:extLst>
          </p:cNvPr>
          <p:cNvPicPr>
            <a:picLocks noChangeAspect="1" noChangeArrowheads="1"/>
          </p:cNvPicPr>
          <p:nvPr/>
        </p:nvPicPr>
        <p:blipFill>
          <a:blip r:embed="rId2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28443" y="6349206"/>
            <a:ext cx="170760" cy="17076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927D70B-4DCE-4994-8533-A5587977D88A}"/>
              </a:ext>
            </a:extLst>
          </p:cNvPr>
          <p:cNvGrpSpPr/>
          <p:nvPr/>
        </p:nvGrpSpPr>
        <p:grpSpPr>
          <a:xfrm>
            <a:off x="2843785" y="2775366"/>
            <a:ext cx="287211" cy="287211"/>
            <a:chOff x="-1527432" y="-73571"/>
            <a:chExt cx="287211" cy="287211"/>
          </a:xfrm>
        </p:grpSpPr>
        <p:sp>
          <p:nvSpPr>
            <p:cNvPr id="2" name="Rectangle 1">
              <a:extLst>
                <a:ext uri="{FF2B5EF4-FFF2-40B4-BE49-F238E27FC236}">
                  <a16:creationId xmlns:a16="http://schemas.microsoft.com/office/drawing/2014/main" id="{5517F79F-599C-48F8-A270-C3F3D36F9269}"/>
                </a:ext>
              </a:extLst>
            </p:cNvPr>
            <p:cNvSpPr/>
            <p:nvPr/>
          </p:nvSpPr>
          <p:spPr>
            <a:xfrm>
              <a:off x="-1524000" y="-73571"/>
              <a:ext cx="283779" cy="212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4" name="Picture 2" descr="Payroll Icons - Download Free Vector Icons | Noun Project">
              <a:extLst>
                <a:ext uri="{FF2B5EF4-FFF2-40B4-BE49-F238E27FC236}">
                  <a16:creationId xmlns:a16="http://schemas.microsoft.com/office/drawing/2014/main" id="{62C3C159-208A-4D8B-87EB-E42045278301}"/>
                </a:ext>
              </a:extLst>
            </p:cNvPr>
            <p:cNvPicPr>
              <a:picLocks noChangeAspect="1" noChangeArrowheads="1"/>
            </p:cNvPicPr>
            <p:nvPr/>
          </p:nvPicPr>
          <p:blipFill>
            <a:blip r:embed="rId2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7432" y="-73571"/>
              <a:ext cx="287211" cy="2872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7" name="Group 236">
            <a:extLst>
              <a:ext uri="{FF2B5EF4-FFF2-40B4-BE49-F238E27FC236}">
                <a16:creationId xmlns:a16="http://schemas.microsoft.com/office/drawing/2014/main" id="{419CD706-5AF0-4B59-AFBB-4F3C216777E9}"/>
              </a:ext>
            </a:extLst>
          </p:cNvPr>
          <p:cNvGrpSpPr/>
          <p:nvPr/>
        </p:nvGrpSpPr>
        <p:grpSpPr>
          <a:xfrm>
            <a:off x="2849962" y="4315581"/>
            <a:ext cx="287211" cy="287211"/>
            <a:chOff x="-1527432" y="-73571"/>
            <a:chExt cx="287211" cy="287211"/>
          </a:xfrm>
        </p:grpSpPr>
        <p:sp>
          <p:nvSpPr>
            <p:cNvPr id="238" name="Rectangle 237">
              <a:extLst>
                <a:ext uri="{FF2B5EF4-FFF2-40B4-BE49-F238E27FC236}">
                  <a16:creationId xmlns:a16="http://schemas.microsoft.com/office/drawing/2014/main" id="{DF5E7C3B-51A7-4E5F-890A-8819C94C2C08}"/>
                </a:ext>
              </a:extLst>
            </p:cNvPr>
            <p:cNvSpPr/>
            <p:nvPr/>
          </p:nvSpPr>
          <p:spPr>
            <a:xfrm>
              <a:off x="-1524000" y="-73571"/>
              <a:ext cx="283779" cy="212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9" name="Picture 2" descr="Payroll Icons - Download Free Vector Icons | Noun Project">
              <a:extLst>
                <a:ext uri="{FF2B5EF4-FFF2-40B4-BE49-F238E27FC236}">
                  <a16:creationId xmlns:a16="http://schemas.microsoft.com/office/drawing/2014/main" id="{E7E3A092-44A4-430B-A932-F486AE69D31D}"/>
                </a:ext>
              </a:extLst>
            </p:cNvPr>
            <p:cNvPicPr>
              <a:picLocks noChangeAspect="1" noChangeArrowheads="1"/>
            </p:cNvPicPr>
            <p:nvPr/>
          </p:nvPicPr>
          <p:blipFill>
            <a:blip r:embed="rId2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7432" y="-73571"/>
              <a:ext cx="287211" cy="2872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1" name="Group 240">
            <a:extLst>
              <a:ext uri="{FF2B5EF4-FFF2-40B4-BE49-F238E27FC236}">
                <a16:creationId xmlns:a16="http://schemas.microsoft.com/office/drawing/2014/main" id="{9C6453E8-FCCB-4D12-9CEA-BB9AB21DE9E0}"/>
              </a:ext>
            </a:extLst>
          </p:cNvPr>
          <p:cNvGrpSpPr/>
          <p:nvPr/>
        </p:nvGrpSpPr>
        <p:grpSpPr>
          <a:xfrm>
            <a:off x="7887572" y="4310845"/>
            <a:ext cx="287211" cy="287211"/>
            <a:chOff x="-1527432" y="-73571"/>
            <a:chExt cx="287211" cy="287211"/>
          </a:xfrm>
        </p:grpSpPr>
        <p:sp>
          <p:nvSpPr>
            <p:cNvPr id="242" name="Rectangle 241">
              <a:extLst>
                <a:ext uri="{FF2B5EF4-FFF2-40B4-BE49-F238E27FC236}">
                  <a16:creationId xmlns:a16="http://schemas.microsoft.com/office/drawing/2014/main" id="{25A7BED8-3210-474E-A15E-2761A3DF40EB}"/>
                </a:ext>
              </a:extLst>
            </p:cNvPr>
            <p:cNvSpPr/>
            <p:nvPr/>
          </p:nvSpPr>
          <p:spPr>
            <a:xfrm>
              <a:off x="-1524000" y="-73571"/>
              <a:ext cx="283779" cy="212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3" name="Picture 2" descr="Payroll Icons - Download Free Vector Icons | Noun Project">
              <a:extLst>
                <a:ext uri="{FF2B5EF4-FFF2-40B4-BE49-F238E27FC236}">
                  <a16:creationId xmlns:a16="http://schemas.microsoft.com/office/drawing/2014/main" id="{44DA9EA0-D51D-40D6-AA92-720B4D2FB03D}"/>
                </a:ext>
              </a:extLst>
            </p:cNvPr>
            <p:cNvPicPr>
              <a:picLocks noChangeAspect="1" noChangeArrowheads="1"/>
            </p:cNvPicPr>
            <p:nvPr/>
          </p:nvPicPr>
          <p:blipFill>
            <a:blip r:embed="rId2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7432" y="-73571"/>
              <a:ext cx="287211" cy="2872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4" name="Group 243">
            <a:extLst>
              <a:ext uri="{FF2B5EF4-FFF2-40B4-BE49-F238E27FC236}">
                <a16:creationId xmlns:a16="http://schemas.microsoft.com/office/drawing/2014/main" id="{D454F308-5981-4CDF-B541-1E6EDA7967A4}"/>
              </a:ext>
            </a:extLst>
          </p:cNvPr>
          <p:cNvGrpSpPr/>
          <p:nvPr/>
        </p:nvGrpSpPr>
        <p:grpSpPr>
          <a:xfrm>
            <a:off x="10879141" y="2160859"/>
            <a:ext cx="287211" cy="287211"/>
            <a:chOff x="-1527432" y="-73571"/>
            <a:chExt cx="287211" cy="287211"/>
          </a:xfrm>
        </p:grpSpPr>
        <p:sp>
          <p:nvSpPr>
            <p:cNvPr id="245" name="Rectangle 244">
              <a:extLst>
                <a:ext uri="{FF2B5EF4-FFF2-40B4-BE49-F238E27FC236}">
                  <a16:creationId xmlns:a16="http://schemas.microsoft.com/office/drawing/2014/main" id="{85606F62-536A-4A8E-873E-453FA5E1244C}"/>
                </a:ext>
              </a:extLst>
            </p:cNvPr>
            <p:cNvSpPr/>
            <p:nvPr/>
          </p:nvSpPr>
          <p:spPr>
            <a:xfrm>
              <a:off x="-1524000" y="-73571"/>
              <a:ext cx="283779" cy="212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6" name="Picture 2" descr="Payroll Icons - Download Free Vector Icons | Noun Project">
              <a:extLst>
                <a:ext uri="{FF2B5EF4-FFF2-40B4-BE49-F238E27FC236}">
                  <a16:creationId xmlns:a16="http://schemas.microsoft.com/office/drawing/2014/main" id="{63A02F86-253F-4FEC-9C71-85ECE52633AC}"/>
                </a:ext>
              </a:extLst>
            </p:cNvPr>
            <p:cNvPicPr>
              <a:picLocks noChangeAspect="1" noChangeArrowheads="1"/>
            </p:cNvPicPr>
            <p:nvPr/>
          </p:nvPicPr>
          <p:blipFill>
            <a:blip r:embed="rId2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7432" y="-73571"/>
              <a:ext cx="287211" cy="2872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7" name="Group 246">
            <a:extLst>
              <a:ext uri="{FF2B5EF4-FFF2-40B4-BE49-F238E27FC236}">
                <a16:creationId xmlns:a16="http://schemas.microsoft.com/office/drawing/2014/main" id="{043F66ED-231F-474D-96D7-AAEDD1EFA82B}"/>
              </a:ext>
            </a:extLst>
          </p:cNvPr>
          <p:cNvGrpSpPr/>
          <p:nvPr/>
        </p:nvGrpSpPr>
        <p:grpSpPr>
          <a:xfrm>
            <a:off x="11739454" y="5173090"/>
            <a:ext cx="287211" cy="287211"/>
            <a:chOff x="-1527432" y="-73571"/>
            <a:chExt cx="287211" cy="287211"/>
          </a:xfrm>
        </p:grpSpPr>
        <p:sp>
          <p:nvSpPr>
            <p:cNvPr id="248" name="Rectangle 247">
              <a:extLst>
                <a:ext uri="{FF2B5EF4-FFF2-40B4-BE49-F238E27FC236}">
                  <a16:creationId xmlns:a16="http://schemas.microsoft.com/office/drawing/2014/main" id="{CEA3B67C-9715-4683-8CF7-C2D1A1E8E7EA}"/>
                </a:ext>
              </a:extLst>
            </p:cNvPr>
            <p:cNvSpPr/>
            <p:nvPr/>
          </p:nvSpPr>
          <p:spPr>
            <a:xfrm>
              <a:off x="-1524000" y="-73571"/>
              <a:ext cx="283779" cy="212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9" name="Picture 2" descr="Payroll Icons - Download Free Vector Icons | Noun Project">
              <a:extLst>
                <a:ext uri="{FF2B5EF4-FFF2-40B4-BE49-F238E27FC236}">
                  <a16:creationId xmlns:a16="http://schemas.microsoft.com/office/drawing/2014/main" id="{8CECD428-464F-4325-BCDA-5E892862D53F}"/>
                </a:ext>
              </a:extLst>
            </p:cNvPr>
            <p:cNvPicPr>
              <a:picLocks noChangeAspect="1" noChangeArrowheads="1"/>
            </p:cNvPicPr>
            <p:nvPr/>
          </p:nvPicPr>
          <p:blipFill>
            <a:blip r:embed="rId26"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7432" y="-73571"/>
              <a:ext cx="287211" cy="287211"/>
            </a:xfrm>
            <a:prstGeom prst="rect">
              <a:avLst/>
            </a:prstGeom>
            <a:noFill/>
            <a:extLst>
              <a:ext uri="{909E8E84-426E-40DD-AFC4-6F175D3DCCD1}">
                <a14:hiddenFill xmlns:a14="http://schemas.microsoft.com/office/drawing/2010/main">
                  <a:solidFill>
                    <a:srgbClr val="FFFFFF"/>
                  </a:solidFill>
                </a14:hiddenFill>
              </a:ext>
            </a:extLst>
          </p:spPr>
        </p:pic>
      </p:grpSp>
      <p:sp>
        <p:nvSpPr>
          <p:cNvPr id="254" name="Title 8">
            <a:extLst>
              <a:ext uri="{FF2B5EF4-FFF2-40B4-BE49-F238E27FC236}">
                <a16:creationId xmlns:a16="http://schemas.microsoft.com/office/drawing/2014/main" id="{2014C250-F319-4D75-95D5-032F3E796D19}"/>
              </a:ext>
            </a:extLst>
          </p:cNvPr>
          <p:cNvSpPr>
            <a:spLocks noGrp="1"/>
          </p:cNvSpPr>
          <p:nvPr>
            <p:ph type="title"/>
          </p:nvPr>
        </p:nvSpPr>
        <p:spPr>
          <a:xfrm>
            <a:off x="185964" y="205709"/>
            <a:ext cx="9227248" cy="611649"/>
          </a:xfrm>
        </p:spPr>
        <p:txBody>
          <a:bodyPr/>
          <a:lstStyle/>
          <a:p>
            <a:r>
              <a:rPr lang="en-GB" dirty="0"/>
              <a:t>Workforce Deployment Model - Rostering</a:t>
            </a:r>
          </a:p>
        </p:txBody>
      </p:sp>
      <p:grpSp>
        <p:nvGrpSpPr>
          <p:cNvPr id="9" name="Group 8">
            <a:extLst>
              <a:ext uri="{FF2B5EF4-FFF2-40B4-BE49-F238E27FC236}">
                <a16:creationId xmlns:a16="http://schemas.microsoft.com/office/drawing/2014/main" id="{EDC3EE2A-5F1E-44E1-BC81-9C58B29D9092}"/>
              </a:ext>
            </a:extLst>
          </p:cNvPr>
          <p:cNvGrpSpPr/>
          <p:nvPr/>
        </p:nvGrpSpPr>
        <p:grpSpPr>
          <a:xfrm>
            <a:off x="8209519" y="4285310"/>
            <a:ext cx="310333" cy="307777"/>
            <a:chOff x="11143085" y="3180357"/>
            <a:chExt cx="310333" cy="307777"/>
          </a:xfrm>
        </p:grpSpPr>
        <p:sp>
          <p:nvSpPr>
            <p:cNvPr id="253" name="Oval 252">
              <a:extLst>
                <a:ext uri="{FF2B5EF4-FFF2-40B4-BE49-F238E27FC236}">
                  <a16:creationId xmlns:a16="http://schemas.microsoft.com/office/drawing/2014/main" id="{0037A1B4-AE28-4A10-89C6-E88BCCCA0EEA}"/>
                </a:ext>
              </a:extLst>
            </p:cNvPr>
            <p:cNvSpPr/>
            <p:nvPr/>
          </p:nvSpPr>
          <p:spPr>
            <a:xfrm>
              <a:off x="11143085" y="3180357"/>
              <a:ext cx="310333" cy="307777"/>
            </a:xfrm>
            <a:prstGeom prst="ellipse">
              <a:avLst/>
            </a:prstGeom>
            <a:solidFill>
              <a:srgbClr val="EEC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1026" name="Picture 2" descr="Invoice Icon - Free Download, PNG and Vector">
              <a:extLst>
                <a:ext uri="{FF2B5EF4-FFF2-40B4-BE49-F238E27FC236}">
                  <a16:creationId xmlns:a16="http://schemas.microsoft.com/office/drawing/2014/main" id="{5B8EA0A6-FC46-45F8-8A67-FE977665EDA5}"/>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1173489" y="3204724"/>
              <a:ext cx="252000" cy="252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5" name="Group 254">
            <a:extLst>
              <a:ext uri="{FF2B5EF4-FFF2-40B4-BE49-F238E27FC236}">
                <a16:creationId xmlns:a16="http://schemas.microsoft.com/office/drawing/2014/main" id="{67D567E5-26B2-47AC-B2AA-DD970D518121}"/>
              </a:ext>
            </a:extLst>
          </p:cNvPr>
          <p:cNvGrpSpPr/>
          <p:nvPr/>
        </p:nvGrpSpPr>
        <p:grpSpPr>
          <a:xfrm>
            <a:off x="8019203" y="6567053"/>
            <a:ext cx="180000" cy="180000"/>
            <a:chOff x="11143085" y="3180357"/>
            <a:chExt cx="310333" cy="307777"/>
          </a:xfrm>
        </p:grpSpPr>
        <p:sp>
          <p:nvSpPr>
            <p:cNvPr id="257" name="Oval 256">
              <a:extLst>
                <a:ext uri="{FF2B5EF4-FFF2-40B4-BE49-F238E27FC236}">
                  <a16:creationId xmlns:a16="http://schemas.microsoft.com/office/drawing/2014/main" id="{5F6441B0-6AD2-47AC-A019-BD9C5BB163EA}"/>
                </a:ext>
              </a:extLst>
            </p:cNvPr>
            <p:cNvSpPr/>
            <p:nvPr/>
          </p:nvSpPr>
          <p:spPr>
            <a:xfrm>
              <a:off x="11143085" y="3180357"/>
              <a:ext cx="310333" cy="307777"/>
            </a:xfrm>
            <a:prstGeom prst="ellipse">
              <a:avLst/>
            </a:prstGeom>
            <a:solidFill>
              <a:srgbClr val="EEC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258" name="Picture 2" descr="Invoice Icon - Free Download, PNG and Vector">
              <a:extLst>
                <a:ext uri="{FF2B5EF4-FFF2-40B4-BE49-F238E27FC236}">
                  <a16:creationId xmlns:a16="http://schemas.microsoft.com/office/drawing/2014/main" id="{8DC221AC-B136-4562-BCA7-67582E1A365D}"/>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1173489" y="3204724"/>
              <a:ext cx="252000" cy="252000"/>
            </a:xfrm>
            <a:prstGeom prst="rect">
              <a:avLst/>
            </a:prstGeom>
            <a:noFill/>
            <a:extLst>
              <a:ext uri="{909E8E84-426E-40DD-AFC4-6F175D3DCCD1}">
                <a14:hiddenFill xmlns:a14="http://schemas.microsoft.com/office/drawing/2010/main">
                  <a:solidFill>
                    <a:srgbClr val="FFFFFF"/>
                  </a:solidFill>
                </a14:hiddenFill>
              </a:ext>
            </a:extLst>
          </p:spPr>
        </p:pic>
      </p:grpSp>
      <p:sp>
        <p:nvSpPr>
          <p:cNvPr id="259" name="TextBox 258">
            <a:extLst>
              <a:ext uri="{FF2B5EF4-FFF2-40B4-BE49-F238E27FC236}">
                <a16:creationId xmlns:a16="http://schemas.microsoft.com/office/drawing/2014/main" id="{30D420E0-566E-469B-9014-10888CDFB642}"/>
              </a:ext>
            </a:extLst>
          </p:cNvPr>
          <p:cNvSpPr txBox="1"/>
          <p:nvPr/>
        </p:nvSpPr>
        <p:spPr>
          <a:xfrm>
            <a:off x="8548302" y="6537193"/>
            <a:ext cx="1593061"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Invoicing</a:t>
            </a:r>
          </a:p>
        </p:txBody>
      </p:sp>
      <p:pic>
        <p:nvPicPr>
          <p:cNvPr id="16" name="Picture 15">
            <a:extLst>
              <a:ext uri="{FF2B5EF4-FFF2-40B4-BE49-F238E27FC236}">
                <a16:creationId xmlns:a16="http://schemas.microsoft.com/office/drawing/2014/main" id="{6ED264F8-0208-4859-A142-5C29A28C05BA}"/>
              </a:ext>
            </a:extLst>
          </p:cNvPr>
          <p:cNvPicPr>
            <a:picLocks noChangeAspect="1"/>
          </p:cNvPicPr>
          <p:nvPr/>
        </p:nvPicPr>
        <p:blipFill>
          <a:blip r:embed="rId29"/>
          <a:stretch>
            <a:fillRect/>
          </a:stretch>
        </p:blipFill>
        <p:spPr>
          <a:xfrm>
            <a:off x="2771411" y="5337653"/>
            <a:ext cx="1261891" cy="498840"/>
          </a:xfrm>
          <a:prstGeom prst="rect">
            <a:avLst/>
          </a:prstGeom>
        </p:spPr>
      </p:pic>
    </p:spTree>
    <p:extLst>
      <p:ext uri="{BB962C8B-B14F-4D97-AF65-F5344CB8AC3E}">
        <p14:creationId xmlns:p14="http://schemas.microsoft.com/office/powerpoint/2010/main" val="88286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6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6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6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7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7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8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8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9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9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9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2" grpId="0" animBg="1"/>
      <p:bldP spid="13" grpId="0" animBg="1"/>
      <p:bldP spid="14" grpId="0" animBg="1"/>
      <p:bldP spid="15" grpId="0" animBg="1"/>
      <p:bldP spid="559" grpId="0" animBg="1"/>
      <p:bldP spid="562" grpId="0" animBg="1"/>
      <p:bldP spid="564" grpId="0" animBg="1"/>
      <p:bldP spid="566" grpId="0" animBg="1"/>
      <p:bldP spid="576" grpId="0" animBg="1"/>
      <p:bldP spid="579" grpId="0" animBg="1"/>
      <p:bldP spid="581" grpId="0" animBg="1"/>
      <p:bldP spid="588" grpId="0" animBg="1"/>
      <p:bldP spid="590" grpId="0" animBg="1"/>
      <p:bldP spid="592" grpId="0" animBg="1"/>
      <p:bldP spid="594" grpId="0" animBg="1"/>
      <p:bldP spid="59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entagon 93">
            <a:extLst>
              <a:ext uri="{FF2B5EF4-FFF2-40B4-BE49-F238E27FC236}">
                <a16:creationId xmlns:a16="http://schemas.microsoft.com/office/drawing/2014/main" id="{0E9DC8EC-2B2E-49CD-9046-376D83A586EE}"/>
              </a:ext>
            </a:extLst>
          </p:cNvPr>
          <p:cNvSpPr/>
          <p:nvPr/>
        </p:nvSpPr>
        <p:spPr>
          <a:xfrm rot="5400000">
            <a:off x="316643" y="1397781"/>
            <a:ext cx="973580" cy="1055621"/>
          </a:xfrm>
          <a:prstGeom prst="homePlate">
            <a:avLst>
              <a:gd name="adj" fmla="val 26713"/>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Recruit</a:t>
            </a:r>
          </a:p>
        </p:txBody>
      </p:sp>
      <p:sp>
        <p:nvSpPr>
          <p:cNvPr id="155" name="Chevron 94">
            <a:extLst>
              <a:ext uri="{FF2B5EF4-FFF2-40B4-BE49-F238E27FC236}">
                <a16:creationId xmlns:a16="http://schemas.microsoft.com/office/drawing/2014/main" id="{105F354B-68AC-4F82-97B2-1C17EA2D8ED7}"/>
              </a:ext>
            </a:extLst>
          </p:cNvPr>
          <p:cNvSpPr/>
          <p:nvPr/>
        </p:nvSpPr>
        <p:spPr>
          <a:xfrm rot="5400000">
            <a:off x="316643" y="2203291"/>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Train</a:t>
            </a:r>
          </a:p>
        </p:txBody>
      </p:sp>
      <p:sp>
        <p:nvSpPr>
          <p:cNvPr id="156" name="Chevron 95">
            <a:extLst>
              <a:ext uri="{FF2B5EF4-FFF2-40B4-BE49-F238E27FC236}">
                <a16:creationId xmlns:a16="http://schemas.microsoft.com/office/drawing/2014/main" id="{7FD921B7-ADD4-41F3-90D1-7216D658FB4B}"/>
              </a:ext>
            </a:extLst>
          </p:cNvPr>
          <p:cNvSpPr/>
          <p:nvPr/>
        </p:nvSpPr>
        <p:spPr>
          <a:xfrm rot="5400000">
            <a:off x="316643" y="3008800"/>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Roster</a:t>
            </a:r>
          </a:p>
        </p:txBody>
      </p:sp>
      <p:sp>
        <p:nvSpPr>
          <p:cNvPr id="158" name="Chevron 96">
            <a:extLst>
              <a:ext uri="{FF2B5EF4-FFF2-40B4-BE49-F238E27FC236}">
                <a16:creationId xmlns:a16="http://schemas.microsoft.com/office/drawing/2014/main" id="{E929B96A-FC7E-4B84-9FA7-340CFA4D2FD7}"/>
              </a:ext>
            </a:extLst>
          </p:cNvPr>
          <p:cNvSpPr/>
          <p:nvPr/>
        </p:nvSpPr>
        <p:spPr>
          <a:xfrm rot="5400000">
            <a:off x="316643" y="3814309"/>
            <a:ext cx="973580" cy="1055621"/>
          </a:xfrm>
          <a:prstGeom prst="chevron">
            <a:avLst>
              <a:gd name="adj" fmla="val 26964"/>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Deploy</a:t>
            </a:r>
          </a:p>
        </p:txBody>
      </p:sp>
      <p:sp>
        <p:nvSpPr>
          <p:cNvPr id="159" name="Chevron 97">
            <a:extLst>
              <a:ext uri="{FF2B5EF4-FFF2-40B4-BE49-F238E27FC236}">
                <a16:creationId xmlns:a16="http://schemas.microsoft.com/office/drawing/2014/main" id="{43669D6C-2A14-4F01-A611-C689008470C3}"/>
              </a:ext>
            </a:extLst>
          </p:cNvPr>
          <p:cNvSpPr/>
          <p:nvPr/>
        </p:nvSpPr>
        <p:spPr>
          <a:xfrm rot="5400000">
            <a:off x="316643" y="4619819"/>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cap="small">
                <a:solidFill>
                  <a:prstClr val="black"/>
                </a:solidFill>
                <a:latin typeface="Arial" panose="020B0604020202020204" pitchFamily="34" charset="0"/>
                <a:cs typeface="Arial" panose="020B0604020202020204" pitchFamily="34" charset="0"/>
              </a:rPr>
              <a:t>END CONTRACT</a:t>
            </a:r>
          </a:p>
        </p:txBody>
      </p:sp>
      <p:sp>
        <p:nvSpPr>
          <p:cNvPr id="162" name="Oval 161">
            <a:extLst>
              <a:ext uri="{FF2B5EF4-FFF2-40B4-BE49-F238E27FC236}">
                <a16:creationId xmlns:a16="http://schemas.microsoft.com/office/drawing/2014/main" id="{1AB29E17-55D2-43EE-A499-C7DC3F4A251E}"/>
              </a:ext>
            </a:extLst>
          </p:cNvPr>
          <p:cNvSpPr/>
          <p:nvPr/>
        </p:nvSpPr>
        <p:spPr>
          <a:xfrm>
            <a:off x="682727" y="125976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1</a:t>
            </a:r>
          </a:p>
        </p:txBody>
      </p:sp>
      <p:sp>
        <p:nvSpPr>
          <p:cNvPr id="163" name="Oval 162">
            <a:extLst>
              <a:ext uri="{FF2B5EF4-FFF2-40B4-BE49-F238E27FC236}">
                <a16:creationId xmlns:a16="http://schemas.microsoft.com/office/drawing/2014/main" id="{4E2531F2-A730-47BC-B8F0-89B80C788CAE}"/>
              </a:ext>
            </a:extLst>
          </p:cNvPr>
          <p:cNvSpPr/>
          <p:nvPr/>
        </p:nvSpPr>
        <p:spPr>
          <a:xfrm>
            <a:off x="682727" y="2196840"/>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2</a:t>
            </a:r>
          </a:p>
        </p:txBody>
      </p:sp>
      <p:sp>
        <p:nvSpPr>
          <p:cNvPr id="164" name="Oval 163">
            <a:extLst>
              <a:ext uri="{FF2B5EF4-FFF2-40B4-BE49-F238E27FC236}">
                <a16:creationId xmlns:a16="http://schemas.microsoft.com/office/drawing/2014/main" id="{914D7C1A-F86D-4C3C-A154-0D358BA7ECB2}"/>
              </a:ext>
            </a:extLst>
          </p:cNvPr>
          <p:cNvSpPr/>
          <p:nvPr/>
        </p:nvSpPr>
        <p:spPr>
          <a:xfrm>
            <a:off x="682727" y="3023343"/>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3</a:t>
            </a:r>
          </a:p>
        </p:txBody>
      </p:sp>
      <p:sp>
        <p:nvSpPr>
          <p:cNvPr id="165" name="Oval 164">
            <a:extLst>
              <a:ext uri="{FF2B5EF4-FFF2-40B4-BE49-F238E27FC236}">
                <a16:creationId xmlns:a16="http://schemas.microsoft.com/office/drawing/2014/main" id="{1BBAC13D-BF61-479F-A2D5-F0B3C9B3F8D0}"/>
              </a:ext>
            </a:extLst>
          </p:cNvPr>
          <p:cNvSpPr/>
          <p:nvPr/>
        </p:nvSpPr>
        <p:spPr>
          <a:xfrm>
            <a:off x="682727" y="384984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4</a:t>
            </a:r>
          </a:p>
        </p:txBody>
      </p:sp>
      <p:sp>
        <p:nvSpPr>
          <p:cNvPr id="167" name="Oval 166">
            <a:extLst>
              <a:ext uri="{FF2B5EF4-FFF2-40B4-BE49-F238E27FC236}">
                <a16:creationId xmlns:a16="http://schemas.microsoft.com/office/drawing/2014/main" id="{C8D1980B-8CEA-4005-A893-9237EC67E204}"/>
              </a:ext>
            </a:extLst>
          </p:cNvPr>
          <p:cNvSpPr/>
          <p:nvPr/>
        </p:nvSpPr>
        <p:spPr>
          <a:xfrm>
            <a:off x="682727" y="4676348"/>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5</a:t>
            </a:r>
          </a:p>
        </p:txBody>
      </p:sp>
      <p:sp>
        <p:nvSpPr>
          <p:cNvPr id="347" name="Rectangle 346">
            <a:extLst>
              <a:ext uri="{FF2B5EF4-FFF2-40B4-BE49-F238E27FC236}">
                <a16:creationId xmlns:a16="http://schemas.microsoft.com/office/drawing/2014/main" id="{20EBCB22-E102-45B2-9AFE-E4134ABB0141}"/>
              </a:ext>
            </a:extLst>
          </p:cNvPr>
          <p:cNvSpPr/>
          <p:nvPr/>
        </p:nvSpPr>
        <p:spPr>
          <a:xfrm>
            <a:off x="3919629" y="5934747"/>
            <a:ext cx="4601457" cy="82749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348" name="Straight Arrow Connector 347">
            <a:extLst>
              <a:ext uri="{FF2B5EF4-FFF2-40B4-BE49-F238E27FC236}">
                <a16:creationId xmlns:a16="http://schemas.microsoft.com/office/drawing/2014/main" id="{BDD0B7E6-A0E6-4779-AE6F-1EDD78ABBAE9}"/>
              </a:ext>
            </a:extLst>
          </p:cNvPr>
          <p:cNvCxnSpPr/>
          <p:nvPr/>
        </p:nvCxnSpPr>
        <p:spPr bwMode="auto">
          <a:xfrm>
            <a:off x="3958835" y="6080214"/>
            <a:ext cx="624422" cy="3549"/>
          </a:xfrm>
          <a:prstGeom prst="straightConnector1">
            <a:avLst/>
          </a:prstGeom>
          <a:solidFill>
            <a:schemeClr val="bg1"/>
          </a:solidFill>
          <a:ln w="25400" cap="flat" cmpd="sng" algn="ctr">
            <a:solidFill>
              <a:srgbClr val="FFC000"/>
            </a:solidFill>
            <a:prstDash val="solid"/>
            <a:round/>
            <a:headEnd type="none" w="med" len="med"/>
            <a:tailEnd type="triangle" w="med" len="med"/>
          </a:ln>
          <a:effectLst/>
        </p:spPr>
      </p:cxnSp>
      <p:sp>
        <p:nvSpPr>
          <p:cNvPr id="349" name="TextBox 348">
            <a:extLst>
              <a:ext uri="{FF2B5EF4-FFF2-40B4-BE49-F238E27FC236}">
                <a16:creationId xmlns:a16="http://schemas.microsoft.com/office/drawing/2014/main" id="{CD59D9F6-0DBA-407A-9480-F6643E20C047}"/>
              </a:ext>
            </a:extLst>
          </p:cNvPr>
          <p:cNvSpPr txBox="1"/>
          <p:nvPr/>
        </p:nvSpPr>
        <p:spPr>
          <a:xfrm>
            <a:off x="4606692" y="5985606"/>
            <a:ext cx="1706103" cy="200055"/>
          </a:xfrm>
          <a:prstGeom prst="rect">
            <a:avLst/>
          </a:prstGeom>
          <a:solidFill>
            <a:schemeClr val="bg1"/>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algn="ctr" defTabSz="914454"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525252"/>
                </a:solidFill>
                <a:effectLst/>
                <a:uLnTx/>
                <a:uFillTx/>
                <a:latin typeface="Arial" panose="020B0604020202020204" pitchFamily="34" charset="0"/>
                <a:cs typeface="Arial" panose="020B0604020202020204" pitchFamily="34" charset="0"/>
              </a:rPr>
              <a:t>   Draw down from national contracts </a:t>
            </a:r>
          </a:p>
        </p:txBody>
      </p:sp>
      <p:cxnSp>
        <p:nvCxnSpPr>
          <p:cNvPr id="350" name="Straight Arrow Connector 349">
            <a:extLst>
              <a:ext uri="{FF2B5EF4-FFF2-40B4-BE49-F238E27FC236}">
                <a16:creationId xmlns:a16="http://schemas.microsoft.com/office/drawing/2014/main" id="{48A0AC9D-9EA4-49FE-8555-AC5F0CC6CF87}"/>
              </a:ext>
            </a:extLst>
          </p:cNvPr>
          <p:cNvCxnSpPr/>
          <p:nvPr/>
        </p:nvCxnSpPr>
        <p:spPr bwMode="auto">
          <a:xfrm>
            <a:off x="3966023" y="6285982"/>
            <a:ext cx="624422" cy="3549"/>
          </a:xfrm>
          <a:prstGeom prst="straightConnector1">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sp>
        <p:nvSpPr>
          <p:cNvPr id="351" name="TextBox 350">
            <a:extLst>
              <a:ext uri="{FF2B5EF4-FFF2-40B4-BE49-F238E27FC236}">
                <a16:creationId xmlns:a16="http://schemas.microsoft.com/office/drawing/2014/main" id="{A5DEE50F-D92D-41C4-9A47-DBD4FD8F7B4A}"/>
              </a:ext>
            </a:extLst>
          </p:cNvPr>
          <p:cNvSpPr txBox="1"/>
          <p:nvPr/>
        </p:nvSpPr>
        <p:spPr>
          <a:xfrm>
            <a:off x="4615542" y="6195918"/>
            <a:ext cx="826851" cy="200055"/>
          </a:xfrm>
          <a:prstGeom prst="rect">
            <a:avLst/>
          </a:prstGeom>
          <a:solidFill>
            <a:schemeClr val="bg1"/>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algn="ctr" defTabSz="914454"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525252"/>
                </a:solidFill>
                <a:effectLst/>
                <a:uLnTx/>
                <a:uFillTx/>
                <a:latin typeface="Arial" panose="020B0604020202020204" pitchFamily="34" charset="0"/>
                <a:cs typeface="Arial" panose="020B0604020202020204" pitchFamily="34" charset="0"/>
              </a:rPr>
              <a:t>Staff flows </a:t>
            </a:r>
          </a:p>
        </p:txBody>
      </p:sp>
      <p:sp>
        <p:nvSpPr>
          <p:cNvPr id="352" name="Rectangle 351">
            <a:extLst>
              <a:ext uri="{FF2B5EF4-FFF2-40B4-BE49-F238E27FC236}">
                <a16:creationId xmlns:a16="http://schemas.microsoft.com/office/drawing/2014/main" id="{6D99C375-5BC4-4161-84BC-7DC3F54E8514}"/>
              </a:ext>
            </a:extLst>
          </p:cNvPr>
          <p:cNvSpPr/>
          <p:nvPr/>
        </p:nvSpPr>
        <p:spPr>
          <a:xfrm>
            <a:off x="3924644" y="5668237"/>
            <a:ext cx="769281" cy="266511"/>
          </a:xfrm>
          <a:prstGeom prst="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3" name="TextBox 352">
            <a:extLst>
              <a:ext uri="{FF2B5EF4-FFF2-40B4-BE49-F238E27FC236}">
                <a16:creationId xmlns:a16="http://schemas.microsoft.com/office/drawing/2014/main" id="{89A78BB6-E41B-4EC9-B58F-B3E3D25B3DA5}"/>
              </a:ext>
            </a:extLst>
          </p:cNvPr>
          <p:cNvSpPr txBox="1"/>
          <p:nvPr/>
        </p:nvSpPr>
        <p:spPr>
          <a:xfrm>
            <a:off x="3994442" y="5689245"/>
            <a:ext cx="639778" cy="246221"/>
          </a:xfrm>
          <a:prstGeom prst="rect">
            <a:avLst/>
          </a:prstGeom>
          <a:noFill/>
        </p:spPr>
        <p:txBody>
          <a:bodyPr wrap="square" rtlCol="0">
            <a:spAutoFit/>
          </a:bodyPr>
          <a:lstStyle>
            <a:defPPr>
              <a:defRPr lang="en-US"/>
            </a:defPPr>
            <a:lvl1pPr>
              <a:defRPr sz="700">
                <a:solidFill>
                  <a:schemeClr val="tx1">
                    <a:lumMod val="50000"/>
                    <a:lumOff val="50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54"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Legend</a:t>
            </a:r>
          </a:p>
        </p:txBody>
      </p:sp>
      <p:sp>
        <p:nvSpPr>
          <p:cNvPr id="375" name="TextBox 374">
            <a:extLst>
              <a:ext uri="{FF2B5EF4-FFF2-40B4-BE49-F238E27FC236}">
                <a16:creationId xmlns:a16="http://schemas.microsoft.com/office/drawing/2014/main" id="{B3FAFCDD-FC4B-49EF-A0C1-9939505BAE21}"/>
              </a:ext>
            </a:extLst>
          </p:cNvPr>
          <p:cNvSpPr txBox="1"/>
          <p:nvPr/>
        </p:nvSpPr>
        <p:spPr>
          <a:xfrm>
            <a:off x="4668349" y="6387481"/>
            <a:ext cx="826851" cy="200055"/>
          </a:xfrm>
          <a:prstGeom prst="rect">
            <a:avLst/>
          </a:prstGeom>
          <a:solidFill>
            <a:schemeClr val="bg1"/>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algn="ctr" defTabSz="914454"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525252"/>
                </a:solidFill>
                <a:effectLst/>
                <a:uLnTx/>
                <a:uFillTx/>
                <a:latin typeface="Arial" panose="020B0604020202020204" pitchFamily="34" charset="0"/>
                <a:cs typeface="Arial" panose="020B0604020202020204" pitchFamily="34" charset="0"/>
              </a:rPr>
              <a:t>MI Reporting</a:t>
            </a:r>
          </a:p>
        </p:txBody>
      </p:sp>
      <p:sp>
        <p:nvSpPr>
          <p:cNvPr id="377" name="TextBox 376">
            <a:extLst>
              <a:ext uri="{FF2B5EF4-FFF2-40B4-BE49-F238E27FC236}">
                <a16:creationId xmlns:a16="http://schemas.microsoft.com/office/drawing/2014/main" id="{2BC0B997-55EC-45F1-9A85-BEAB2292449F}"/>
              </a:ext>
            </a:extLst>
          </p:cNvPr>
          <p:cNvSpPr txBox="1"/>
          <p:nvPr/>
        </p:nvSpPr>
        <p:spPr>
          <a:xfrm>
            <a:off x="4592149" y="6547943"/>
            <a:ext cx="826851" cy="200055"/>
          </a:xfrm>
          <a:prstGeom prst="rect">
            <a:avLst/>
          </a:prstGeom>
          <a:solidFill>
            <a:schemeClr val="bg1"/>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525252"/>
                </a:solidFill>
                <a:effectLst/>
                <a:uLnTx/>
                <a:uFillTx/>
                <a:latin typeface="Arial" panose="020B0604020202020204" pitchFamily="34" charset="0"/>
                <a:cs typeface="Arial" panose="020B0604020202020204" pitchFamily="34" charset="0"/>
              </a:rPr>
              <a:t>     Invoicing </a:t>
            </a:r>
          </a:p>
        </p:txBody>
      </p:sp>
      <p:cxnSp>
        <p:nvCxnSpPr>
          <p:cNvPr id="379" name="Straight Arrow Connector 378">
            <a:extLst>
              <a:ext uri="{FF2B5EF4-FFF2-40B4-BE49-F238E27FC236}">
                <a16:creationId xmlns:a16="http://schemas.microsoft.com/office/drawing/2014/main" id="{8A32B56D-F52D-4178-A486-E7C675AD86AE}"/>
              </a:ext>
            </a:extLst>
          </p:cNvPr>
          <p:cNvCxnSpPr/>
          <p:nvPr/>
        </p:nvCxnSpPr>
        <p:spPr bwMode="auto">
          <a:xfrm>
            <a:off x="3976634" y="6647970"/>
            <a:ext cx="624422" cy="3549"/>
          </a:xfrm>
          <a:prstGeom prst="straightConnector1">
            <a:avLst/>
          </a:prstGeom>
          <a:solidFill>
            <a:schemeClr val="bg1"/>
          </a:solidFill>
          <a:ln w="25400" cap="flat" cmpd="sng" algn="ctr">
            <a:solidFill>
              <a:srgbClr val="FF9966"/>
            </a:solidFill>
            <a:prstDash val="solid"/>
            <a:round/>
            <a:headEnd type="none" w="med" len="med"/>
            <a:tailEnd type="triangle" w="med" len="med"/>
          </a:ln>
          <a:effectLst/>
        </p:spPr>
      </p:cxnSp>
      <p:pic>
        <p:nvPicPr>
          <p:cNvPr id="528" name="Picture 527">
            <a:extLst>
              <a:ext uri="{FF2B5EF4-FFF2-40B4-BE49-F238E27FC236}">
                <a16:creationId xmlns:a16="http://schemas.microsoft.com/office/drawing/2014/main" id="{A1CAE525-5C40-48E1-84F7-A2079538398A}"/>
              </a:ext>
            </a:extLst>
          </p:cNvPr>
          <p:cNvPicPr>
            <a:picLocks noChangeAspect="1"/>
          </p:cNvPicPr>
          <p:nvPr/>
        </p:nvPicPr>
        <p:blipFill>
          <a:blip r:embed="rId8"/>
          <a:stretch>
            <a:fillRect/>
          </a:stretch>
        </p:blipFill>
        <p:spPr>
          <a:xfrm>
            <a:off x="1774389" y="1592667"/>
            <a:ext cx="1053054" cy="526527"/>
          </a:xfrm>
          <a:prstGeom prst="rect">
            <a:avLst/>
          </a:prstGeom>
        </p:spPr>
      </p:pic>
      <p:pic>
        <p:nvPicPr>
          <p:cNvPr id="529" name="Picture 528">
            <a:extLst>
              <a:ext uri="{FF2B5EF4-FFF2-40B4-BE49-F238E27FC236}">
                <a16:creationId xmlns:a16="http://schemas.microsoft.com/office/drawing/2014/main" id="{104AEDC0-413F-43FE-837A-41D4C668E8EB}"/>
              </a:ext>
            </a:extLst>
          </p:cNvPr>
          <p:cNvPicPr>
            <a:picLocks noChangeAspect="1"/>
          </p:cNvPicPr>
          <p:nvPr/>
        </p:nvPicPr>
        <p:blipFill>
          <a:blip r:embed="rId9"/>
          <a:stretch>
            <a:fillRect/>
          </a:stretch>
        </p:blipFill>
        <p:spPr>
          <a:xfrm>
            <a:off x="1828760" y="2915030"/>
            <a:ext cx="1113806" cy="409623"/>
          </a:xfrm>
          <a:prstGeom prst="rect">
            <a:avLst/>
          </a:prstGeom>
        </p:spPr>
      </p:pic>
      <p:sp>
        <p:nvSpPr>
          <p:cNvPr id="531" name="TextBox 530">
            <a:extLst>
              <a:ext uri="{FF2B5EF4-FFF2-40B4-BE49-F238E27FC236}">
                <a16:creationId xmlns:a16="http://schemas.microsoft.com/office/drawing/2014/main" id="{D0A71440-25CC-4176-9460-33A8DF2AEB36}"/>
              </a:ext>
            </a:extLst>
          </p:cNvPr>
          <p:cNvSpPr txBox="1"/>
          <p:nvPr/>
        </p:nvSpPr>
        <p:spPr>
          <a:xfrm>
            <a:off x="1772323" y="1446553"/>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NHS Professionals</a:t>
            </a:r>
            <a:endParaRPr kumimoji="0" lang="en-GB" sz="1000" b="1" i="0" u="none" strike="noStrike" kern="0" cap="none" spc="0" normalizeH="0" baseline="30000" noProof="0">
              <a:ln>
                <a:noFill/>
              </a:ln>
              <a:solidFill>
                <a:srgbClr val="525252"/>
              </a:solidFill>
              <a:effectLst/>
              <a:uLnTx/>
              <a:uFillTx/>
              <a:latin typeface="Arial"/>
              <a:cs typeface="Arial"/>
            </a:endParaRPr>
          </a:p>
        </p:txBody>
      </p:sp>
      <p:sp>
        <p:nvSpPr>
          <p:cNvPr id="532" name="TextBox 531">
            <a:extLst>
              <a:ext uri="{FF2B5EF4-FFF2-40B4-BE49-F238E27FC236}">
                <a16:creationId xmlns:a16="http://schemas.microsoft.com/office/drawing/2014/main" id="{B05BAE6A-74FF-4DA8-8650-91E310515288}"/>
              </a:ext>
            </a:extLst>
          </p:cNvPr>
          <p:cNvSpPr txBox="1"/>
          <p:nvPr/>
        </p:nvSpPr>
        <p:spPr>
          <a:xfrm>
            <a:off x="1798986" y="2705903"/>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St John Ambulance</a:t>
            </a:r>
            <a:endParaRPr kumimoji="0" lang="en-GB" sz="1000" b="1" i="0" u="none" strike="noStrike" kern="0" cap="none" spc="0" normalizeH="0" baseline="30000" noProof="0">
              <a:ln>
                <a:noFill/>
              </a:ln>
              <a:solidFill>
                <a:srgbClr val="525252"/>
              </a:solidFill>
              <a:effectLst/>
              <a:uLnTx/>
              <a:uFillTx/>
              <a:latin typeface="Arial"/>
              <a:cs typeface="Arial"/>
            </a:endParaRPr>
          </a:p>
        </p:txBody>
      </p:sp>
      <p:sp>
        <p:nvSpPr>
          <p:cNvPr id="533" name="TextBox 532">
            <a:extLst>
              <a:ext uri="{FF2B5EF4-FFF2-40B4-BE49-F238E27FC236}">
                <a16:creationId xmlns:a16="http://schemas.microsoft.com/office/drawing/2014/main" id="{8D5C1371-165C-4675-B139-EAB71AEFBC5B}"/>
              </a:ext>
            </a:extLst>
          </p:cNvPr>
          <p:cNvSpPr txBox="1"/>
          <p:nvPr/>
        </p:nvSpPr>
        <p:spPr>
          <a:xfrm>
            <a:off x="1696549" y="4279727"/>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a:rPr>
              <a:t>NHS Volunteer Responders</a:t>
            </a:r>
            <a:endParaRPr kumimoji="0" lang="en-GB" sz="1000" b="1" i="0" u="none" strike="noStrike" kern="0" cap="none" spc="0" normalizeH="0" baseline="30000" noProof="0" dirty="0">
              <a:ln>
                <a:noFill/>
              </a:ln>
              <a:solidFill>
                <a:srgbClr val="525252"/>
              </a:solidFill>
              <a:effectLst/>
              <a:uLnTx/>
              <a:uFillTx/>
              <a:latin typeface="Arial"/>
              <a:cs typeface="Arial"/>
            </a:endParaRPr>
          </a:p>
        </p:txBody>
      </p:sp>
      <p:pic>
        <p:nvPicPr>
          <p:cNvPr id="541" name="Graphic 540" descr="Statistics">
            <a:extLst>
              <a:ext uri="{FF2B5EF4-FFF2-40B4-BE49-F238E27FC236}">
                <a16:creationId xmlns:a16="http://schemas.microsoft.com/office/drawing/2014/main" id="{089C4FCF-70BF-454A-98CD-1156E00EE9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87117" y="2093508"/>
            <a:ext cx="211844" cy="211844"/>
          </a:xfrm>
          <a:prstGeom prst="rect">
            <a:avLst/>
          </a:prstGeom>
        </p:spPr>
      </p:pic>
      <p:pic>
        <p:nvPicPr>
          <p:cNvPr id="542" name="Picture 541">
            <a:extLst>
              <a:ext uri="{FF2B5EF4-FFF2-40B4-BE49-F238E27FC236}">
                <a16:creationId xmlns:a16="http://schemas.microsoft.com/office/drawing/2014/main" id="{285084B8-D8FE-4768-9E79-C57FCE80CAAA}"/>
              </a:ext>
            </a:extLst>
          </p:cNvPr>
          <p:cNvPicPr>
            <a:picLocks noChangeAspect="1"/>
          </p:cNvPicPr>
          <p:nvPr/>
        </p:nvPicPr>
        <p:blipFill>
          <a:blip r:embed="rId12"/>
          <a:stretch>
            <a:fillRect/>
          </a:stretch>
        </p:blipFill>
        <p:spPr>
          <a:xfrm>
            <a:off x="4156565" y="6387481"/>
            <a:ext cx="264560" cy="233172"/>
          </a:xfrm>
          <a:prstGeom prst="rect">
            <a:avLst/>
          </a:prstGeom>
        </p:spPr>
      </p:pic>
      <p:sp>
        <p:nvSpPr>
          <p:cNvPr id="543" name="TextBox 542">
            <a:extLst>
              <a:ext uri="{FF2B5EF4-FFF2-40B4-BE49-F238E27FC236}">
                <a16:creationId xmlns:a16="http://schemas.microsoft.com/office/drawing/2014/main" id="{CBC3B4D7-1A40-43A5-97E2-5F20324D5DDA}"/>
              </a:ext>
            </a:extLst>
          </p:cNvPr>
          <p:cNvSpPr txBox="1"/>
          <p:nvPr/>
        </p:nvSpPr>
        <p:spPr>
          <a:xfrm>
            <a:off x="6852747" y="5991250"/>
            <a:ext cx="1489511"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Completion of timesheet </a:t>
            </a:r>
          </a:p>
        </p:txBody>
      </p:sp>
      <p:pic>
        <p:nvPicPr>
          <p:cNvPr id="544" name="Picture 543">
            <a:extLst>
              <a:ext uri="{FF2B5EF4-FFF2-40B4-BE49-F238E27FC236}">
                <a16:creationId xmlns:a16="http://schemas.microsoft.com/office/drawing/2014/main" id="{808D11B6-1601-403A-A0C0-C1CA27B5B728}"/>
              </a:ext>
            </a:extLst>
          </p:cNvPr>
          <p:cNvPicPr>
            <a:picLocks noChangeAspect="1"/>
          </p:cNvPicPr>
          <p:nvPr/>
        </p:nvPicPr>
        <p:blipFill>
          <a:blip r:embed="rId13"/>
          <a:stretch>
            <a:fillRect/>
          </a:stretch>
        </p:blipFill>
        <p:spPr>
          <a:xfrm>
            <a:off x="6506667" y="5978135"/>
            <a:ext cx="252413" cy="242888"/>
          </a:xfrm>
          <a:prstGeom prst="rect">
            <a:avLst/>
          </a:prstGeom>
        </p:spPr>
      </p:pic>
      <p:sp>
        <p:nvSpPr>
          <p:cNvPr id="549" name="TextBox 548">
            <a:extLst>
              <a:ext uri="{FF2B5EF4-FFF2-40B4-BE49-F238E27FC236}">
                <a16:creationId xmlns:a16="http://schemas.microsoft.com/office/drawing/2014/main" id="{F0EB89F5-2BF6-4D67-9304-9B6F3BC4C599}"/>
              </a:ext>
            </a:extLst>
          </p:cNvPr>
          <p:cNvSpPr txBox="1"/>
          <p:nvPr/>
        </p:nvSpPr>
        <p:spPr>
          <a:xfrm>
            <a:off x="6786880" y="2714689"/>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Lead Employer</a:t>
            </a:r>
            <a:endParaRPr kumimoji="0" lang="en-GB" sz="1000" b="1" i="0" u="none" strike="noStrike" kern="0" cap="none" spc="0" normalizeH="0" baseline="30000" noProof="0">
              <a:ln>
                <a:noFill/>
              </a:ln>
              <a:solidFill>
                <a:srgbClr val="525252"/>
              </a:solidFill>
              <a:effectLst/>
              <a:uLnTx/>
              <a:uFillTx/>
              <a:latin typeface="Arial"/>
              <a:cs typeface="Arial"/>
            </a:endParaRPr>
          </a:p>
        </p:txBody>
      </p:sp>
      <p:grpSp>
        <p:nvGrpSpPr>
          <p:cNvPr id="550" name="Group 549">
            <a:extLst>
              <a:ext uri="{FF2B5EF4-FFF2-40B4-BE49-F238E27FC236}">
                <a16:creationId xmlns:a16="http://schemas.microsoft.com/office/drawing/2014/main" id="{D63BB235-215B-4050-BC16-F12430093AFD}"/>
              </a:ext>
            </a:extLst>
          </p:cNvPr>
          <p:cNvGrpSpPr/>
          <p:nvPr/>
        </p:nvGrpSpPr>
        <p:grpSpPr>
          <a:xfrm>
            <a:off x="7154743" y="3004999"/>
            <a:ext cx="462720" cy="611932"/>
            <a:chOff x="10034080" y="3165420"/>
            <a:chExt cx="552543" cy="744239"/>
          </a:xfrm>
          <a:solidFill>
            <a:srgbClr val="FFFFFF"/>
          </a:solidFill>
        </p:grpSpPr>
        <p:grpSp>
          <p:nvGrpSpPr>
            <p:cNvPr id="551" name="CustomIcon">
              <a:extLst>
                <a:ext uri="{FF2B5EF4-FFF2-40B4-BE49-F238E27FC236}">
                  <a16:creationId xmlns:a16="http://schemas.microsoft.com/office/drawing/2014/main" id="{E688C729-26B5-4BF7-8616-E1F993A7401A}"/>
                </a:ext>
              </a:extLst>
            </p:cNvPr>
            <p:cNvGrpSpPr/>
            <p:nvPr/>
          </p:nvGrpSpPr>
          <p:grpSpPr>
            <a:xfrm>
              <a:off x="10038418" y="3385607"/>
              <a:ext cx="530960" cy="524052"/>
              <a:chOff x="-531446" y="3229247"/>
              <a:chExt cx="530960" cy="524052"/>
            </a:xfrm>
            <a:grpFill/>
          </p:grpSpPr>
          <p:grpSp>
            <p:nvGrpSpPr>
              <p:cNvPr id="554" name="CustomIcon">
                <a:extLst>
                  <a:ext uri="{FF2B5EF4-FFF2-40B4-BE49-F238E27FC236}">
                    <a16:creationId xmlns:a16="http://schemas.microsoft.com/office/drawing/2014/main" id="{750250D8-F2C9-4D0D-9B14-568D04D38DB3}"/>
                  </a:ext>
                </a:extLst>
              </p:cNvPr>
              <p:cNvGrpSpPr/>
              <p:nvPr/>
            </p:nvGrpSpPr>
            <p:grpSpPr>
              <a:xfrm>
                <a:off x="-496048" y="3353569"/>
                <a:ext cx="473114" cy="353973"/>
                <a:chOff x="-496048" y="3353569"/>
                <a:chExt cx="473114" cy="353973"/>
              </a:xfrm>
              <a:grpFill/>
            </p:grpSpPr>
            <p:sp>
              <p:nvSpPr>
                <p:cNvPr id="573" name="Freeform: Shape 572">
                  <a:extLst>
                    <a:ext uri="{FF2B5EF4-FFF2-40B4-BE49-F238E27FC236}">
                      <a16:creationId xmlns:a16="http://schemas.microsoft.com/office/drawing/2014/main" id="{4D1FC136-66EF-421B-B314-449A48BA46DA}"/>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574" name="Freeform: Shape 573">
                  <a:extLst>
                    <a:ext uri="{FF2B5EF4-FFF2-40B4-BE49-F238E27FC236}">
                      <a16:creationId xmlns:a16="http://schemas.microsoft.com/office/drawing/2014/main" id="{7D5D4CAB-35DC-4C74-B37B-334188887D3F}"/>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555" name="Freeform: Shape 554">
                <a:extLst>
                  <a:ext uri="{FF2B5EF4-FFF2-40B4-BE49-F238E27FC236}">
                    <a16:creationId xmlns:a16="http://schemas.microsoft.com/office/drawing/2014/main" id="{A4B8424D-16C7-4D43-B29A-63147B5BE665}"/>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556" name="Freeform: Shape 555">
                <a:extLst>
                  <a:ext uri="{FF2B5EF4-FFF2-40B4-BE49-F238E27FC236}">
                    <a16:creationId xmlns:a16="http://schemas.microsoft.com/office/drawing/2014/main" id="{94454966-953D-4FD8-BD04-56113BE8F576}"/>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557" name="Freeform: Shape 556">
                <a:extLst>
                  <a:ext uri="{FF2B5EF4-FFF2-40B4-BE49-F238E27FC236}">
                    <a16:creationId xmlns:a16="http://schemas.microsoft.com/office/drawing/2014/main" id="{B0CF5298-03E9-4271-8090-D3071EC62F36}"/>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558" name="Freeform: Shape 557">
                <a:extLst>
                  <a:ext uri="{FF2B5EF4-FFF2-40B4-BE49-F238E27FC236}">
                    <a16:creationId xmlns:a16="http://schemas.microsoft.com/office/drawing/2014/main" id="{A3492F02-8BC7-49C2-ADA8-136F131D2CDE}"/>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559" name="Freeform: Shape 558">
                <a:extLst>
                  <a:ext uri="{FF2B5EF4-FFF2-40B4-BE49-F238E27FC236}">
                    <a16:creationId xmlns:a16="http://schemas.microsoft.com/office/drawing/2014/main" id="{41D27AB8-E4EF-4408-A179-D9168C458368}"/>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560" name="Freeform: Shape 559">
                <a:extLst>
                  <a:ext uri="{FF2B5EF4-FFF2-40B4-BE49-F238E27FC236}">
                    <a16:creationId xmlns:a16="http://schemas.microsoft.com/office/drawing/2014/main" id="{060CB328-A67D-4236-B4B0-094E5B1274F5}"/>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561" name="Freeform: Shape 560">
                <a:extLst>
                  <a:ext uri="{FF2B5EF4-FFF2-40B4-BE49-F238E27FC236}">
                    <a16:creationId xmlns:a16="http://schemas.microsoft.com/office/drawing/2014/main" id="{AA569EF7-2D38-4095-AB57-913713539641}"/>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562" name="Freeform: Shape 561">
                <a:extLst>
                  <a:ext uri="{FF2B5EF4-FFF2-40B4-BE49-F238E27FC236}">
                    <a16:creationId xmlns:a16="http://schemas.microsoft.com/office/drawing/2014/main" id="{BEFD148D-C3A0-4B43-9573-5E1987B47D07}"/>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563" name="Freeform: Shape 562">
                <a:extLst>
                  <a:ext uri="{FF2B5EF4-FFF2-40B4-BE49-F238E27FC236}">
                    <a16:creationId xmlns:a16="http://schemas.microsoft.com/office/drawing/2014/main" id="{65AB4E5B-61D3-4B44-BAB3-4D2A07B9E1C2}"/>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564" name="Freeform: Shape 563">
                <a:extLst>
                  <a:ext uri="{FF2B5EF4-FFF2-40B4-BE49-F238E27FC236}">
                    <a16:creationId xmlns:a16="http://schemas.microsoft.com/office/drawing/2014/main" id="{F598724B-666E-4648-BB1F-0D713A89F716}"/>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565" name="Freeform: Shape 564">
                <a:extLst>
                  <a:ext uri="{FF2B5EF4-FFF2-40B4-BE49-F238E27FC236}">
                    <a16:creationId xmlns:a16="http://schemas.microsoft.com/office/drawing/2014/main" id="{940DD324-26E3-4CD4-BC75-1C68C5FB6527}"/>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566" name="Freeform: Shape 565">
                <a:extLst>
                  <a:ext uri="{FF2B5EF4-FFF2-40B4-BE49-F238E27FC236}">
                    <a16:creationId xmlns:a16="http://schemas.microsoft.com/office/drawing/2014/main" id="{FF7ACA07-E134-42BF-9995-A7BA5B1300AD}"/>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567" name="Freeform: Shape 566">
                <a:extLst>
                  <a:ext uri="{FF2B5EF4-FFF2-40B4-BE49-F238E27FC236}">
                    <a16:creationId xmlns:a16="http://schemas.microsoft.com/office/drawing/2014/main" id="{4837CA0E-24A4-449A-B7D8-0AEAB6D7D5AD}"/>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568" name="Freeform: Shape 567">
                <a:extLst>
                  <a:ext uri="{FF2B5EF4-FFF2-40B4-BE49-F238E27FC236}">
                    <a16:creationId xmlns:a16="http://schemas.microsoft.com/office/drawing/2014/main" id="{5AF87E4F-6E43-492B-B969-551963E92662}"/>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569" name="Freeform: Shape 568">
                <a:extLst>
                  <a:ext uri="{FF2B5EF4-FFF2-40B4-BE49-F238E27FC236}">
                    <a16:creationId xmlns:a16="http://schemas.microsoft.com/office/drawing/2014/main" id="{20552A1F-C37B-4B79-80F5-6C522637F500}"/>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570" name="Freeform: Shape 569">
                <a:extLst>
                  <a:ext uri="{FF2B5EF4-FFF2-40B4-BE49-F238E27FC236}">
                    <a16:creationId xmlns:a16="http://schemas.microsoft.com/office/drawing/2014/main" id="{75352A44-3567-447D-A4FC-40C21FF3DCD9}"/>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571" name="Freeform: Shape 570">
                <a:extLst>
                  <a:ext uri="{FF2B5EF4-FFF2-40B4-BE49-F238E27FC236}">
                    <a16:creationId xmlns:a16="http://schemas.microsoft.com/office/drawing/2014/main" id="{DDBABBE3-E8DD-4CD9-923E-2B21952519C2}"/>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572" name="Freeform: Shape 571">
                <a:extLst>
                  <a:ext uri="{FF2B5EF4-FFF2-40B4-BE49-F238E27FC236}">
                    <a16:creationId xmlns:a16="http://schemas.microsoft.com/office/drawing/2014/main" id="{38DAADA3-5EFC-437B-A523-193C6D772810}"/>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552" name="Rectangle 551">
              <a:extLst>
                <a:ext uri="{FF2B5EF4-FFF2-40B4-BE49-F238E27FC236}">
                  <a16:creationId xmlns:a16="http://schemas.microsoft.com/office/drawing/2014/main" id="{90A93394-25CA-420C-95DA-BEC0403E1347}"/>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prstClr val="white"/>
                </a:solidFill>
                <a:effectLst/>
                <a:uLnTx/>
                <a:uFillTx/>
                <a:latin typeface="Arial"/>
                <a:ea typeface="+mn-ea"/>
                <a:cs typeface="Arial"/>
              </a:endParaRPr>
            </a:p>
          </p:txBody>
        </p:sp>
        <p:pic>
          <p:nvPicPr>
            <p:cNvPr id="553" name="CustomIcon">
              <a:extLst>
                <a:ext uri="{FF2B5EF4-FFF2-40B4-BE49-F238E27FC236}">
                  <a16:creationId xmlns:a16="http://schemas.microsoft.com/office/drawing/2014/main" id="{6FA7FECD-3FEA-4B03-9B31-DD5526A44F5B}"/>
                </a:ext>
              </a:extLst>
            </p:cNvPr>
            <p:cNvPicPr>
              <a:picLocks noChangeAspect="1"/>
            </p:cNvPicPr>
            <p:nvPr>
              <p:custDataLst>
                <p:tags r:id="rId5"/>
              </p:custDataLst>
            </p:nvPr>
          </p:nvPicPr>
          <p:blipFill>
            <a:blip r:embed="rId14">
              <a:extLst>
                <a:ext uri="{96DAC541-7B7A-43D3-8B79-37D633B846F1}">
                  <asvg:svgBlip xmlns:asvg="http://schemas.microsoft.com/office/drawing/2016/SVG/main" r:embed="rId15"/>
                </a:ext>
              </a:extLst>
            </a:blip>
            <a:stretch>
              <a:fillRect/>
            </a:stretch>
          </p:blipFill>
          <p:spPr>
            <a:xfrm>
              <a:off x="10034080" y="3165420"/>
              <a:ext cx="552543" cy="552545"/>
            </a:xfrm>
            <a:prstGeom prst="rect">
              <a:avLst/>
            </a:prstGeom>
          </p:spPr>
        </p:pic>
      </p:grpSp>
      <p:grpSp>
        <p:nvGrpSpPr>
          <p:cNvPr id="575" name="Group 574">
            <a:extLst>
              <a:ext uri="{FF2B5EF4-FFF2-40B4-BE49-F238E27FC236}">
                <a16:creationId xmlns:a16="http://schemas.microsoft.com/office/drawing/2014/main" id="{8B21A5E1-4162-4EF7-ABBF-E67484717712}"/>
              </a:ext>
            </a:extLst>
          </p:cNvPr>
          <p:cNvGrpSpPr/>
          <p:nvPr/>
        </p:nvGrpSpPr>
        <p:grpSpPr>
          <a:xfrm>
            <a:off x="6749433" y="3005000"/>
            <a:ext cx="1221318" cy="807179"/>
            <a:chOff x="8151136" y="508527"/>
            <a:chExt cx="1221318" cy="807180"/>
          </a:xfrm>
          <a:solidFill>
            <a:srgbClr val="FFFFFF"/>
          </a:solidFill>
        </p:grpSpPr>
        <p:grpSp>
          <p:nvGrpSpPr>
            <p:cNvPr id="576" name="Group 575">
              <a:extLst>
                <a:ext uri="{FF2B5EF4-FFF2-40B4-BE49-F238E27FC236}">
                  <a16:creationId xmlns:a16="http://schemas.microsoft.com/office/drawing/2014/main" id="{64AC6484-542C-4E17-9C16-F01B0F0A1C07}"/>
                </a:ext>
              </a:extLst>
            </p:cNvPr>
            <p:cNvGrpSpPr/>
            <p:nvPr/>
          </p:nvGrpSpPr>
          <p:grpSpPr>
            <a:xfrm>
              <a:off x="8502609" y="508527"/>
              <a:ext cx="462720" cy="611932"/>
              <a:chOff x="10034080" y="3165420"/>
              <a:chExt cx="552543" cy="744239"/>
            </a:xfrm>
            <a:grpFill/>
          </p:grpSpPr>
          <p:grpSp>
            <p:nvGrpSpPr>
              <p:cNvPr id="578" name="CustomIcon">
                <a:extLst>
                  <a:ext uri="{FF2B5EF4-FFF2-40B4-BE49-F238E27FC236}">
                    <a16:creationId xmlns:a16="http://schemas.microsoft.com/office/drawing/2014/main" id="{16631A83-00CC-4FAE-922B-816F1FF95916}"/>
                  </a:ext>
                </a:extLst>
              </p:cNvPr>
              <p:cNvGrpSpPr/>
              <p:nvPr/>
            </p:nvGrpSpPr>
            <p:grpSpPr>
              <a:xfrm>
                <a:off x="10038418" y="3385607"/>
                <a:ext cx="530960" cy="524052"/>
                <a:chOff x="-531446" y="3229247"/>
                <a:chExt cx="530960" cy="524052"/>
              </a:xfrm>
              <a:grpFill/>
            </p:grpSpPr>
            <p:grpSp>
              <p:nvGrpSpPr>
                <p:cNvPr id="581" name="CustomIcon">
                  <a:extLst>
                    <a:ext uri="{FF2B5EF4-FFF2-40B4-BE49-F238E27FC236}">
                      <a16:creationId xmlns:a16="http://schemas.microsoft.com/office/drawing/2014/main" id="{7E55604B-97D4-48BE-B489-7C308B7547B9}"/>
                    </a:ext>
                  </a:extLst>
                </p:cNvPr>
                <p:cNvGrpSpPr/>
                <p:nvPr/>
              </p:nvGrpSpPr>
              <p:grpSpPr>
                <a:xfrm>
                  <a:off x="-496048" y="3353569"/>
                  <a:ext cx="473114" cy="353973"/>
                  <a:chOff x="-496048" y="3353569"/>
                  <a:chExt cx="473114" cy="353973"/>
                </a:xfrm>
                <a:grpFill/>
              </p:grpSpPr>
              <p:sp>
                <p:nvSpPr>
                  <p:cNvPr id="600" name="Freeform: Shape 599">
                    <a:extLst>
                      <a:ext uri="{FF2B5EF4-FFF2-40B4-BE49-F238E27FC236}">
                        <a16:creationId xmlns:a16="http://schemas.microsoft.com/office/drawing/2014/main" id="{5A33B1B4-72B3-4DB1-BD1B-BFC5AA5ABD66}"/>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01" name="Freeform: Shape 600">
                    <a:extLst>
                      <a:ext uri="{FF2B5EF4-FFF2-40B4-BE49-F238E27FC236}">
                        <a16:creationId xmlns:a16="http://schemas.microsoft.com/office/drawing/2014/main" id="{118AE64F-6B81-4E29-8C56-95541416D550}"/>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582" name="Freeform: Shape 581">
                  <a:extLst>
                    <a:ext uri="{FF2B5EF4-FFF2-40B4-BE49-F238E27FC236}">
                      <a16:creationId xmlns:a16="http://schemas.microsoft.com/office/drawing/2014/main" id="{859F5739-BE96-49FE-9A8D-9189A900EFC3}"/>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83" name="Freeform: Shape 582">
                  <a:extLst>
                    <a:ext uri="{FF2B5EF4-FFF2-40B4-BE49-F238E27FC236}">
                      <a16:creationId xmlns:a16="http://schemas.microsoft.com/office/drawing/2014/main" id="{659B27D4-625C-4E60-B7BB-E3C67B039D98}"/>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84" name="Freeform: Shape 583">
                  <a:extLst>
                    <a:ext uri="{FF2B5EF4-FFF2-40B4-BE49-F238E27FC236}">
                      <a16:creationId xmlns:a16="http://schemas.microsoft.com/office/drawing/2014/main" id="{33CAB9D2-4D19-48FC-AFB1-BE175395B77E}"/>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85" name="Freeform: Shape 584">
                  <a:extLst>
                    <a:ext uri="{FF2B5EF4-FFF2-40B4-BE49-F238E27FC236}">
                      <a16:creationId xmlns:a16="http://schemas.microsoft.com/office/drawing/2014/main" id="{022483CE-6D6D-47F7-B896-3F72A4963189}"/>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86" name="Freeform: Shape 585">
                  <a:extLst>
                    <a:ext uri="{FF2B5EF4-FFF2-40B4-BE49-F238E27FC236}">
                      <a16:creationId xmlns:a16="http://schemas.microsoft.com/office/drawing/2014/main" id="{BF43CF7D-EA8F-4AAA-AE54-58954C66283E}"/>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87" name="Freeform: Shape 586">
                  <a:extLst>
                    <a:ext uri="{FF2B5EF4-FFF2-40B4-BE49-F238E27FC236}">
                      <a16:creationId xmlns:a16="http://schemas.microsoft.com/office/drawing/2014/main" id="{28E8A93D-C8EB-47F1-990B-AD08FB637A99}"/>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88" name="Freeform: Shape 587">
                  <a:extLst>
                    <a:ext uri="{FF2B5EF4-FFF2-40B4-BE49-F238E27FC236}">
                      <a16:creationId xmlns:a16="http://schemas.microsoft.com/office/drawing/2014/main" id="{AD2D8127-E221-4F4F-B54D-00EB74918341}"/>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89" name="Freeform: Shape 588">
                  <a:extLst>
                    <a:ext uri="{FF2B5EF4-FFF2-40B4-BE49-F238E27FC236}">
                      <a16:creationId xmlns:a16="http://schemas.microsoft.com/office/drawing/2014/main" id="{5B42377F-24CF-4B4B-B7B5-E8FE6D1D7684}"/>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90" name="Freeform: Shape 589">
                  <a:extLst>
                    <a:ext uri="{FF2B5EF4-FFF2-40B4-BE49-F238E27FC236}">
                      <a16:creationId xmlns:a16="http://schemas.microsoft.com/office/drawing/2014/main" id="{4AA20658-7DC9-4786-8888-F1771D67A437}"/>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91" name="Freeform: Shape 590">
                  <a:extLst>
                    <a:ext uri="{FF2B5EF4-FFF2-40B4-BE49-F238E27FC236}">
                      <a16:creationId xmlns:a16="http://schemas.microsoft.com/office/drawing/2014/main" id="{D1F9FDF1-6D41-4922-A066-0D09C3A87CA1}"/>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92" name="Freeform: Shape 591">
                  <a:extLst>
                    <a:ext uri="{FF2B5EF4-FFF2-40B4-BE49-F238E27FC236}">
                      <a16:creationId xmlns:a16="http://schemas.microsoft.com/office/drawing/2014/main" id="{8FA13337-7E38-435F-858F-5A35AADC6328}"/>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93" name="Freeform: Shape 592">
                  <a:extLst>
                    <a:ext uri="{FF2B5EF4-FFF2-40B4-BE49-F238E27FC236}">
                      <a16:creationId xmlns:a16="http://schemas.microsoft.com/office/drawing/2014/main" id="{A027BF8B-DB9E-405A-916F-7B47063C981D}"/>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94" name="Freeform: Shape 593">
                  <a:extLst>
                    <a:ext uri="{FF2B5EF4-FFF2-40B4-BE49-F238E27FC236}">
                      <a16:creationId xmlns:a16="http://schemas.microsoft.com/office/drawing/2014/main" id="{C9C7CD06-AF87-4D15-9591-84BD294F6695}"/>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95" name="Freeform: Shape 594">
                  <a:extLst>
                    <a:ext uri="{FF2B5EF4-FFF2-40B4-BE49-F238E27FC236}">
                      <a16:creationId xmlns:a16="http://schemas.microsoft.com/office/drawing/2014/main" id="{8E082E81-F581-4EA4-B889-C2E1B4D70098}"/>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96" name="Freeform: Shape 595">
                  <a:extLst>
                    <a:ext uri="{FF2B5EF4-FFF2-40B4-BE49-F238E27FC236}">
                      <a16:creationId xmlns:a16="http://schemas.microsoft.com/office/drawing/2014/main" id="{E72A6471-591E-4185-AB4A-FD1ABF21C1F0}"/>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97" name="Freeform: Shape 596">
                  <a:extLst>
                    <a:ext uri="{FF2B5EF4-FFF2-40B4-BE49-F238E27FC236}">
                      <a16:creationId xmlns:a16="http://schemas.microsoft.com/office/drawing/2014/main" id="{CFC1E8B2-8EA5-4F14-9268-E9C9388063E6}"/>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98" name="Freeform: Shape 597">
                  <a:extLst>
                    <a:ext uri="{FF2B5EF4-FFF2-40B4-BE49-F238E27FC236}">
                      <a16:creationId xmlns:a16="http://schemas.microsoft.com/office/drawing/2014/main" id="{1D5DB14C-DBE5-4F94-85DA-6A6B68CDDBDE}"/>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599" name="Freeform: Shape 598">
                  <a:extLst>
                    <a:ext uri="{FF2B5EF4-FFF2-40B4-BE49-F238E27FC236}">
                      <a16:creationId xmlns:a16="http://schemas.microsoft.com/office/drawing/2014/main" id="{79F59AAB-88A3-4DB4-BEFD-FA7DF08C9637}"/>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579" name="Rectangle 578">
                <a:extLst>
                  <a:ext uri="{FF2B5EF4-FFF2-40B4-BE49-F238E27FC236}">
                    <a16:creationId xmlns:a16="http://schemas.microsoft.com/office/drawing/2014/main" id="{1282B466-3DF1-4180-A0FE-A09F9719539F}"/>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580" name="CustomIcon">
                <a:extLst>
                  <a:ext uri="{FF2B5EF4-FFF2-40B4-BE49-F238E27FC236}">
                    <a16:creationId xmlns:a16="http://schemas.microsoft.com/office/drawing/2014/main" id="{B6C01F60-C35B-42BC-A8BF-40CF846A046B}"/>
                  </a:ext>
                </a:extLst>
              </p:cNvPr>
              <p:cNvPicPr>
                <a:picLocks noChangeAspect="1"/>
              </p:cNvPicPr>
              <p:nvPr>
                <p:custDataLst>
                  <p:tags r:id="rId4"/>
                </p:custDataLst>
              </p:nvPr>
            </p:nvPicPr>
            <p:blipFill>
              <a:blip r:embed="rId14">
                <a:extLst>
                  <a:ext uri="{96DAC541-7B7A-43D3-8B79-37D633B846F1}">
                    <asvg:svgBlip xmlns:asvg="http://schemas.microsoft.com/office/drawing/2016/SVG/main" r:embed="rId15"/>
                  </a:ext>
                </a:extLst>
              </a:blip>
              <a:stretch>
                <a:fillRect/>
              </a:stretch>
            </p:blipFill>
            <p:spPr>
              <a:xfrm>
                <a:off x="10034080" y="3165420"/>
                <a:ext cx="552543" cy="552545"/>
              </a:xfrm>
              <a:prstGeom prst="rect">
                <a:avLst/>
              </a:prstGeom>
            </p:spPr>
          </p:pic>
        </p:grpSp>
        <p:sp>
          <p:nvSpPr>
            <p:cNvPr id="577" name="TextBox 576">
              <a:extLst>
                <a:ext uri="{FF2B5EF4-FFF2-40B4-BE49-F238E27FC236}">
                  <a16:creationId xmlns:a16="http://schemas.microsoft.com/office/drawing/2014/main" id="{45A21505-7BB7-4A57-A073-0B734595DA3E}"/>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panose="020B0604020202020204" pitchFamily="34" charset="0"/>
                </a:rPr>
                <a:t>NHS trusts</a:t>
              </a: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a:ln>
                  <a:noFill/>
                </a:ln>
                <a:solidFill>
                  <a:srgbClr val="525252"/>
                </a:solidFill>
                <a:effectLst/>
                <a:uLnTx/>
                <a:uFillTx/>
                <a:latin typeface="Arial"/>
                <a:cs typeface="Arial"/>
              </a:endParaRPr>
            </a:p>
          </p:txBody>
        </p:sp>
      </p:grpSp>
      <p:grpSp>
        <p:nvGrpSpPr>
          <p:cNvPr id="602" name="Group 601">
            <a:extLst>
              <a:ext uri="{FF2B5EF4-FFF2-40B4-BE49-F238E27FC236}">
                <a16:creationId xmlns:a16="http://schemas.microsoft.com/office/drawing/2014/main" id="{A4976551-E335-4321-9BB5-312BBDB6DC0E}"/>
              </a:ext>
            </a:extLst>
          </p:cNvPr>
          <p:cNvGrpSpPr/>
          <p:nvPr/>
        </p:nvGrpSpPr>
        <p:grpSpPr>
          <a:xfrm>
            <a:off x="7062949" y="3850941"/>
            <a:ext cx="484790" cy="432590"/>
            <a:chOff x="2564707" y="838867"/>
            <a:chExt cx="761894" cy="624974"/>
          </a:xfrm>
        </p:grpSpPr>
        <p:pic>
          <p:nvPicPr>
            <p:cNvPr id="603" name="Picture 602">
              <a:extLst>
                <a:ext uri="{FF2B5EF4-FFF2-40B4-BE49-F238E27FC236}">
                  <a16:creationId xmlns:a16="http://schemas.microsoft.com/office/drawing/2014/main" id="{FFC850F2-9B57-43AD-8846-0FE0D3B9A515}"/>
                </a:ext>
              </a:extLst>
            </p:cNvPr>
            <p:cNvPicPr>
              <a:picLocks noChangeAspect="1"/>
            </p:cNvPicPr>
            <p:nvPr/>
          </p:nvPicPr>
          <p:blipFill rotWithShape="1">
            <a:blip r:embed="rId16" cstate="print">
              <a:duotone>
                <a:srgbClr val="005EB8">
                  <a:shade val="45000"/>
                  <a:satMod val="135000"/>
                </a:srgbClr>
                <a:prstClr val="white"/>
              </a:duotone>
              <a:extLst>
                <a:ext uri="{28A0092B-C50C-407E-A947-70E740481C1C}">
                  <a14:useLocalDpi xmlns:a14="http://schemas.microsoft.com/office/drawing/2010/main" val="0"/>
                </a:ext>
              </a:extLst>
            </a:blip>
            <a:srcRect b="17971"/>
            <a:stretch/>
          </p:blipFill>
          <p:spPr>
            <a:xfrm>
              <a:off x="2564707" y="838867"/>
              <a:ext cx="761894" cy="624974"/>
            </a:xfrm>
            <a:prstGeom prst="rect">
              <a:avLst/>
            </a:prstGeom>
          </p:spPr>
        </p:pic>
        <p:sp>
          <p:nvSpPr>
            <p:cNvPr id="604" name="TextBox 603">
              <a:extLst>
                <a:ext uri="{FF2B5EF4-FFF2-40B4-BE49-F238E27FC236}">
                  <a16:creationId xmlns:a16="http://schemas.microsoft.com/office/drawing/2014/main" id="{4060E328-E8EC-4BCA-87AA-DCAAD58DCEF7}"/>
                </a:ext>
              </a:extLst>
            </p:cNvPr>
            <p:cNvSpPr txBox="1"/>
            <p:nvPr/>
          </p:nvSpPr>
          <p:spPr>
            <a:xfrm>
              <a:off x="2734765" y="938357"/>
              <a:ext cx="380233" cy="444654"/>
            </a:xfrm>
            <a:prstGeom prst="rect">
              <a:avLst/>
            </a:prstGeom>
            <a:noFill/>
          </p:spPr>
          <p:txBody>
            <a:bodyPr wrap="square" rtlCol="0">
              <a:spAutoFit/>
            </a:body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000000"/>
                  </a:solidFill>
                  <a:effectLst/>
                  <a:uLnTx/>
                  <a:uFillTx/>
                </a:rPr>
                <a:t>+</a:t>
              </a:r>
              <a:endParaRPr kumimoji="0" lang="en-GB" sz="1000" b="1" i="0" u="none" strike="noStrike" kern="0" cap="none" spc="0" normalizeH="0" baseline="0" noProof="0">
                <a:ln>
                  <a:noFill/>
                </a:ln>
                <a:solidFill>
                  <a:srgbClr val="000000"/>
                </a:solidFill>
                <a:effectLst/>
                <a:uLnTx/>
                <a:uFillTx/>
              </a:endParaRPr>
            </a:p>
          </p:txBody>
        </p:sp>
      </p:grpSp>
      <p:sp>
        <p:nvSpPr>
          <p:cNvPr id="605" name="TextBox 604">
            <a:extLst>
              <a:ext uri="{FF2B5EF4-FFF2-40B4-BE49-F238E27FC236}">
                <a16:creationId xmlns:a16="http://schemas.microsoft.com/office/drawing/2014/main" id="{014AF9DB-25F8-4B23-A94F-49154D96C6AB}"/>
              </a:ext>
            </a:extLst>
          </p:cNvPr>
          <p:cNvSpPr txBox="1"/>
          <p:nvPr/>
        </p:nvSpPr>
        <p:spPr>
          <a:xfrm>
            <a:off x="6726404" y="4309591"/>
            <a:ext cx="1200192"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a:rPr>
              <a:t>PCNs</a:t>
            </a:r>
            <a:endParaRPr kumimoji="0" lang="en-GB" sz="1000" b="1" i="0" u="none" strike="noStrike" kern="0" cap="none" spc="0" normalizeH="0" baseline="30000" noProof="0">
              <a:ln>
                <a:noFill/>
              </a:ln>
              <a:solidFill>
                <a:srgbClr val="525252"/>
              </a:solidFill>
              <a:effectLst/>
              <a:uLnTx/>
              <a:uFillTx/>
              <a:latin typeface="Arial"/>
              <a:cs typeface="Arial"/>
            </a:endParaRPr>
          </a:p>
        </p:txBody>
      </p:sp>
      <p:sp>
        <p:nvSpPr>
          <p:cNvPr id="606" name="Rectangle 605">
            <a:extLst>
              <a:ext uri="{FF2B5EF4-FFF2-40B4-BE49-F238E27FC236}">
                <a16:creationId xmlns:a16="http://schemas.microsoft.com/office/drawing/2014/main" id="{3DA09C0B-7DD7-43DF-A97E-68C80B317A03}"/>
              </a:ext>
            </a:extLst>
          </p:cNvPr>
          <p:cNvSpPr/>
          <p:nvPr/>
        </p:nvSpPr>
        <p:spPr>
          <a:xfrm>
            <a:off x="6595217" y="2527031"/>
            <a:ext cx="1472615" cy="2165248"/>
          </a:xfrm>
          <a:prstGeom prst="rect">
            <a:avLst/>
          </a:prstGeom>
          <a:noFill/>
          <a:ln w="28575" cap="flat" cmpd="sng" algn="ctr">
            <a:solidFill>
              <a:schemeClr val="tx1"/>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07" name="Freeform 73">
            <a:extLst>
              <a:ext uri="{FF2B5EF4-FFF2-40B4-BE49-F238E27FC236}">
                <a16:creationId xmlns:a16="http://schemas.microsoft.com/office/drawing/2014/main" id="{1464262B-81FE-4170-9AFC-135FF7C2A867}"/>
              </a:ext>
            </a:extLst>
          </p:cNvPr>
          <p:cNvSpPr>
            <a:spLocks noEditPoints="1"/>
          </p:cNvSpPr>
          <p:nvPr/>
        </p:nvSpPr>
        <p:spPr bwMode="auto">
          <a:xfrm>
            <a:off x="10623343" y="5554020"/>
            <a:ext cx="372808" cy="437759"/>
          </a:xfrm>
          <a:custGeom>
            <a:avLst/>
            <a:gdLst>
              <a:gd name="T0" fmla="*/ 324 w 567"/>
              <a:gd name="T1" fmla="*/ 143 h 573"/>
              <a:gd name="T2" fmla="*/ 287 w 567"/>
              <a:gd name="T3" fmla="*/ 135 h 573"/>
              <a:gd name="T4" fmla="*/ 324 w 567"/>
              <a:gd name="T5" fmla="*/ 143 h 573"/>
              <a:gd name="T6" fmla="*/ 266 w 567"/>
              <a:gd name="T7" fmla="*/ 435 h 573"/>
              <a:gd name="T8" fmla="*/ 266 w 567"/>
              <a:gd name="T9" fmla="*/ 456 h 573"/>
              <a:gd name="T10" fmla="*/ 456 w 567"/>
              <a:gd name="T11" fmla="*/ 35 h 573"/>
              <a:gd name="T12" fmla="*/ 362 w 567"/>
              <a:gd name="T13" fmla="*/ 0 h 573"/>
              <a:gd name="T14" fmla="*/ 205 w 567"/>
              <a:gd name="T15" fmla="*/ 119 h 573"/>
              <a:gd name="T16" fmla="*/ 0 w 567"/>
              <a:gd name="T17" fmla="*/ 133 h 573"/>
              <a:gd name="T18" fmla="*/ 0 w 567"/>
              <a:gd name="T19" fmla="*/ 440 h 573"/>
              <a:gd name="T20" fmla="*/ 205 w 567"/>
              <a:gd name="T21" fmla="*/ 455 h 573"/>
              <a:gd name="T22" fmla="*/ 362 w 567"/>
              <a:gd name="T23" fmla="*/ 573 h 573"/>
              <a:gd name="T24" fmla="*/ 456 w 567"/>
              <a:gd name="T25" fmla="*/ 539 h 573"/>
              <a:gd name="T26" fmla="*/ 394 w 567"/>
              <a:gd name="T27" fmla="*/ 287 h 573"/>
              <a:gd name="T28" fmla="*/ 293 w 567"/>
              <a:gd name="T29" fmla="*/ 280 h 573"/>
              <a:gd name="T30" fmla="*/ 294 w 567"/>
              <a:gd name="T31" fmla="*/ 280 h 573"/>
              <a:gd name="T32" fmla="*/ 296 w 567"/>
              <a:gd name="T33" fmla="*/ 408 h 573"/>
              <a:gd name="T34" fmla="*/ 287 w 567"/>
              <a:gd name="T35" fmla="*/ 476 h 573"/>
              <a:gd name="T36" fmla="*/ 302 w 567"/>
              <a:gd name="T37" fmla="*/ 501 h 573"/>
              <a:gd name="T38" fmla="*/ 287 w 567"/>
              <a:gd name="T39" fmla="*/ 537 h 573"/>
              <a:gd name="T40" fmla="*/ 266 w 567"/>
              <a:gd name="T41" fmla="*/ 500 h 573"/>
              <a:gd name="T42" fmla="*/ 231 w 567"/>
              <a:gd name="T43" fmla="*/ 445 h 573"/>
              <a:gd name="T44" fmla="*/ 266 w 567"/>
              <a:gd name="T45" fmla="*/ 302 h 573"/>
              <a:gd name="T46" fmla="*/ 219 w 567"/>
              <a:gd name="T47" fmla="*/ 245 h 573"/>
              <a:gd name="T48" fmla="*/ 266 w 567"/>
              <a:gd name="T49" fmla="*/ 139 h 573"/>
              <a:gd name="T50" fmla="*/ 266 w 567"/>
              <a:gd name="T51" fmla="*/ 74 h 573"/>
              <a:gd name="T52" fmla="*/ 355 w 567"/>
              <a:gd name="T53" fmla="*/ 142 h 573"/>
              <a:gd name="T54" fmla="*/ 287 w 567"/>
              <a:gd name="T55" fmla="*/ 212 h 573"/>
              <a:gd name="T56" fmla="*/ 293 w 567"/>
              <a:gd name="T57" fmla="*/ 280 h 573"/>
              <a:gd name="T58" fmla="*/ 312 w 567"/>
              <a:gd name="T59" fmla="*/ 343 h 573"/>
              <a:gd name="T60" fmla="*/ 287 w 567"/>
              <a:gd name="T61" fmla="*/ 312 h 573"/>
              <a:gd name="T62" fmla="*/ 251 w 567"/>
              <a:gd name="T63" fmla="*/ 246 h 573"/>
              <a:gd name="T64" fmla="*/ 266 w 567"/>
              <a:gd name="T65" fmla="*/ 226 h 573"/>
              <a:gd name="T66" fmla="*/ 250 w 567"/>
              <a:gd name="T67" fmla="*/ 91 h 573"/>
              <a:gd name="T68" fmla="*/ 250 w 567"/>
              <a:gd name="T69" fmla="*/ 104 h 573"/>
              <a:gd name="T70" fmla="*/ 250 w 567"/>
              <a:gd name="T71" fmla="*/ 9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7" h="573">
                <a:moveTo>
                  <a:pt x="324" y="143"/>
                </a:moveTo>
                <a:cubicBezTo>
                  <a:pt x="324" y="143"/>
                  <a:pt x="324" y="143"/>
                  <a:pt x="324" y="143"/>
                </a:cubicBezTo>
                <a:cubicBezTo>
                  <a:pt x="324" y="137"/>
                  <a:pt x="318" y="130"/>
                  <a:pt x="308" y="123"/>
                </a:cubicBezTo>
                <a:cubicBezTo>
                  <a:pt x="303" y="128"/>
                  <a:pt x="296" y="133"/>
                  <a:pt x="287" y="135"/>
                </a:cubicBezTo>
                <a:cubicBezTo>
                  <a:pt x="287" y="177"/>
                  <a:pt x="287" y="177"/>
                  <a:pt x="287" y="177"/>
                </a:cubicBezTo>
                <a:cubicBezTo>
                  <a:pt x="310" y="165"/>
                  <a:pt x="324" y="153"/>
                  <a:pt x="324" y="143"/>
                </a:cubicBezTo>
                <a:close/>
                <a:moveTo>
                  <a:pt x="266" y="456"/>
                </a:moveTo>
                <a:cubicBezTo>
                  <a:pt x="266" y="435"/>
                  <a:pt x="266" y="435"/>
                  <a:pt x="266" y="435"/>
                </a:cubicBezTo>
                <a:cubicBezTo>
                  <a:pt x="263" y="439"/>
                  <a:pt x="262" y="443"/>
                  <a:pt x="262" y="446"/>
                </a:cubicBezTo>
                <a:cubicBezTo>
                  <a:pt x="263" y="449"/>
                  <a:pt x="264" y="452"/>
                  <a:pt x="266" y="456"/>
                </a:cubicBezTo>
                <a:close/>
                <a:moveTo>
                  <a:pt x="567" y="133"/>
                </a:moveTo>
                <a:cubicBezTo>
                  <a:pt x="456" y="35"/>
                  <a:pt x="456" y="35"/>
                  <a:pt x="456" y="35"/>
                </a:cubicBezTo>
                <a:cubicBezTo>
                  <a:pt x="362" y="119"/>
                  <a:pt x="362" y="119"/>
                  <a:pt x="362" y="119"/>
                </a:cubicBezTo>
                <a:cubicBezTo>
                  <a:pt x="362" y="0"/>
                  <a:pt x="362" y="0"/>
                  <a:pt x="362" y="0"/>
                </a:cubicBezTo>
                <a:cubicBezTo>
                  <a:pt x="205" y="0"/>
                  <a:pt x="205" y="0"/>
                  <a:pt x="205" y="0"/>
                </a:cubicBezTo>
                <a:cubicBezTo>
                  <a:pt x="205" y="119"/>
                  <a:pt x="205" y="119"/>
                  <a:pt x="205" y="119"/>
                </a:cubicBezTo>
                <a:cubicBezTo>
                  <a:pt x="111" y="35"/>
                  <a:pt x="111" y="35"/>
                  <a:pt x="111" y="35"/>
                </a:cubicBezTo>
                <a:cubicBezTo>
                  <a:pt x="0" y="133"/>
                  <a:pt x="0" y="133"/>
                  <a:pt x="0" y="133"/>
                </a:cubicBezTo>
                <a:cubicBezTo>
                  <a:pt x="173" y="287"/>
                  <a:pt x="173" y="287"/>
                  <a:pt x="173" y="287"/>
                </a:cubicBezTo>
                <a:cubicBezTo>
                  <a:pt x="0" y="440"/>
                  <a:pt x="0" y="440"/>
                  <a:pt x="0" y="440"/>
                </a:cubicBezTo>
                <a:cubicBezTo>
                  <a:pt x="111" y="539"/>
                  <a:pt x="111" y="539"/>
                  <a:pt x="111" y="539"/>
                </a:cubicBezTo>
                <a:cubicBezTo>
                  <a:pt x="205" y="455"/>
                  <a:pt x="205" y="455"/>
                  <a:pt x="205" y="455"/>
                </a:cubicBezTo>
                <a:cubicBezTo>
                  <a:pt x="205" y="573"/>
                  <a:pt x="205" y="573"/>
                  <a:pt x="205" y="573"/>
                </a:cubicBezTo>
                <a:cubicBezTo>
                  <a:pt x="362" y="573"/>
                  <a:pt x="362" y="573"/>
                  <a:pt x="362" y="573"/>
                </a:cubicBezTo>
                <a:cubicBezTo>
                  <a:pt x="362" y="455"/>
                  <a:pt x="362" y="455"/>
                  <a:pt x="362" y="455"/>
                </a:cubicBezTo>
                <a:cubicBezTo>
                  <a:pt x="456" y="539"/>
                  <a:pt x="456" y="539"/>
                  <a:pt x="456" y="539"/>
                </a:cubicBezTo>
                <a:cubicBezTo>
                  <a:pt x="567" y="440"/>
                  <a:pt x="567" y="440"/>
                  <a:pt x="567" y="440"/>
                </a:cubicBezTo>
                <a:cubicBezTo>
                  <a:pt x="394" y="287"/>
                  <a:pt x="394" y="287"/>
                  <a:pt x="394" y="287"/>
                </a:cubicBezTo>
                <a:lnTo>
                  <a:pt x="567" y="133"/>
                </a:lnTo>
                <a:close/>
                <a:moveTo>
                  <a:pt x="293" y="280"/>
                </a:moveTo>
                <a:cubicBezTo>
                  <a:pt x="294" y="280"/>
                  <a:pt x="294" y="280"/>
                  <a:pt x="294" y="280"/>
                </a:cubicBezTo>
                <a:cubicBezTo>
                  <a:pt x="294" y="280"/>
                  <a:pt x="294" y="280"/>
                  <a:pt x="294" y="280"/>
                </a:cubicBezTo>
                <a:cubicBezTo>
                  <a:pt x="296" y="281"/>
                  <a:pt x="342" y="303"/>
                  <a:pt x="344" y="341"/>
                </a:cubicBezTo>
                <a:cubicBezTo>
                  <a:pt x="345" y="365"/>
                  <a:pt x="329" y="387"/>
                  <a:pt x="296" y="408"/>
                </a:cubicBezTo>
                <a:cubicBezTo>
                  <a:pt x="293" y="410"/>
                  <a:pt x="290" y="411"/>
                  <a:pt x="287" y="413"/>
                </a:cubicBezTo>
                <a:cubicBezTo>
                  <a:pt x="287" y="476"/>
                  <a:pt x="287" y="476"/>
                  <a:pt x="287" y="476"/>
                </a:cubicBezTo>
                <a:cubicBezTo>
                  <a:pt x="290" y="478"/>
                  <a:pt x="292" y="479"/>
                  <a:pt x="294" y="480"/>
                </a:cubicBezTo>
                <a:cubicBezTo>
                  <a:pt x="302" y="484"/>
                  <a:pt x="305" y="493"/>
                  <a:pt x="302" y="501"/>
                </a:cubicBezTo>
                <a:cubicBezTo>
                  <a:pt x="299" y="507"/>
                  <a:pt x="293" y="510"/>
                  <a:pt x="287" y="510"/>
                </a:cubicBezTo>
                <a:cubicBezTo>
                  <a:pt x="287" y="537"/>
                  <a:pt x="287" y="537"/>
                  <a:pt x="287" y="537"/>
                </a:cubicBezTo>
                <a:cubicBezTo>
                  <a:pt x="266" y="537"/>
                  <a:pt x="266" y="537"/>
                  <a:pt x="266" y="537"/>
                </a:cubicBezTo>
                <a:cubicBezTo>
                  <a:pt x="266" y="500"/>
                  <a:pt x="266" y="500"/>
                  <a:pt x="266" y="500"/>
                </a:cubicBezTo>
                <a:cubicBezTo>
                  <a:pt x="251" y="490"/>
                  <a:pt x="232" y="472"/>
                  <a:pt x="231" y="448"/>
                </a:cubicBezTo>
                <a:cubicBezTo>
                  <a:pt x="231" y="445"/>
                  <a:pt x="231" y="445"/>
                  <a:pt x="231" y="445"/>
                </a:cubicBezTo>
                <a:cubicBezTo>
                  <a:pt x="231" y="426"/>
                  <a:pt x="243" y="407"/>
                  <a:pt x="266" y="390"/>
                </a:cubicBezTo>
                <a:cubicBezTo>
                  <a:pt x="266" y="302"/>
                  <a:pt x="266" y="302"/>
                  <a:pt x="266" y="302"/>
                </a:cubicBezTo>
                <a:cubicBezTo>
                  <a:pt x="247" y="292"/>
                  <a:pt x="221" y="274"/>
                  <a:pt x="219" y="247"/>
                </a:cubicBezTo>
                <a:cubicBezTo>
                  <a:pt x="219" y="245"/>
                  <a:pt x="219" y="245"/>
                  <a:pt x="219" y="245"/>
                </a:cubicBezTo>
                <a:cubicBezTo>
                  <a:pt x="219" y="224"/>
                  <a:pt x="235" y="206"/>
                  <a:pt x="266" y="188"/>
                </a:cubicBezTo>
                <a:cubicBezTo>
                  <a:pt x="266" y="139"/>
                  <a:pt x="266" y="139"/>
                  <a:pt x="266" y="139"/>
                </a:cubicBezTo>
                <a:cubicBezTo>
                  <a:pt x="238" y="139"/>
                  <a:pt x="216" y="125"/>
                  <a:pt x="216" y="106"/>
                </a:cubicBezTo>
                <a:cubicBezTo>
                  <a:pt x="216" y="88"/>
                  <a:pt x="238" y="74"/>
                  <a:pt x="266" y="74"/>
                </a:cubicBezTo>
                <a:cubicBezTo>
                  <a:pt x="277" y="74"/>
                  <a:pt x="287" y="77"/>
                  <a:pt x="295" y="81"/>
                </a:cubicBezTo>
                <a:cubicBezTo>
                  <a:pt x="309" y="86"/>
                  <a:pt x="354" y="107"/>
                  <a:pt x="355" y="142"/>
                </a:cubicBezTo>
                <a:cubicBezTo>
                  <a:pt x="356" y="166"/>
                  <a:pt x="336" y="188"/>
                  <a:pt x="294" y="209"/>
                </a:cubicBezTo>
                <a:cubicBezTo>
                  <a:pt x="292" y="210"/>
                  <a:pt x="290" y="211"/>
                  <a:pt x="287" y="212"/>
                </a:cubicBezTo>
                <a:cubicBezTo>
                  <a:pt x="287" y="277"/>
                  <a:pt x="287" y="277"/>
                  <a:pt x="287" y="277"/>
                </a:cubicBezTo>
                <a:cubicBezTo>
                  <a:pt x="289" y="278"/>
                  <a:pt x="291" y="279"/>
                  <a:pt x="293" y="280"/>
                </a:cubicBezTo>
                <a:close/>
                <a:moveTo>
                  <a:pt x="287" y="376"/>
                </a:moveTo>
                <a:cubicBezTo>
                  <a:pt x="303" y="364"/>
                  <a:pt x="312" y="353"/>
                  <a:pt x="312" y="343"/>
                </a:cubicBezTo>
                <a:cubicBezTo>
                  <a:pt x="312" y="343"/>
                  <a:pt x="312" y="343"/>
                  <a:pt x="312" y="343"/>
                </a:cubicBezTo>
                <a:cubicBezTo>
                  <a:pt x="312" y="331"/>
                  <a:pt x="298" y="319"/>
                  <a:pt x="287" y="312"/>
                </a:cubicBezTo>
                <a:lnTo>
                  <a:pt x="287" y="376"/>
                </a:lnTo>
                <a:close/>
                <a:moveTo>
                  <a:pt x="251" y="246"/>
                </a:moveTo>
                <a:cubicBezTo>
                  <a:pt x="251" y="252"/>
                  <a:pt x="257" y="259"/>
                  <a:pt x="266" y="265"/>
                </a:cubicBezTo>
                <a:cubicBezTo>
                  <a:pt x="266" y="226"/>
                  <a:pt x="266" y="226"/>
                  <a:pt x="266" y="226"/>
                </a:cubicBezTo>
                <a:cubicBezTo>
                  <a:pt x="256" y="233"/>
                  <a:pt x="251" y="240"/>
                  <a:pt x="251" y="246"/>
                </a:cubicBezTo>
                <a:close/>
                <a:moveTo>
                  <a:pt x="250" y="91"/>
                </a:moveTo>
                <a:cubicBezTo>
                  <a:pt x="245" y="91"/>
                  <a:pt x="240" y="94"/>
                  <a:pt x="240" y="97"/>
                </a:cubicBezTo>
                <a:cubicBezTo>
                  <a:pt x="240" y="101"/>
                  <a:pt x="245" y="104"/>
                  <a:pt x="250" y="104"/>
                </a:cubicBezTo>
                <a:cubicBezTo>
                  <a:pt x="255" y="104"/>
                  <a:pt x="259" y="101"/>
                  <a:pt x="259" y="97"/>
                </a:cubicBezTo>
                <a:cubicBezTo>
                  <a:pt x="259" y="94"/>
                  <a:pt x="255" y="91"/>
                  <a:pt x="250" y="91"/>
                </a:cubicBezTo>
                <a:close/>
              </a:path>
            </a:pathLst>
          </a:custGeom>
          <a:solidFill>
            <a:srgbClr val="005EB8"/>
          </a:solidFill>
          <a:ln>
            <a:noFill/>
          </a:ln>
        </p:spPr>
        <p:txBody>
          <a:bodyPr/>
          <a:lstStyle/>
          <a:p>
            <a:pPr marL="0" marR="0" lvl="0" indent="0" defTabSz="914454" eaLnBrk="1" fontAlgn="auto" latinLnBrk="0" hangingPunct="1">
              <a:lnSpc>
                <a:spcPct val="100000"/>
              </a:lnSpc>
              <a:spcBef>
                <a:spcPts val="0"/>
              </a:spcBef>
              <a:spcAft>
                <a:spcPts val="0"/>
              </a:spcAft>
              <a:buClrTx/>
              <a:buSzTx/>
              <a:buFontTx/>
              <a:buNone/>
              <a:tabLst/>
              <a:defRPr/>
            </a:pPr>
            <a:endParaRPr kumimoji="0" lang="en-US" sz="801" b="0" i="0" u="none" strike="noStrike" kern="0" cap="none" spc="0" normalizeH="0" baseline="0" noProof="0">
              <a:ln>
                <a:noFill/>
              </a:ln>
              <a:solidFill>
                <a:srgbClr val="000000"/>
              </a:solidFill>
              <a:effectLst/>
              <a:uLnTx/>
              <a:uFillTx/>
              <a:latin typeface="Arial" charset="0"/>
              <a:cs typeface="Arial" charset="0"/>
            </a:endParaRPr>
          </a:p>
        </p:txBody>
      </p:sp>
      <p:sp>
        <p:nvSpPr>
          <p:cNvPr id="608" name="Freeform 37">
            <a:extLst>
              <a:ext uri="{FF2B5EF4-FFF2-40B4-BE49-F238E27FC236}">
                <a16:creationId xmlns:a16="http://schemas.microsoft.com/office/drawing/2014/main" id="{323AEBD1-2F2A-4C86-A6B6-7F2124108D23}"/>
              </a:ext>
            </a:extLst>
          </p:cNvPr>
          <p:cNvSpPr>
            <a:spLocks noEditPoints="1"/>
          </p:cNvSpPr>
          <p:nvPr/>
        </p:nvSpPr>
        <p:spPr bwMode="auto">
          <a:xfrm>
            <a:off x="10532214" y="4673516"/>
            <a:ext cx="585111" cy="341618"/>
          </a:xfrm>
          <a:custGeom>
            <a:avLst/>
            <a:gdLst>
              <a:gd name="T0" fmla="*/ 47 w 198"/>
              <a:gd name="T1" fmla="*/ 58 h 127"/>
              <a:gd name="T2" fmla="*/ 21 w 198"/>
              <a:gd name="T3" fmla="*/ 58 h 127"/>
              <a:gd name="T4" fmla="*/ 21 w 198"/>
              <a:gd name="T5" fmla="*/ 34 h 127"/>
              <a:gd name="T6" fmla="*/ 47 w 198"/>
              <a:gd name="T7" fmla="*/ 34 h 127"/>
              <a:gd name="T8" fmla="*/ 47 w 198"/>
              <a:gd name="T9" fmla="*/ 58 h 127"/>
              <a:gd name="T10" fmla="*/ 91 w 198"/>
              <a:gd name="T11" fmla="*/ 58 h 127"/>
              <a:gd name="T12" fmla="*/ 65 w 198"/>
              <a:gd name="T13" fmla="*/ 58 h 127"/>
              <a:gd name="T14" fmla="*/ 65 w 198"/>
              <a:gd name="T15" fmla="*/ 34 h 127"/>
              <a:gd name="T16" fmla="*/ 91 w 198"/>
              <a:gd name="T17" fmla="*/ 34 h 127"/>
              <a:gd name="T18" fmla="*/ 91 w 198"/>
              <a:gd name="T19" fmla="*/ 58 h 127"/>
              <a:gd name="T20" fmla="*/ 47 w 198"/>
              <a:gd name="T21" fmla="*/ 101 h 127"/>
              <a:gd name="T22" fmla="*/ 21 w 198"/>
              <a:gd name="T23" fmla="*/ 101 h 127"/>
              <a:gd name="T24" fmla="*/ 21 w 198"/>
              <a:gd name="T25" fmla="*/ 77 h 127"/>
              <a:gd name="T26" fmla="*/ 47 w 198"/>
              <a:gd name="T27" fmla="*/ 77 h 127"/>
              <a:gd name="T28" fmla="*/ 47 w 198"/>
              <a:gd name="T29" fmla="*/ 101 h 127"/>
              <a:gd name="T30" fmla="*/ 91 w 198"/>
              <a:gd name="T31" fmla="*/ 101 h 127"/>
              <a:gd name="T32" fmla="*/ 65 w 198"/>
              <a:gd name="T33" fmla="*/ 101 h 127"/>
              <a:gd name="T34" fmla="*/ 65 w 198"/>
              <a:gd name="T35" fmla="*/ 77 h 127"/>
              <a:gd name="T36" fmla="*/ 91 w 198"/>
              <a:gd name="T37" fmla="*/ 77 h 127"/>
              <a:gd name="T38" fmla="*/ 91 w 198"/>
              <a:gd name="T39" fmla="*/ 101 h 127"/>
              <a:gd name="T40" fmla="*/ 134 w 198"/>
              <a:gd name="T41" fmla="*/ 58 h 127"/>
              <a:gd name="T42" fmla="*/ 108 w 198"/>
              <a:gd name="T43" fmla="*/ 58 h 127"/>
              <a:gd name="T44" fmla="*/ 108 w 198"/>
              <a:gd name="T45" fmla="*/ 34 h 127"/>
              <a:gd name="T46" fmla="*/ 134 w 198"/>
              <a:gd name="T47" fmla="*/ 34 h 127"/>
              <a:gd name="T48" fmla="*/ 134 w 198"/>
              <a:gd name="T49" fmla="*/ 58 h 127"/>
              <a:gd name="T50" fmla="*/ 178 w 198"/>
              <a:gd name="T51" fmla="*/ 58 h 127"/>
              <a:gd name="T52" fmla="*/ 152 w 198"/>
              <a:gd name="T53" fmla="*/ 58 h 127"/>
              <a:gd name="T54" fmla="*/ 152 w 198"/>
              <a:gd name="T55" fmla="*/ 34 h 127"/>
              <a:gd name="T56" fmla="*/ 178 w 198"/>
              <a:gd name="T57" fmla="*/ 34 h 127"/>
              <a:gd name="T58" fmla="*/ 178 w 198"/>
              <a:gd name="T59" fmla="*/ 58 h 127"/>
              <a:gd name="T60" fmla="*/ 115 w 198"/>
              <a:gd name="T61" fmla="*/ 127 h 127"/>
              <a:gd name="T62" fmla="*/ 171 w 198"/>
              <a:gd name="T63" fmla="*/ 127 h 127"/>
              <a:gd name="T64" fmla="*/ 171 w 198"/>
              <a:gd name="T65" fmla="*/ 84 h 127"/>
              <a:gd name="T66" fmla="*/ 115 w 198"/>
              <a:gd name="T67" fmla="*/ 84 h 127"/>
              <a:gd name="T68" fmla="*/ 115 w 198"/>
              <a:gd name="T69" fmla="*/ 127 h 127"/>
              <a:gd name="T70" fmla="*/ 184 w 198"/>
              <a:gd name="T71" fmla="*/ 0 h 127"/>
              <a:gd name="T72" fmla="*/ 14 w 198"/>
              <a:gd name="T73" fmla="*/ 0 h 127"/>
              <a:gd name="T74" fmla="*/ 0 w 198"/>
              <a:gd name="T75" fmla="*/ 14 h 127"/>
              <a:gd name="T76" fmla="*/ 0 w 198"/>
              <a:gd name="T77" fmla="*/ 113 h 127"/>
              <a:gd name="T78" fmla="*/ 14 w 198"/>
              <a:gd name="T79" fmla="*/ 127 h 127"/>
              <a:gd name="T80" fmla="*/ 108 w 198"/>
              <a:gd name="T81" fmla="*/ 127 h 127"/>
              <a:gd name="T82" fmla="*/ 108 w 198"/>
              <a:gd name="T83" fmla="*/ 77 h 127"/>
              <a:gd name="T84" fmla="*/ 178 w 198"/>
              <a:gd name="T85" fmla="*/ 77 h 127"/>
              <a:gd name="T86" fmla="*/ 178 w 198"/>
              <a:gd name="T87" fmla="*/ 127 h 127"/>
              <a:gd name="T88" fmla="*/ 184 w 198"/>
              <a:gd name="T89" fmla="*/ 127 h 127"/>
              <a:gd name="T90" fmla="*/ 198 w 198"/>
              <a:gd name="T91" fmla="*/ 113 h 127"/>
              <a:gd name="T92" fmla="*/ 198 w 198"/>
              <a:gd name="T93" fmla="*/ 14 h 127"/>
              <a:gd name="T94" fmla="*/ 184 w 198"/>
              <a:gd name="T9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 h="127">
                <a:moveTo>
                  <a:pt x="47" y="58"/>
                </a:moveTo>
                <a:cubicBezTo>
                  <a:pt x="21" y="58"/>
                  <a:pt x="21" y="58"/>
                  <a:pt x="21" y="58"/>
                </a:cubicBezTo>
                <a:cubicBezTo>
                  <a:pt x="21" y="34"/>
                  <a:pt x="21" y="34"/>
                  <a:pt x="21" y="34"/>
                </a:cubicBezTo>
                <a:cubicBezTo>
                  <a:pt x="47" y="34"/>
                  <a:pt x="47" y="34"/>
                  <a:pt x="47" y="34"/>
                </a:cubicBezTo>
                <a:lnTo>
                  <a:pt x="47" y="58"/>
                </a:lnTo>
                <a:close/>
                <a:moveTo>
                  <a:pt x="91" y="58"/>
                </a:moveTo>
                <a:cubicBezTo>
                  <a:pt x="65" y="58"/>
                  <a:pt x="65" y="58"/>
                  <a:pt x="65" y="58"/>
                </a:cubicBezTo>
                <a:cubicBezTo>
                  <a:pt x="65" y="34"/>
                  <a:pt x="65" y="34"/>
                  <a:pt x="65" y="34"/>
                </a:cubicBezTo>
                <a:cubicBezTo>
                  <a:pt x="91" y="34"/>
                  <a:pt x="91" y="34"/>
                  <a:pt x="91" y="34"/>
                </a:cubicBezTo>
                <a:lnTo>
                  <a:pt x="91" y="58"/>
                </a:lnTo>
                <a:close/>
                <a:moveTo>
                  <a:pt x="47" y="101"/>
                </a:moveTo>
                <a:cubicBezTo>
                  <a:pt x="21" y="101"/>
                  <a:pt x="21" y="101"/>
                  <a:pt x="21" y="101"/>
                </a:cubicBezTo>
                <a:cubicBezTo>
                  <a:pt x="21" y="77"/>
                  <a:pt x="21" y="77"/>
                  <a:pt x="21" y="77"/>
                </a:cubicBezTo>
                <a:cubicBezTo>
                  <a:pt x="47" y="77"/>
                  <a:pt x="47" y="77"/>
                  <a:pt x="47" y="77"/>
                </a:cubicBezTo>
                <a:lnTo>
                  <a:pt x="47" y="101"/>
                </a:lnTo>
                <a:close/>
                <a:moveTo>
                  <a:pt x="91" y="101"/>
                </a:moveTo>
                <a:cubicBezTo>
                  <a:pt x="65" y="101"/>
                  <a:pt x="65" y="101"/>
                  <a:pt x="65" y="101"/>
                </a:cubicBezTo>
                <a:cubicBezTo>
                  <a:pt x="65" y="77"/>
                  <a:pt x="65" y="77"/>
                  <a:pt x="65" y="77"/>
                </a:cubicBezTo>
                <a:cubicBezTo>
                  <a:pt x="91" y="77"/>
                  <a:pt x="91" y="77"/>
                  <a:pt x="91" y="77"/>
                </a:cubicBezTo>
                <a:lnTo>
                  <a:pt x="91" y="101"/>
                </a:lnTo>
                <a:close/>
                <a:moveTo>
                  <a:pt x="134" y="58"/>
                </a:moveTo>
                <a:cubicBezTo>
                  <a:pt x="108" y="58"/>
                  <a:pt x="108" y="58"/>
                  <a:pt x="108" y="58"/>
                </a:cubicBezTo>
                <a:cubicBezTo>
                  <a:pt x="108" y="34"/>
                  <a:pt x="108" y="34"/>
                  <a:pt x="108" y="34"/>
                </a:cubicBezTo>
                <a:cubicBezTo>
                  <a:pt x="134" y="34"/>
                  <a:pt x="134" y="34"/>
                  <a:pt x="134" y="34"/>
                </a:cubicBezTo>
                <a:lnTo>
                  <a:pt x="134" y="58"/>
                </a:lnTo>
                <a:close/>
                <a:moveTo>
                  <a:pt x="178" y="58"/>
                </a:moveTo>
                <a:cubicBezTo>
                  <a:pt x="152" y="58"/>
                  <a:pt x="152" y="58"/>
                  <a:pt x="152" y="58"/>
                </a:cubicBezTo>
                <a:cubicBezTo>
                  <a:pt x="152" y="34"/>
                  <a:pt x="152" y="34"/>
                  <a:pt x="152" y="34"/>
                </a:cubicBezTo>
                <a:cubicBezTo>
                  <a:pt x="178" y="34"/>
                  <a:pt x="178" y="34"/>
                  <a:pt x="178" y="34"/>
                </a:cubicBezTo>
                <a:lnTo>
                  <a:pt x="178" y="58"/>
                </a:lnTo>
                <a:close/>
                <a:moveTo>
                  <a:pt x="115" y="127"/>
                </a:moveTo>
                <a:cubicBezTo>
                  <a:pt x="127" y="127"/>
                  <a:pt x="171" y="127"/>
                  <a:pt x="171" y="127"/>
                </a:cubicBezTo>
                <a:cubicBezTo>
                  <a:pt x="171" y="84"/>
                  <a:pt x="171" y="84"/>
                  <a:pt x="171" y="84"/>
                </a:cubicBezTo>
                <a:cubicBezTo>
                  <a:pt x="159" y="84"/>
                  <a:pt x="115" y="84"/>
                  <a:pt x="115" y="84"/>
                </a:cubicBezTo>
                <a:lnTo>
                  <a:pt x="115" y="127"/>
                </a:lnTo>
                <a:close/>
                <a:moveTo>
                  <a:pt x="184" y="0"/>
                </a:moveTo>
                <a:cubicBezTo>
                  <a:pt x="14" y="0"/>
                  <a:pt x="14" y="0"/>
                  <a:pt x="14" y="0"/>
                </a:cubicBezTo>
                <a:cubicBezTo>
                  <a:pt x="7" y="0"/>
                  <a:pt x="0" y="6"/>
                  <a:pt x="0" y="14"/>
                </a:cubicBezTo>
                <a:cubicBezTo>
                  <a:pt x="0" y="113"/>
                  <a:pt x="0" y="113"/>
                  <a:pt x="0" y="113"/>
                </a:cubicBezTo>
                <a:cubicBezTo>
                  <a:pt x="0" y="121"/>
                  <a:pt x="7" y="127"/>
                  <a:pt x="14" y="127"/>
                </a:cubicBezTo>
                <a:cubicBezTo>
                  <a:pt x="108" y="127"/>
                  <a:pt x="108" y="127"/>
                  <a:pt x="108" y="127"/>
                </a:cubicBezTo>
                <a:cubicBezTo>
                  <a:pt x="108" y="77"/>
                  <a:pt x="108" y="77"/>
                  <a:pt x="108" y="77"/>
                </a:cubicBezTo>
                <a:cubicBezTo>
                  <a:pt x="178" y="77"/>
                  <a:pt x="178" y="77"/>
                  <a:pt x="178" y="77"/>
                </a:cubicBezTo>
                <a:cubicBezTo>
                  <a:pt x="178" y="127"/>
                  <a:pt x="178" y="127"/>
                  <a:pt x="178" y="127"/>
                </a:cubicBezTo>
                <a:cubicBezTo>
                  <a:pt x="184" y="127"/>
                  <a:pt x="184" y="127"/>
                  <a:pt x="184" y="127"/>
                </a:cubicBezTo>
                <a:cubicBezTo>
                  <a:pt x="192" y="127"/>
                  <a:pt x="198" y="121"/>
                  <a:pt x="198" y="113"/>
                </a:cubicBezTo>
                <a:cubicBezTo>
                  <a:pt x="198" y="14"/>
                  <a:pt x="198" y="14"/>
                  <a:pt x="198" y="14"/>
                </a:cubicBezTo>
                <a:cubicBezTo>
                  <a:pt x="198" y="6"/>
                  <a:pt x="192" y="0"/>
                  <a:pt x="184" y="0"/>
                </a:cubicBezTo>
                <a:close/>
              </a:path>
            </a:pathLst>
          </a:custGeom>
          <a:solidFill>
            <a:srgbClr val="41B6E6"/>
          </a:solidFill>
          <a:ln>
            <a:noFill/>
          </a:ln>
        </p:spPr>
        <p:txBody>
          <a:bodyPr/>
          <a:lstStyle/>
          <a:p>
            <a:pPr marL="0" marR="0" lvl="0" indent="0" defTabSz="914454" eaLnBrk="1" fontAlgn="auto" latinLnBrk="0" hangingPunct="1">
              <a:lnSpc>
                <a:spcPct val="100000"/>
              </a:lnSpc>
              <a:spcBef>
                <a:spcPts val="0"/>
              </a:spcBef>
              <a:spcAft>
                <a:spcPts val="0"/>
              </a:spcAft>
              <a:buClrTx/>
              <a:buSzTx/>
              <a:buFontTx/>
              <a:buNone/>
              <a:tabLst/>
              <a:defRPr/>
            </a:pPr>
            <a:endParaRPr kumimoji="0" lang="en-US" sz="801" b="0" i="0" u="none" strike="noStrike" kern="0" cap="none" spc="0" normalizeH="0" baseline="0" noProof="0">
              <a:ln>
                <a:noFill/>
              </a:ln>
              <a:solidFill>
                <a:srgbClr val="000000"/>
              </a:solidFill>
              <a:effectLst/>
              <a:uLnTx/>
              <a:uFillTx/>
              <a:latin typeface="Arial" charset="0"/>
              <a:cs typeface="Arial" charset="0"/>
            </a:endParaRPr>
          </a:p>
        </p:txBody>
      </p:sp>
      <p:sp>
        <p:nvSpPr>
          <p:cNvPr id="609" name="Rectangle 608">
            <a:extLst>
              <a:ext uri="{FF2B5EF4-FFF2-40B4-BE49-F238E27FC236}">
                <a16:creationId xmlns:a16="http://schemas.microsoft.com/office/drawing/2014/main" id="{2E1126C0-9752-4BC2-9099-295A4421AE82}"/>
              </a:ext>
            </a:extLst>
          </p:cNvPr>
          <p:cNvSpPr/>
          <p:nvPr/>
        </p:nvSpPr>
        <p:spPr>
          <a:xfrm>
            <a:off x="10106195" y="4495352"/>
            <a:ext cx="1472615" cy="1968580"/>
          </a:xfrm>
          <a:prstGeom prst="rect">
            <a:avLst/>
          </a:prstGeom>
          <a:noFill/>
          <a:ln w="28575" cap="flat" cmpd="sng" algn="ctr">
            <a:solidFill>
              <a:schemeClr val="tx1"/>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10" name="TextBox 609">
            <a:extLst>
              <a:ext uri="{FF2B5EF4-FFF2-40B4-BE49-F238E27FC236}">
                <a16:creationId xmlns:a16="http://schemas.microsoft.com/office/drawing/2014/main" id="{1808D599-CCFD-4AA3-B584-328DFDC0B200}"/>
              </a:ext>
            </a:extLst>
          </p:cNvPr>
          <p:cNvSpPr txBox="1"/>
          <p:nvPr/>
        </p:nvSpPr>
        <p:spPr>
          <a:xfrm>
            <a:off x="10208964" y="5078715"/>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defTabSz="844123" fontAlgn="base">
              <a:spcBef>
                <a:spcPts val="277"/>
              </a:spcBef>
              <a:spcAft>
                <a:spcPts val="277"/>
              </a:spcAft>
              <a:defRPr/>
            </a:pPr>
            <a:r>
              <a:rPr lang="en-GB" sz="1000" b="1" dirty="0">
                <a:solidFill>
                  <a:srgbClr val="525252"/>
                </a:solidFill>
                <a:latin typeface="Arial"/>
                <a:cs typeface="Arial"/>
              </a:rPr>
              <a:t>Local Vaccination Centres</a:t>
            </a:r>
            <a:endParaRPr lang="en-GB" sz="1000" b="1" dirty="0">
              <a:solidFill>
                <a:srgbClr val="525252"/>
              </a:solidFill>
              <a:latin typeface="Arial"/>
            </a:endParaRPr>
          </a:p>
        </p:txBody>
      </p:sp>
      <p:sp>
        <p:nvSpPr>
          <p:cNvPr id="611" name="TextBox 610">
            <a:extLst>
              <a:ext uri="{FF2B5EF4-FFF2-40B4-BE49-F238E27FC236}">
                <a16:creationId xmlns:a16="http://schemas.microsoft.com/office/drawing/2014/main" id="{49463826-15EA-4B9D-A145-E181DF16FCA3}"/>
              </a:ext>
            </a:extLst>
          </p:cNvPr>
          <p:cNvSpPr txBox="1"/>
          <p:nvPr/>
        </p:nvSpPr>
        <p:spPr>
          <a:xfrm>
            <a:off x="10206135" y="6030129"/>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Char char="​"/>
              <a:tabLst/>
              <a:defRPr/>
            </a:pPr>
            <a:r>
              <a:rPr kumimoji="0" lang="en-GB" sz="1000" b="1" i="0" u="none" strike="noStrike" kern="0" cap="none" spc="0" normalizeH="0" baseline="0" noProof="0">
                <a:ln>
                  <a:noFill/>
                </a:ln>
                <a:solidFill>
                  <a:srgbClr val="525252"/>
                </a:solidFill>
                <a:effectLst/>
                <a:uLnTx/>
                <a:uFillTx/>
                <a:latin typeface="Arial"/>
                <a:cs typeface="Arial"/>
              </a:rPr>
              <a:t>Community Pharmacies </a:t>
            </a:r>
            <a:endParaRPr kumimoji="0" lang="en-GB" sz="1000" b="1" i="0" u="none" strike="noStrike" kern="0" cap="none" spc="0" normalizeH="0" baseline="0" noProof="0">
              <a:ln>
                <a:noFill/>
              </a:ln>
              <a:solidFill>
                <a:srgbClr val="525252"/>
              </a:solidFill>
              <a:effectLst/>
              <a:uLnTx/>
              <a:uFillTx/>
              <a:latin typeface="Arial"/>
              <a:cs typeface="Arial" panose="020B0604020202020204" pitchFamily="34" charset="0"/>
            </a:endParaRPr>
          </a:p>
        </p:txBody>
      </p:sp>
      <p:grpSp>
        <p:nvGrpSpPr>
          <p:cNvPr id="612" name="Group 611">
            <a:extLst>
              <a:ext uri="{FF2B5EF4-FFF2-40B4-BE49-F238E27FC236}">
                <a16:creationId xmlns:a16="http://schemas.microsoft.com/office/drawing/2014/main" id="{32CAEA71-3C08-4C21-85BA-C95129F58BB7}"/>
              </a:ext>
            </a:extLst>
          </p:cNvPr>
          <p:cNvGrpSpPr/>
          <p:nvPr/>
        </p:nvGrpSpPr>
        <p:grpSpPr>
          <a:xfrm>
            <a:off x="9313106" y="1070161"/>
            <a:ext cx="462720" cy="611932"/>
            <a:chOff x="10034080" y="3165420"/>
            <a:chExt cx="552543" cy="744239"/>
          </a:xfrm>
          <a:solidFill>
            <a:srgbClr val="FFFFFF"/>
          </a:solidFill>
        </p:grpSpPr>
        <p:grpSp>
          <p:nvGrpSpPr>
            <p:cNvPr id="613" name="CustomIcon">
              <a:extLst>
                <a:ext uri="{FF2B5EF4-FFF2-40B4-BE49-F238E27FC236}">
                  <a16:creationId xmlns:a16="http://schemas.microsoft.com/office/drawing/2014/main" id="{D35D9438-5C2F-4D60-BB08-5F905D78D7C9}"/>
                </a:ext>
              </a:extLst>
            </p:cNvPr>
            <p:cNvGrpSpPr/>
            <p:nvPr/>
          </p:nvGrpSpPr>
          <p:grpSpPr>
            <a:xfrm>
              <a:off x="10038418" y="3385607"/>
              <a:ext cx="530960" cy="524052"/>
              <a:chOff x="-531446" y="3229247"/>
              <a:chExt cx="530960" cy="524052"/>
            </a:xfrm>
            <a:grpFill/>
          </p:grpSpPr>
          <p:grpSp>
            <p:nvGrpSpPr>
              <p:cNvPr id="616" name="CustomIcon">
                <a:extLst>
                  <a:ext uri="{FF2B5EF4-FFF2-40B4-BE49-F238E27FC236}">
                    <a16:creationId xmlns:a16="http://schemas.microsoft.com/office/drawing/2014/main" id="{E57E3098-E9A5-4F70-8A94-30192A9C72F5}"/>
                  </a:ext>
                </a:extLst>
              </p:cNvPr>
              <p:cNvGrpSpPr/>
              <p:nvPr/>
            </p:nvGrpSpPr>
            <p:grpSpPr>
              <a:xfrm>
                <a:off x="-496048" y="3353569"/>
                <a:ext cx="473114" cy="353973"/>
                <a:chOff x="-496048" y="3353569"/>
                <a:chExt cx="473114" cy="353973"/>
              </a:xfrm>
              <a:grpFill/>
            </p:grpSpPr>
            <p:sp>
              <p:nvSpPr>
                <p:cNvPr id="635" name="Freeform: Shape 634">
                  <a:extLst>
                    <a:ext uri="{FF2B5EF4-FFF2-40B4-BE49-F238E27FC236}">
                      <a16:creationId xmlns:a16="http://schemas.microsoft.com/office/drawing/2014/main" id="{8535B5ED-8B8B-4D1F-8216-93C8864EB127}"/>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636" name="Freeform: Shape 635">
                  <a:extLst>
                    <a:ext uri="{FF2B5EF4-FFF2-40B4-BE49-F238E27FC236}">
                      <a16:creationId xmlns:a16="http://schemas.microsoft.com/office/drawing/2014/main" id="{4055861C-D6BB-4184-ACBB-61753805DE22}"/>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617" name="Freeform: Shape 616">
                <a:extLst>
                  <a:ext uri="{FF2B5EF4-FFF2-40B4-BE49-F238E27FC236}">
                    <a16:creationId xmlns:a16="http://schemas.microsoft.com/office/drawing/2014/main" id="{7C7DAE0A-9173-47DA-A6D4-3F8040090A47}"/>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618" name="Freeform: Shape 617">
                <a:extLst>
                  <a:ext uri="{FF2B5EF4-FFF2-40B4-BE49-F238E27FC236}">
                    <a16:creationId xmlns:a16="http://schemas.microsoft.com/office/drawing/2014/main" id="{2C63E537-238B-471D-8AFD-DC0CA6D2E53F}"/>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619" name="Freeform: Shape 618">
                <a:extLst>
                  <a:ext uri="{FF2B5EF4-FFF2-40B4-BE49-F238E27FC236}">
                    <a16:creationId xmlns:a16="http://schemas.microsoft.com/office/drawing/2014/main" id="{93DAAF3C-8375-4551-81F1-D9FF89EBB0AE}"/>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620" name="Freeform: Shape 619">
                <a:extLst>
                  <a:ext uri="{FF2B5EF4-FFF2-40B4-BE49-F238E27FC236}">
                    <a16:creationId xmlns:a16="http://schemas.microsoft.com/office/drawing/2014/main" id="{1A298BFB-28FF-475A-A3FA-05BA53F75D86}"/>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621" name="Freeform: Shape 620">
                <a:extLst>
                  <a:ext uri="{FF2B5EF4-FFF2-40B4-BE49-F238E27FC236}">
                    <a16:creationId xmlns:a16="http://schemas.microsoft.com/office/drawing/2014/main" id="{0AC141C2-A903-425A-B7B2-C31006305ABF}"/>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622" name="Freeform: Shape 621">
                <a:extLst>
                  <a:ext uri="{FF2B5EF4-FFF2-40B4-BE49-F238E27FC236}">
                    <a16:creationId xmlns:a16="http://schemas.microsoft.com/office/drawing/2014/main" id="{4E71D4C9-5497-4AA4-8156-F052D553191D}"/>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623" name="Freeform: Shape 622">
                <a:extLst>
                  <a:ext uri="{FF2B5EF4-FFF2-40B4-BE49-F238E27FC236}">
                    <a16:creationId xmlns:a16="http://schemas.microsoft.com/office/drawing/2014/main" id="{D41D4F71-2518-40A0-AA15-97618E871D28}"/>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624" name="Freeform: Shape 623">
                <a:extLst>
                  <a:ext uri="{FF2B5EF4-FFF2-40B4-BE49-F238E27FC236}">
                    <a16:creationId xmlns:a16="http://schemas.microsoft.com/office/drawing/2014/main" id="{616BFCCB-3653-430F-B98E-F339EC7DBC60}"/>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625" name="Freeform: Shape 624">
                <a:extLst>
                  <a:ext uri="{FF2B5EF4-FFF2-40B4-BE49-F238E27FC236}">
                    <a16:creationId xmlns:a16="http://schemas.microsoft.com/office/drawing/2014/main" id="{D8C74115-8D4C-4EBF-A924-D46510C3B059}"/>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626" name="Freeform: Shape 625">
                <a:extLst>
                  <a:ext uri="{FF2B5EF4-FFF2-40B4-BE49-F238E27FC236}">
                    <a16:creationId xmlns:a16="http://schemas.microsoft.com/office/drawing/2014/main" id="{058A936B-BFF5-4DF3-878C-91C4C4944BBE}"/>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627" name="Freeform: Shape 626">
                <a:extLst>
                  <a:ext uri="{FF2B5EF4-FFF2-40B4-BE49-F238E27FC236}">
                    <a16:creationId xmlns:a16="http://schemas.microsoft.com/office/drawing/2014/main" id="{9196E8CF-A364-4DD2-8CBF-0B94EF9BD633}"/>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628" name="Freeform: Shape 627">
                <a:extLst>
                  <a:ext uri="{FF2B5EF4-FFF2-40B4-BE49-F238E27FC236}">
                    <a16:creationId xmlns:a16="http://schemas.microsoft.com/office/drawing/2014/main" id="{A228A9C4-4A76-4BD9-90DC-F2BA5E7A3679}"/>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629" name="Freeform: Shape 628">
                <a:extLst>
                  <a:ext uri="{FF2B5EF4-FFF2-40B4-BE49-F238E27FC236}">
                    <a16:creationId xmlns:a16="http://schemas.microsoft.com/office/drawing/2014/main" id="{A767D4E6-5DF4-431A-BC7F-FACF34A2BC0D}"/>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630" name="Freeform: Shape 629">
                <a:extLst>
                  <a:ext uri="{FF2B5EF4-FFF2-40B4-BE49-F238E27FC236}">
                    <a16:creationId xmlns:a16="http://schemas.microsoft.com/office/drawing/2014/main" id="{5C062E49-9A17-430E-AB37-E19AC38F31DB}"/>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631" name="Freeform: Shape 630">
                <a:extLst>
                  <a:ext uri="{FF2B5EF4-FFF2-40B4-BE49-F238E27FC236}">
                    <a16:creationId xmlns:a16="http://schemas.microsoft.com/office/drawing/2014/main" id="{71FEFC05-565D-4B83-A996-267CD0E9BFDB}"/>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632" name="Freeform: Shape 631">
                <a:extLst>
                  <a:ext uri="{FF2B5EF4-FFF2-40B4-BE49-F238E27FC236}">
                    <a16:creationId xmlns:a16="http://schemas.microsoft.com/office/drawing/2014/main" id="{C5E536C8-D2D3-42E5-82E6-FDECAEDB4FD8}"/>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633" name="Freeform: Shape 632">
                <a:extLst>
                  <a:ext uri="{FF2B5EF4-FFF2-40B4-BE49-F238E27FC236}">
                    <a16:creationId xmlns:a16="http://schemas.microsoft.com/office/drawing/2014/main" id="{D3592624-C830-415F-AE43-B954BA11BDFB}"/>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634" name="Freeform: Shape 633">
                <a:extLst>
                  <a:ext uri="{FF2B5EF4-FFF2-40B4-BE49-F238E27FC236}">
                    <a16:creationId xmlns:a16="http://schemas.microsoft.com/office/drawing/2014/main" id="{21ED13EA-9DAC-49D8-8B99-3E75A483D12A}"/>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614" name="Rectangle 613">
              <a:extLst>
                <a:ext uri="{FF2B5EF4-FFF2-40B4-BE49-F238E27FC236}">
                  <a16:creationId xmlns:a16="http://schemas.microsoft.com/office/drawing/2014/main" id="{E7DD8AD5-ACD5-44D7-8025-FF6AEC1C5454}"/>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prstClr val="white"/>
                </a:solidFill>
                <a:effectLst/>
                <a:uLnTx/>
                <a:uFillTx/>
                <a:latin typeface="Arial"/>
                <a:ea typeface="+mn-ea"/>
                <a:cs typeface="Arial"/>
              </a:endParaRPr>
            </a:p>
          </p:txBody>
        </p:sp>
        <p:pic>
          <p:nvPicPr>
            <p:cNvPr id="615" name="CustomIcon">
              <a:extLst>
                <a:ext uri="{FF2B5EF4-FFF2-40B4-BE49-F238E27FC236}">
                  <a16:creationId xmlns:a16="http://schemas.microsoft.com/office/drawing/2014/main" id="{0D67B140-A254-4E60-9CB9-C41B41B23CBC}"/>
                </a:ext>
              </a:extLst>
            </p:cNvPr>
            <p:cNvPicPr>
              <a:picLocks noChangeAspect="1"/>
            </p:cNvPicPr>
            <p:nvPr>
              <p:custDataLst>
                <p:tags r:id="rId3"/>
              </p:custDataLst>
            </p:nvPr>
          </p:nvPicPr>
          <p:blipFill>
            <a:blip r:embed="rId14">
              <a:extLst>
                <a:ext uri="{96DAC541-7B7A-43D3-8B79-37D633B846F1}">
                  <asvg:svgBlip xmlns:asvg="http://schemas.microsoft.com/office/drawing/2016/SVG/main" r:embed="rId15"/>
                </a:ext>
              </a:extLst>
            </a:blip>
            <a:stretch>
              <a:fillRect/>
            </a:stretch>
          </p:blipFill>
          <p:spPr>
            <a:xfrm>
              <a:off x="10034080" y="3165420"/>
              <a:ext cx="552543" cy="552545"/>
            </a:xfrm>
            <a:prstGeom prst="rect">
              <a:avLst/>
            </a:prstGeom>
          </p:spPr>
        </p:pic>
      </p:grpSp>
      <p:pic>
        <p:nvPicPr>
          <p:cNvPr id="637" name="Picture 636">
            <a:extLst>
              <a:ext uri="{FF2B5EF4-FFF2-40B4-BE49-F238E27FC236}">
                <a16:creationId xmlns:a16="http://schemas.microsoft.com/office/drawing/2014/main" id="{7E24CCB1-2306-4DB8-896B-D5908442F75F}"/>
              </a:ext>
            </a:extLst>
          </p:cNvPr>
          <p:cNvPicPr>
            <a:picLocks noChangeAspect="1"/>
          </p:cNvPicPr>
          <p:nvPr/>
        </p:nvPicPr>
        <p:blipFill rotWithShape="1">
          <a:blip r:embed="rId17">
            <a:duotone>
              <a:srgbClr val="005EB8">
                <a:shade val="45000"/>
                <a:satMod val="135000"/>
              </a:srgbClr>
              <a:prstClr val="white"/>
            </a:duotone>
          </a:blip>
          <a:srcRect l="8000" t="17815" r="6500" b="26250"/>
          <a:stretch/>
        </p:blipFill>
        <p:spPr>
          <a:xfrm>
            <a:off x="9346382" y="3532714"/>
            <a:ext cx="691151" cy="488327"/>
          </a:xfrm>
          <a:prstGeom prst="rect">
            <a:avLst/>
          </a:prstGeom>
        </p:spPr>
      </p:pic>
      <p:grpSp>
        <p:nvGrpSpPr>
          <p:cNvPr id="638" name="Group 637">
            <a:extLst>
              <a:ext uri="{FF2B5EF4-FFF2-40B4-BE49-F238E27FC236}">
                <a16:creationId xmlns:a16="http://schemas.microsoft.com/office/drawing/2014/main" id="{59D29442-098C-4BC1-81EA-93F9575F7F80}"/>
              </a:ext>
            </a:extLst>
          </p:cNvPr>
          <p:cNvGrpSpPr/>
          <p:nvPr/>
        </p:nvGrpSpPr>
        <p:grpSpPr>
          <a:xfrm>
            <a:off x="8907796" y="1070162"/>
            <a:ext cx="1221318" cy="961067"/>
            <a:chOff x="8151136" y="508527"/>
            <a:chExt cx="1221318" cy="961069"/>
          </a:xfrm>
          <a:solidFill>
            <a:srgbClr val="FFFFFF"/>
          </a:solidFill>
        </p:grpSpPr>
        <p:grpSp>
          <p:nvGrpSpPr>
            <p:cNvPr id="639" name="Group 638">
              <a:extLst>
                <a:ext uri="{FF2B5EF4-FFF2-40B4-BE49-F238E27FC236}">
                  <a16:creationId xmlns:a16="http://schemas.microsoft.com/office/drawing/2014/main" id="{98848339-133A-457E-AD35-01190F823678}"/>
                </a:ext>
              </a:extLst>
            </p:cNvPr>
            <p:cNvGrpSpPr/>
            <p:nvPr/>
          </p:nvGrpSpPr>
          <p:grpSpPr>
            <a:xfrm>
              <a:off x="8502609" y="508527"/>
              <a:ext cx="462720" cy="611932"/>
              <a:chOff x="10034080" y="3165420"/>
              <a:chExt cx="552543" cy="744239"/>
            </a:xfrm>
            <a:grpFill/>
          </p:grpSpPr>
          <p:grpSp>
            <p:nvGrpSpPr>
              <p:cNvPr id="641" name="CustomIcon">
                <a:extLst>
                  <a:ext uri="{FF2B5EF4-FFF2-40B4-BE49-F238E27FC236}">
                    <a16:creationId xmlns:a16="http://schemas.microsoft.com/office/drawing/2014/main" id="{D0B23E93-409C-4751-B4CE-17EF8116B039}"/>
                  </a:ext>
                </a:extLst>
              </p:cNvPr>
              <p:cNvGrpSpPr/>
              <p:nvPr/>
            </p:nvGrpSpPr>
            <p:grpSpPr>
              <a:xfrm>
                <a:off x="10038418" y="3385607"/>
                <a:ext cx="530960" cy="524052"/>
                <a:chOff x="-531446" y="3229247"/>
                <a:chExt cx="530960" cy="524052"/>
              </a:xfrm>
              <a:grpFill/>
            </p:grpSpPr>
            <p:grpSp>
              <p:nvGrpSpPr>
                <p:cNvPr id="644" name="CustomIcon">
                  <a:extLst>
                    <a:ext uri="{FF2B5EF4-FFF2-40B4-BE49-F238E27FC236}">
                      <a16:creationId xmlns:a16="http://schemas.microsoft.com/office/drawing/2014/main" id="{BF0FF6BC-B3EB-43D4-BD9C-1137DBD50C67}"/>
                    </a:ext>
                  </a:extLst>
                </p:cNvPr>
                <p:cNvGrpSpPr/>
                <p:nvPr/>
              </p:nvGrpSpPr>
              <p:grpSpPr>
                <a:xfrm>
                  <a:off x="-496048" y="3353569"/>
                  <a:ext cx="473114" cy="353973"/>
                  <a:chOff x="-496048" y="3353569"/>
                  <a:chExt cx="473114" cy="353973"/>
                </a:xfrm>
                <a:grpFill/>
              </p:grpSpPr>
              <p:sp>
                <p:nvSpPr>
                  <p:cNvPr id="663" name="Freeform: Shape 118">
                    <a:extLst>
                      <a:ext uri="{FF2B5EF4-FFF2-40B4-BE49-F238E27FC236}">
                        <a16:creationId xmlns:a16="http://schemas.microsoft.com/office/drawing/2014/main" id="{AE5E2C71-4B43-46B9-8E1B-A4B4054057C3}"/>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64" name="Freeform: Shape 119">
                    <a:extLst>
                      <a:ext uri="{FF2B5EF4-FFF2-40B4-BE49-F238E27FC236}">
                        <a16:creationId xmlns:a16="http://schemas.microsoft.com/office/drawing/2014/main" id="{1019AB84-30FF-444C-83D5-0CD7D1894564}"/>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645" name="Freeform: Shape 100">
                  <a:extLst>
                    <a:ext uri="{FF2B5EF4-FFF2-40B4-BE49-F238E27FC236}">
                      <a16:creationId xmlns:a16="http://schemas.microsoft.com/office/drawing/2014/main" id="{8108503C-43CE-4A64-92AA-977AD1549EDD}"/>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46" name="Freeform: Shape 101">
                  <a:extLst>
                    <a:ext uri="{FF2B5EF4-FFF2-40B4-BE49-F238E27FC236}">
                      <a16:creationId xmlns:a16="http://schemas.microsoft.com/office/drawing/2014/main" id="{01FCF68A-5095-4240-8D4E-75E589468C35}"/>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47" name="Freeform: Shape 102">
                  <a:extLst>
                    <a:ext uri="{FF2B5EF4-FFF2-40B4-BE49-F238E27FC236}">
                      <a16:creationId xmlns:a16="http://schemas.microsoft.com/office/drawing/2014/main" id="{6717B99E-D1D7-42E8-8D32-16EA569D9E1A}"/>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48" name="Freeform: Shape 103">
                  <a:extLst>
                    <a:ext uri="{FF2B5EF4-FFF2-40B4-BE49-F238E27FC236}">
                      <a16:creationId xmlns:a16="http://schemas.microsoft.com/office/drawing/2014/main" id="{A6C4D79A-F1F0-4DE8-ACF2-4A56AF891560}"/>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49" name="Freeform: Shape 104">
                  <a:extLst>
                    <a:ext uri="{FF2B5EF4-FFF2-40B4-BE49-F238E27FC236}">
                      <a16:creationId xmlns:a16="http://schemas.microsoft.com/office/drawing/2014/main" id="{9214352E-9187-4C63-9C7F-279BA3DC14A1}"/>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50" name="Freeform: Shape 105">
                  <a:extLst>
                    <a:ext uri="{FF2B5EF4-FFF2-40B4-BE49-F238E27FC236}">
                      <a16:creationId xmlns:a16="http://schemas.microsoft.com/office/drawing/2014/main" id="{9614AFC9-B343-48CA-BBAC-694935CB0AC6}"/>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51" name="Freeform: Shape 106">
                  <a:extLst>
                    <a:ext uri="{FF2B5EF4-FFF2-40B4-BE49-F238E27FC236}">
                      <a16:creationId xmlns:a16="http://schemas.microsoft.com/office/drawing/2014/main" id="{29889F3E-5099-4525-9D81-CF0659D74B70}"/>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52" name="Freeform: Shape 107">
                  <a:extLst>
                    <a:ext uri="{FF2B5EF4-FFF2-40B4-BE49-F238E27FC236}">
                      <a16:creationId xmlns:a16="http://schemas.microsoft.com/office/drawing/2014/main" id="{B7F5C936-06CF-4790-8362-B7675B6EDD1E}"/>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53" name="Freeform: Shape 108">
                  <a:extLst>
                    <a:ext uri="{FF2B5EF4-FFF2-40B4-BE49-F238E27FC236}">
                      <a16:creationId xmlns:a16="http://schemas.microsoft.com/office/drawing/2014/main" id="{BB736901-ECF7-45AD-8E35-D97074675161}"/>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54" name="Freeform: Shape 109">
                  <a:extLst>
                    <a:ext uri="{FF2B5EF4-FFF2-40B4-BE49-F238E27FC236}">
                      <a16:creationId xmlns:a16="http://schemas.microsoft.com/office/drawing/2014/main" id="{BE03034F-4C8C-43EA-ACF2-FBAFE54F0B2C}"/>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55" name="Freeform: Shape 110">
                  <a:extLst>
                    <a:ext uri="{FF2B5EF4-FFF2-40B4-BE49-F238E27FC236}">
                      <a16:creationId xmlns:a16="http://schemas.microsoft.com/office/drawing/2014/main" id="{0188247C-29A5-448D-9A93-F460E4A83EE2}"/>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56" name="Freeform: Shape 111">
                  <a:extLst>
                    <a:ext uri="{FF2B5EF4-FFF2-40B4-BE49-F238E27FC236}">
                      <a16:creationId xmlns:a16="http://schemas.microsoft.com/office/drawing/2014/main" id="{0BF39CBF-2D78-4A29-96A8-666EE9C229F9}"/>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57" name="Freeform: Shape 112">
                  <a:extLst>
                    <a:ext uri="{FF2B5EF4-FFF2-40B4-BE49-F238E27FC236}">
                      <a16:creationId xmlns:a16="http://schemas.microsoft.com/office/drawing/2014/main" id="{23D5172E-62A6-42C2-A8D5-575BA7669652}"/>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58" name="Freeform: Shape 113">
                  <a:extLst>
                    <a:ext uri="{FF2B5EF4-FFF2-40B4-BE49-F238E27FC236}">
                      <a16:creationId xmlns:a16="http://schemas.microsoft.com/office/drawing/2014/main" id="{EB379CD8-C2CE-4DAC-B07E-E5515013A910}"/>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59" name="Freeform: Shape 114">
                  <a:extLst>
                    <a:ext uri="{FF2B5EF4-FFF2-40B4-BE49-F238E27FC236}">
                      <a16:creationId xmlns:a16="http://schemas.microsoft.com/office/drawing/2014/main" id="{FAF7B672-4838-4425-9799-3D1DCBD08EEC}"/>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60" name="Freeform: Shape 115">
                  <a:extLst>
                    <a:ext uri="{FF2B5EF4-FFF2-40B4-BE49-F238E27FC236}">
                      <a16:creationId xmlns:a16="http://schemas.microsoft.com/office/drawing/2014/main" id="{1380FF14-AAA4-491D-A96E-225262731D82}"/>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61" name="Freeform: Shape 116">
                  <a:extLst>
                    <a:ext uri="{FF2B5EF4-FFF2-40B4-BE49-F238E27FC236}">
                      <a16:creationId xmlns:a16="http://schemas.microsoft.com/office/drawing/2014/main" id="{73F9E1A7-B23F-4DB6-B6D2-D7B299B2D98E}"/>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62" name="Freeform: Shape 117">
                  <a:extLst>
                    <a:ext uri="{FF2B5EF4-FFF2-40B4-BE49-F238E27FC236}">
                      <a16:creationId xmlns:a16="http://schemas.microsoft.com/office/drawing/2014/main" id="{23529FFF-D272-49BE-A36F-E7591DEE677F}"/>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642" name="Rectangle 641">
                <a:extLst>
                  <a:ext uri="{FF2B5EF4-FFF2-40B4-BE49-F238E27FC236}">
                    <a16:creationId xmlns:a16="http://schemas.microsoft.com/office/drawing/2014/main" id="{CF0A4CEB-5669-414F-94E6-8FC6673819CB}"/>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643" name="CustomIcon">
                <a:extLst>
                  <a:ext uri="{FF2B5EF4-FFF2-40B4-BE49-F238E27FC236}">
                    <a16:creationId xmlns:a16="http://schemas.microsoft.com/office/drawing/2014/main" id="{2EA23877-45E5-456E-8719-2D1466F75C7A}"/>
                  </a:ext>
                </a:extLst>
              </p:cNvPr>
              <p:cNvPicPr>
                <a:picLocks noChangeAspect="1"/>
              </p:cNvPicPr>
              <p:nvPr>
                <p:custDataLst>
                  <p:tags r:id="rId2"/>
                </p:custDataLst>
              </p:nvPr>
            </p:nvPicPr>
            <p:blipFill>
              <a:blip r:embed="rId14">
                <a:extLst>
                  <a:ext uri="{96DAC541-7B7A-43D3-8B79-37D633B846F1}">
                    <asvg:svgBlip xmlns:asvg="http://schemas.microsoft.com/office/drawing/2016/SVG/main" r:embed="rId15"/>
                  </a:ext>
                </a:extLst>
              </a:blip>
              <a:stretch>
                <a:fillRect/>
              </a:stretch>
            </p:blipFill>
            <p:spPr>
              <a:xfrm>
                <a:off x="10034080" y="3165420"/>
                <a:ext cx="552543" cy="552545"/>
              </a:xfrm>
              <a:prstGeom prst="rect">
                <a:avLst/>
              </a:prstGeom>
            </p:spPr>
          </p:pic>
        </p:grpSp>
        <p:sp>
          <p:nvSpPr>
            <p:cNvPr id="640" name="TextBox 639">
              <a:extLst>
                <a:ext uri="{FF2B5EF4-FFF2-40B4-BE49-F238E27FC236}">
                  <a16:creationId xmlns:a16="http://schemas.microsoft.com/office/drawing/2014/main" id="{FA6FBBCA-5899-40F9-A6DE-01D6E299E5FC}"/>
                </a:ext>
              </a:extLst>
            </p:cNvPr>
            <p:cNvSpPr txBox="1"/>
            <p:nvPr/>
          </p:nvSpPr>
          <p:spPr>
            <a:xfrm>
              <a:off x="8151136" y="1007930"/>
              <a:ext cx="1221318" cy="461666"/>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rPr>
                <a:t>Hospital Hubs using NHSP </a:t>
              </a: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dirty="0">
                <a:ln>
                  <a:noFill/>
                </a:ln>
                <a:solidFill>
                  <a:srgbClr val="525252"/>
                </a:solidFill>
                <a:effectLst/>
                <a:uLnTx/>
                <a:uFillTx/>
                <a:latin typeface="Arial"/>
                <a:cs typeface="Arial"/>
              </a:endParaRPr>
            </a:p>
          </p:txBody>
        </p:sp>
      </p:grpSp>
      <p:sp>
        <p:nvSpPr>
          <p:cNvPr id="665" name="TextBox 664">
            <a:extLst>
              <a:ext uri="{FF2B5EF4-FFF2-40B4-BE49-F238E27FC236}">
                <a16:creationId xmlns:a16="http://schemas.microsoft.com/office/drawing/2014/main" id="{98E01953-70A8-4F94-A59C-13D9CF9CD990}"/>
              </a:ext>
            </a:extLst>
          </p:cNvPr>
          <p:cNvSpPr txBox="1"/>
          <p:nvPr/>
        </p:nvSpPr>
        <p:spPr>
          <a:xfrm>
            <a:off x="8963992" y="4109754"/>
            <a:ext cx="1481331" cy="153888"/>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a:rPr>
              <a:t>Vaccination Centres</a:t>
            </a:r>
            <a:endPar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endParaRPr>
          </a:p>
        </p:txBody>
      </p:sp>
      <p:cxnSp>
        <p:nvCxnSpPr>
          <p:cNvPr id="666" name="Connector: Elbow 43">
            <a:extLst>
              <a:ext uri="{FF2B5EF4-FFF2-40B4-BE49-F238E27FC236}">
                <a16:creationId xmlns:a16="http://schemas.microsoft.com/office/drawing/2014/main" id="{AAB96D20-5D88-46E7-97DF-E8185AD5B094}"/>
              </a:ext>
            </a:extLst>
          </p:cNvPr>
          <p:cNvCxnSpPr>
            <a:cxnSpLocks/>
            <a:stCxn id="606" idx="0"/>
          </p:cNvCxnSpPr>
          <p:nvPr/>
        </p:nvCxnSpPr>
        <p:spPr bwMode="auto">
          <a:xfrm rot="5400000" flipH="1" flipV="1">
            <a:off x="7639013" y="991005"/>
            <a:ext cx="1228539" cy="1843514"/>
          </a:xfrm>
          <a:prstGeom prst="bentConnector2">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cxnSp>
        <p:nvCxnSpPr>
          <p:cNvPr id="667" name="Connector: Elbow 43">
            <a:extLst>
              <a:ext uri="{FF2B5EF4-FFF2-40B4-BE49-F238E27FC236}">
                <a16:creationId xmlns:a16="http://schemas.microsoft.com/office/drawing/2014/main" id="{6C20D881-B49D-40A4-953B-B1958730922E}"/>
              </a:ext>
            </a:extLst>
          </p:cNvPr>
          <p:cNvCxnSpPr>
            <a:cxnSpLocks/>
            <a:stCxn id="606" idx="2"/>
          </p:cNvCxnSpPr>
          <p:nvPr/>
        </p:nvCxnSpPr>
        <p:spPr bwMode="auto">
          <a:xfrm rot="16200000" flipH="1">
            <a:off x="8215612" y="3808192"/>
            <a:ext cx="982195" cy="2750368"/>
          </a:xfrm>
          <a:prstGeom prst="bentConnector2">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grpSp>
        <p:nvGrpSpPr>
          <p:cNvPr id="670" name="Group 669">
            <a:extLst>
              <a:ext uri="{FF2B5EF4-FFF2-40B4-BE49-F238E27FC236}">
                <a16:creationId xmlns:a16="http://schemas.microsoft.com/office/drawing/2014/main" id="{96B6CDB4-3AA1-4E03-A54B-BF489F360EA4}"/>
              </a:ext>
            </a:extLst>
          </p:cNvPr>
          <p:cNvGrpSpPr/>
          <p:nvPr/>
        </p:nvGrpSpPr>
        <p:grpSpPr>
          <a:xfrm>
            <a:off x="9008811" y="2244415"/>
            <a:ext cx="1221318" cy="807179"/>
            <a:chOff x="8151136" y="508527"/>
            <a:chExt cx="1221318" cy="807180"/>
          </a:xfrm>
          <a:solidFill>
            <a:srgbClr val="FFFFFF"/>
          </a:solidFill>
        </p:grpSpPr>
        <p:grpSp>
          <p:nvGrpSpPr>
            <p:cNvPr id="671" name="Group 670">
              <a:extLst>
                <a:ext uri="{FF2B5EF4-FFF2-40B4-BE49-F238E27FC236}">
                  <a16:creationId xmlns:a16="http://schemas.microsoft.com/office/drawing/2014/main" id="{8A4565F7-268B-41AA-912F-10516531BDD6}"/>
                </a:ext>
              </a:extLst>
            </p:cNvPr>
            <p:cNvGrpSpPr/>
            <p:nvPr/>
          </p:nvGrpSpPr>
          <p:grpSpPr>
            <a:xfrm>
              <a:off x="8502609" y="508527"/>
              <a:ext cx="462720" cy="611932"/>
              <a:chOff x="10034080" y="3165420"/>
              <a:chExt cx="552543" cy="744239"/>
            </a:xfrm>
            <a:grpFill/>
          </p:grpSpPr>
          <p:grpSp>
            <p:nvGrpSpPr>
              <p:cNvPr id="673" name="CustomIcon">
                <a:extLst>
                  <a:ext uri="{FF2B5EF4-FFF2-40B4-BE49-F238E27FC236}">
                    <a16:creationId xmlns:a16="http://schemas.microsoft.com/office/drawing/2014/main" id="{48936172-5755-4616-A0CD-BF237392624B}"/>
                  </a:ext>
                </a:extLst>
              </p:cNvPr>
              <p:cNvGrpSpPr/>
              <p:nvPr/>
            </p:nvGrpSpPr>
            <p:grpSpPr>
              <a:xfrm>
                <a:off x="10038418" y="3385607"/>
                <a:ext cx="530960" cy="524052"/>
                <a:chOff x="-531446" y="3229247"/>
                <a:chExt cx="530960" cy="524052"/>
              </a:xfrm>
              <a:grpFill/>
            </p:grpSpPr>
            <p:grpSp>
              <p:nvGrpSpPr>
                <p:cNvPr id="676" name="CustomIcon">
                  <a:extLst>
                    <a:ext uri="{FF2B5EF4-FFF2-40B4-BE49-F238E27FC236}">
                      <a16:creationId xmlns:a16="http://schemas.microsoft.com/office/drawing/2014/main" id="{FCD09B8B-30C2-4705-8556-E188BDF01C5E}"/>
                    </a:ext>
                  </a:extLst>
                </p:cNvPr>
                <p:cNvGrpSpPr/>
                <p:nvPr/>
              </p:nvGrpSpPr>
              <p:grpSpPr>
                <a:xfrm>
                  <a:off x="-496048" y="3353569"/>
                  <a:ext cx="473114" cy="353973"/>
                  <a:chOff x="-496048" y="3353569"/>
                  <a:chExt cx="473114" cy="353973"/>
                </a:xfrm>
                <a:grpFill/>
              </p:grpSpPr>
              <p:sp>
                <p:nvSpPr>
                  <p:cNvPr id="695" name="Freeform: Shape 118">
                    <a:extLst>
                      <a:ext uri="{FF2B5EF4-FFF2-40B4-BE49-F238E27FC236}">
                        <a16:creationId xmlns:a16="http://schemas.microsoft.com/office/drawing/2014/main" id="{EF96C43A-8C2D-4FC0-8C32-DB2BD030C573}"/>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96" name="Freeform: Shape 119">
                    <a:extLst>
                      <a:ext uri="{FF2B5EF4-FFF2-40B4-BE49-F238E27FC236}">
                        <a16:creationId xmlns:a16="http://schemas.microsoft.com/office/drawing/2014/main" id="{F3F88B14-A4CD-4AE3-A9B6-4A7C2111C334}"/>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677" name="Freeform: Shape 100">
                  <a:extLst>
                    <a:ext uri="{FF2B5EF4-FFF2-40B4-BE49-F238E27FC236}">
                      <a16:creationId xmlns:a16="http://schemas.microsoft.com/office/drawing/2014/main" id="{3EAD4A61-D6AB-4FD3-882C-64690D1B3DCD}"/>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78" name="Freeform: Shape 101">
                  <a:extLst>
                    <a:ext uri="{FF2B5EF4-FFF2-40B4-BE49-F238E27FC236}">
                      <a16:creationId xmlns:a16="http://schemas.microsoft.com/office/drawing/2014/main" id="{B1CD9362-E0AF-41DF-A746-999BD3904823}"/>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79" name="Freeform: Shape 102">
                  <a:extLst>
                    <a:ext uri="{FF2B5EF4-FFF2-40B4-BE49-F238E27FC236}">
                      <a16:creationId xmlns:a16="http://schemas.microsoft.com/office/drawing/2014/main" id="{D61F613A-04D8-4DCA-BF28-97D53B0009F9}"/>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80" name="Freeform: Shape 103">
                  <a:extLst>
                    <a:ext uri="{FF2B5EF4-FFF2-40B4-BE49-F238E27FC236}">
                      <a16:creationId xmlns:a16="http://schemas.microsoft.com/office/drawing/2014/main" id="{FBBE4E0C-E515-45F1-A161-03FE2F8FB170}"/>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81" name="Freeform: Shape 104">
                  <a:extLst>
                    <a:ext uri="{FF2B5EF4-FFF2-40B4-BE49-F238E27FC236}">
                      <a16:creationId xmlns:a16="http://schemas.microsoft.com/office/drawing/2014/main" id="{2BEA4F8C-3B31-4102-A7F9-FAB769D26FC8}"/>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82" name="Freeform: Shape 105">
                  <a:extLst>
                    <a:ext uri="{FF2B5EF4-FFF2-40B4-BE49-F238E27FC236}">
                      <a16:creationId xmlns:a16="http://schemas.microsoft.com/office/drawing/2014/main" id="{CF56DC2F-AA4C-4F85-BD2C-0D5BB6164CD3}"/>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83" name="Freeform: Shape 106">
                  <a:extLst>
                    <a:ext uri="{FF2B5EF4-FFF2-40B4-BE49-F238E27FC236}">
                      <a16:creationId xmlns:a16="http://schemas.microsoft.com/office/drawing/2014/main" id="{A964C29F-A885-409C-9F51-A2F6D3DF8637}"/>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84" name="Freeform: Shape 107">
                  <a:extLst>
                    <a:ext uri="{FF2B5EF4-FFF2-40B4-BE49-F238E27FC236}">
                      <a16:creationId xmlns:a16="http://schemas.microsoft.com/office/drawing/2014/main" id="{3CB42E03-55E9-498E-AA4A-18A1467B1D9F}"/>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85" name="Freeform: Shape 108">
                  <a:extLst>
                    <a:ext uri="{FF2B5EF4-FFF2-40B4-BE49-F238E27FC236}">
                      <a16:creationId xmlns:a16="http://schemas.microsoft.com/office/drawing/2014/main" id="{64D1D940-0505-4C2B-816D-EABCAAB76700}"/>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86" name="Freeform: Shape 109">
                  <a:extLst>
                    <a:ext uri="{FF2B5EF4-FFF2-40B4-BE49-F238E27FC236}">
                      <a16:creationId xmlns:a16="http://schemas.microsoft.com/office/drawing/2014/main" id="{29D77589-BF96-4422-A9CC-4A29FBB59B92}"/>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87" name="Freeform: Shape 110">
                  <a:extLst>
                    <a:ext uri="{FF2B5EF4-FFF2-40B4-BE49-F238E27FC236}">
                      <a16:creationId xmlns:a16="http://schemas.microsoft.com/office/drawing/2014/main" id="{BEC0014B-5D85-4BA3-AF84-7B4E4888A8B0}"/>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88" name="Freeform: Shape 111">
                  <a:extLst>
                    <a:ext uri="{FF2B5EF4-FFF2-40B4-BE49-F238E27FC236}">
                      <a16:creationId xmlns:a16="http://schemas.microsoft.com/office/drawing/2014/main" id="{3E446A51-DE46-4474-A896-D9C396BEB39D}"/>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89" name="Freeform: Shape 112">
                  <a:extLst>
                    <a:ext uri="{FF2B5EF4-FFF2-40B4-BE49-F238E27FC236}">
                      <a16:creationId xmlns:a16="http://schemas.microsoft.com/office/drawing/2014/main" id="{59D796FE-D0EA-499B-9AE7-54E8EAEC8CAB}"/>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90" name="Freeform: Shape 113">
                  <a:extLst>
                    <a:ext uri="{FF2B5EF4-FFF2-40B4-BE49-F238E27FC236}">
                      <a16:creationId xmlns:a16="http://schemas.microsoft.com/office/drawing/2014/main" id="{3CEF3648-95F2-4782-8408-DB7EA73C5992}"/>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91" name="Freeform: Shape 114">
                  <a:extLst>
                    <a:ext uri="{FF2B5EF4-FFF2-40B4-BE49-F238E27FC236}">
                      <a16:creationId xmlns:a16="http://schemas.microsoft.com/office/drawing/2014/main" id="{5FF3E27B-49EC-4987-A3A7-3D83922DEA1C}"/>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92" name="Freeform: Shape 115">
                  <a:extLst>
                    <a:ext uri="{FF2B5EF4-FFF2-40B4-BE49-F238E27FC236}">
                      <a16:creationId xmlns:a16="http://schemas.microsoft.com/office/drawing/2014/main" id="{74B85D32-140D-4E98-A6D5-17FBD9ADDA05}"/>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93" name="Freeform: Shape 116">
                  <a:extLst>
                    <a:ext uri="{FF2B5EF4-FFF2-40B4-BE49-F238E27FC236}">
                      <a16:creationId xmlns:a16="http://schemas.microsoft.com/office/drawing/2014/main" id="{86532577-766B-4B9A-84A0-F36970BD90E5}"/>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694" name="Freeform: Shape 117">
                  <a:extLst>
                    <a:ext uri="{FF2B5EF4-FFF2-40B4-BE49-F238E27FC236}">
                      <a16:creationId xmlns:a16="http://schemas.microsoft.com/office/drawing/2014/main" id="{6D522839-426B-4764-8F02-167CF599A419}"/>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674" name="Rectangle 673">
                <a:extLst>
                  <a:ext uri="{FF2B5EF4-FFF2-40B4-BE49-F238E27FC236}">
                    <a16:creationId xmlns:a16="http://schemas.microsoft.com/office/drawing/2014/main" id="{118C101E-4E42-44EA-A38E-C2133AE3FF50}"/>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675" name="CustomIcon">
                <a:extLst>
                  <a:ext uri="{FF2B5EF4-FFF2-40B4-BE49-F238E27FC236}">
                    <a16:creationId xmlns:a16="http://schemas.microsoft.com/office/drawing/2014/main" id="{451ABBB3-A7E3-49BC-949F-33882BB785BE}"/>
                  </a:ext>
                </a:extLst>
              </p:cNvPr>
              <p:cNvPicPr>
                <a:picLocks noChangeAspect="1"/>
              </p:cNvPicPr>
              <p:nvPr>
                <p:custDataLst>
                  <p:tags r:id="rId1"/>
                </p:custDataLst>
              </p:nvPr>
            </p:nvPicPr>
            <p:blipFill>
              <a:blip r:embed="rId14">
                <a:extLst>
                  <a:ext uri="{96DAC541-7B7A-43D3-8B79-37D633B846F1}">
                    <asvg:svgBlip xmlns:asvg="http://schemas.microsoft.com/office/drawing/2016/SVG/main" r:embed="rId15"/>
                  </a:ext>
                </a:extLst>
              </a:blip>
              <a:stretch>
                <a:fillRect/>
              </a:stretch>
            </p:blipFill>
            <p:spPr>
              <a:xfrm>
                <a:off x="10034080" y="3165420"/>
                <a:ext cx="552543" cy="552545"/>
              </a:xfrm>
              <a:prstGeom prst="rect">
                <a:avLst/>
              </a:prstGeom>
            </p:spPr>
          </p:pic>
        </p:grpSp>
        <p:sp>
          <p:nvSpPr>
            <p:cNvPr id="672" name="TextBox 671">
              <a:extLst>
                <a:ext uri="{FF2B5EF4-FFF2-40B4-BE49-F238E27FC236}">
                  <a16:creationId xmlns:a16="http://schemas.microsoft.com/office/drawing/2014/main" id="{877C9D1F-72F3-4E20-AD21-CCE3ED573DB6}"/>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0" cap="none" spc="0" normalizeH="0" baseline="0" noProof="0" dirty="0">
                  <a:ln>
                    <a:noFill/>
                  </a:ln>
                  <a:solidFill>
                    <a:srgbClr val="525252"/>
                  </a:solidFill>
                  <a:effectLst/>
                  <a:uLnTx/>
                  <a:uFillTx/>
                  <a:latin typeface="Arial"/>
                  <a:cs typeface="Arial" panose="020B0604020202020204" pitchFamily="34" charset="0"/>
                </a:rPr>
                <a:t>Hospital Hubs </a:t>
              </a:r>
              <a:r>
                <a:rPr lang="en-GB" sz="1000" b="1" kern="0" dirty="0">
                  <a:solidFill>
                    <a:srgbClr val="525252"/>
                  </a:solidFill>
                  <a:latin typeface="Arial"/>
                </a:rPr>
                <a:t>not NHSP clients </a:t>
              </a:r>
              <a:endParaRPr kumimoji="0" lang="en-GB" sz="1000" b="1" i="0" u="none" strike="noStrike" kern="0" cap="none" spc="0" normalizeH="0" baseline="0" noProof="0" dirty="0">
                <a:ln>
                  <a:noFill/>
                </a:ln>
                <a:solidFill>
                  <a:srgbClr val="525252"/>
                </a:solidFill>
                <a:effectLst/>
                <a:uLnTx/>
                <a:uFillTx/>
                <a:latin typeface="Arial"/>
                <a:cs typeface="Arial"/>
              </a:endParaRPr>
            </a:p>
          </p:txBody>
        </p:sp>
      </p:grpSp>
      <p:cxnSp>
        <p:nvCxnSpPr>
          <p:cNvPr id="697" name="Straight Arrow Connector 696">
            <a:extLst>
              <a:ext uri="{FF2B5EF4-FFF2-40B4-BE49-F238E27FC236}">
                <a16:creationId xmlns:a16="http://schemas.microsoft.com/office/drawing/2014/main" id="{016933E5-7C00-4E07-BDB8-83790CB815CE}"/>
              </a:ext>
            </a:extLst>
          </p:cNvPr>
          <p:cNvCxnSpPr>
            <a:cxnSpLocks/>
          </p:cNvCxnSpPr>
          <p:nvPr/>
        </p:nvCxnSpPr>
        <p:spPr bwMode="auto">
          <a:xfrm flipV="1">
            <a:off x="8109909" y="3773934"/>
            <a:ext cx="1149360" cy="10149"/>
          </a:xfrm>
          <a:prstGeom prst="straightConnector1">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cxnSp>
        <p:nvCxnSpPr>
          <p:cNvPr id="698" name="Straight Arrow Connector 697">
            <a:extLst>
              <a:ext uri="{FF2B5EF4-FFF2-40B4-BE49-F238E27FC236}">
                <a16:creationId xmlns:a16="http://schemas.microsoft.com/office/drawing/2014/main" id="{7F1EA107-8380-4B02-86B1-BACDDB10DFC8}"/>
              </a:ext>
            </a:extLst>
          </p:cNvPr>
          <p:cNvCxnSpPr>
            <a:cxnSpLocks/>
          </p:cNvCxnSpPr>
          <p:nvPr/>
        </p:nvCxnSpPr>
        <p:spPr bwMode="auto">
          <a:xfrm flipV="1">
            <a:off x="8101108" y="2530440"/>
            <a:ext cx="1149360" cy="10149"/>
          </a:xfrm>
          <a:prstGeom prst="straightConnector1">
            <a:avLst/>
          </a:prstGeom>
          <a:solidFill>
            <a:schemeClr val="bg1"/>
          </a:solidFill>
          <a:ln w="25400" cap="flat" cmpd="sng" algn="ctr">
            <a:solidFill>
              <a:schemeClr val="bg2">
                <a:lumMod val="40000"/>
                <a:lumOff val="60000"/>
              </a:schemeClr>
            </a:solidFill>
            <a:prstDash val="solid"/>
            <a:round/>
            <a:headEnd type="none" w="med" len="med"/>
            <a:tailEnd type="triangle"/>
          </a:ln>
          <a:effectLst/>
        </p:spPr>
      </p:cxnSp>
      <p:sp>
        <p:nvSpPr>
          <p:cNvPr id="704" name="Oval 703">
            <a:extLst>
              <a:ext uri="{FF2B5EF4-FFF2-40B4-BE49-F238E27FC236}">
                <a16:creationId xmlns:a16="http://schemas.microsoft.com/office/drawing/2014/main" id="{222891F0-5F26-4738-B36E-39700608CDD6}"/>
              </a:ext>
            </a:extLst>
          </p:cNvPr>
          <p:cNvSpPr/>
          <p:nvPr/>
        </p:nvSpPr>
        <p:spPr>
          <a:xfrm>
            <a:off x="9876561" y="1229958"/>
            <a:ext cx="310333" cy="307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705" name="Graphic 704" descr="Daily calendar">
            <a:extLst>
              <a:ext uri="{FF2B5EF4-FFF2-40B4-BE49-F238E27FC236}">
                <a16:creationId xmlns:a16="http://schemas.microsoft.com/office/drawing/2014/main" id="{BA9ED273-6104-4D0C-B32B-23E0900CE0A0}"/>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923484" y="1257270"/>
            <a:ext cx="228098" cy="228098"/>
          </a:xfrm>
          <a:prstGeom prst="rect">
            <a:avLst/>
          </a:prstGeom>
        </p:spPr>
      </p:pic>
      <p:sp>
        <p:nvSpPr>
          <p:cNvPr id="706" name="Oval 705">
            <a:extLst>
              <a:ext uri="{FF2B5EF4-FFF2-40B4-BE49-F238E27FC236}">
                <a16:creationId xmlns:a16="http://schemas.microsoft.com/office/drawing/2014/main" id="{1968A17F-23AA-4737-A3FB-DE96C059C780}"/>
              </a:ext>
            </a:extLst>
          </p:cNvPr>
          <p:cNvSpPr/>
          <p:nvPr/>
        </p:nvSpPr>
        <p:spPr>
          <a:xfrm>
            <a:off x="9931114" y="2386248"/>
            <a:ext cx="310333" cy="307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707" name="Graphic 706" descr="Daily calendar">
            <a:extLst>
              <a:ext uri="{FF2B5EF4-FFF2-40B4-BE49-F238E27FC236}">
                <a16:creationId xmlns:a16="http://schemas.microsoft.com/office/drawing/2014/main" id="{457012CE-037E-4ED7-85A3-96B81D4AA4A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967844" y="2421608"/>
            <a:ext cx="228098" cy="228098"/>
          </a:xfrm>
          <a:prstGeom prst="rect">
            <a:avLst/>
          </a:prstGeom>
        </p:spPr>
      </p:pic>
      <p:sp>
        <p:nvSpPr>
          <p:cNvPr id="708" name="Oval 707">
            <a:extLst>
              <a:ext uri="{FF2B5EF4-FFF2-40B4-BE49-F238E27FC236}">
                <a16:creationId xmlns:a16="http://schemas.microsoft.com/office/drawing/2014/main" id="{903FFD16-AA07-4063-9116-4EB10ECDDD5C}"/>
              </a:ext>
            </a:extLst>
          </p:cNvPr>
          <p:cNvSpPr/>
          <p:nvPr/>
        </p:nvSpPr>
        <p:spPr>
          <a:xfrm>
            <a:off x="10069157" y="3712766"/>
            <a:ext cx="310333" cy="307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709" name="Graphic 708" descr="Daily calendar">
            <a:extLst>
              <a:ext uri="{FF2B5EF4-FFF2-40B4-BE49-F238E27FC236}">
                <a16:creationId xmlns:a16="http://schemas.microsoft.com/office/drawing/2014/main" id="{9D835E2D-E5EA-482B-8F14-79441569722F}"/>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109580" y="3736892"/>
            <a:ext cx="228098" cy="228098"/>
          </a:xfrm>
          <a:prstGeom prst="rect">
            <a:avLst/>
          </a:prstGeom>
        </p:spPr>
      </p:pic>
      <p:sp>
        <p:nvSpPr>
          <p:cNvPr id="710" name="Oval 709">
            <a:extLst>
              <a:ext uri="{FF2B5EF4-FFF2-40B4-BE49-F238E27FC236}">
                <a16:creationId xmlns:a16="http://schemas.microsoft.com/office/drawing/2014/main" id="{25DF8591-B929-4FF0-BD27-1C0358FEDF60}"/>
              </a:ext>
            </a:extLst>
          </p:cNvPr>
          <p:cNvSpPr/>
          <p:nvPr/>
        </p:nvSpPr>
        <p:spPr>
          <a:xfrm>
            <a:off x="11409535" y="6025606"/>
            <a:ext cx="310333" cy="307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711" name="Graphic 710" descr="Daily calendar">
            <a:extLst>
              <a:ext uri="{FF2B5EF4-FFF2-40B4-BE49-F238E27FC236}">
                <a16:creationId xmlns:a16="http://schemas.microsoft.com/office/drawing/2014/main" id="{F48C68AF-8878-49FD-BD66-005331795A76}"/>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50652" y="6065445"/>
            <a:ext cx="228098" cy="228098"/>
          </a:xfrm>
          <a:prstGeom prst="rect">
            <a:avLst/>
          </a:prstGeom>
        </p:spPr>
      </p:pic>
      <p:sp>
        <p:nvSpPr>
          <p:cNvPr id="712" name="Oval 711">
            <a:extLst>
              <a:ext uri="{FF2B5EF4-FFF2-40B4-BE49-F238E27FC236}">
                <a16:creationId xmlns:a16="http://schemas.microsoft.com/office/drawing/2014/main" id="{5F3D8759-1271-448A-8397-2D6DCFD2F93F}"/>
              </a:ext>
            </a:extLst>
          </p:cNvPr>
          <p:cNvSpPr/>
          <p:nvPr/>
        </p:nvSpPr>
        <p:spPr>
          <a:xfrm>
            <a:off x="6452070" y="4492825"/>
            <a:ext cx="310333" cy="307777"/>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713" name="Graphic 712" descr="Statistics">
            <a:extLst>
              <a:ext uri="{FF2B5EF4-FFF2-40B4-BE49-F238E27FC236}">
                <a16:creationId xmlns:a16="http://schemas.microsoft.com/office/drawing/2014/main" id="{3A52AE1E-72B2-4FA5-9F19-D3DDD67B221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01860" y="4541547"/>
            <a:ext cx="211844" cy="211844"/>
          </a:xfrm>
          <a:prstGeom prst="rect">
            <a:avLst/>
          </a:prstGeom>
        </p:spPr>
      </p:pic>
      <p:sp>
        <p:nvSpPr>
          <p:cNvPr id="714" name="Oval 713">
            <a:extLst>
              <a:ext uri="{FF2B5EF4-FFF2-40B4-BE49-F238E27FC236}">
                <a16:creationId xmlns:a16="http://schemas.microsoft.com/office/drawing/2014/main" id="{366ABE8B-71AB-42FF-B20B-0CBC995CA475}"/>
              </a:ext>
            </a:extLst>
          </p:cNvPr>
          <p:cNvSpPr/>
          <p:nvPr/>
        </p:nvSpPr>
        <p:spPr>
          <a:xfrm>
            <a:off x="11423098" y="6322663"/>
            <a:ext cx="310333" cy="307777"/>
          </a:xfrm>
          <a:prstGeom prst="ellipse">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pic>
        <p:nvPicPr>
          <p:cNvPr id="715" name="Graphic 714" descr="Statistics">
            <a:extLst>
              <a:ext uri="{FF2B5EF4-FFF2-40B4-BE49-F238E27FC236}">
                <a16:creationId xmlns:a16="http://schemas.microsoft.com/office/drawing/2014/main" id="{477B56ED-A1E6-41BB-9E6A-658FEF136F5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72888" y="6371385"/>
            <a:ext cx="211844" cy="211844"/>
          </a:xfrm>
          <a:prstGeom prst="rect">
            <a:avLst/>
          </a:prstGeom>
        </p:spPr>
      </p:pic>
      <p:sp>
        <p:nvSpPr>
          <p:cNvPr id="724" name="TextBox 723">
            <a:extLst>
              <a:ext uri="{FF2B5EF4-FFF2-40B4-BE49-F238E27FC236}">
                <a16:creationId xmlns:a16="http://schemas.microsoft.com/office/drawing/2014/main" id="{62599CA8-0454-400E-A942-CC1DF4DF379D}"/>
              </a:ext>
            </a:extLst>
          </p:cNvPr>
          <p:cNvSpPr txBox="1"/>
          <p:nvPr/>
        </p:nvSpPr>
        <p:spPr>
          <a:xfrm>
            <a:off x="6452070" y="4782978"/>
            <a:ext cx="850408" cy="846386"/>
          </a:xfrm>
          <a:prstGeom prst="rect">
            <a:avLst/>
          </a:prstGeom>
          <a:noFill/>
        </p:spPr>
        <p:txBody>
          <a:bodyPr wrap="square" rtlCol="0">
            <a:spAutoFit/>
          </a:bodyPr>
          <a:lstStyle/>
          <a:p>
            <a:pPr algn="ctr"/>
            <a:r>
              <a:rPr lang="en-GB" sz="700">
                <a:latin typeface="Arial" panose="020B0604020202020204" pitchFamily="34" charset="0"/>
                <a:cs typeface="Arial" panose="020B0604020202020204" pitchFamily="34" charset="0"/>
              </a:rPr>
              <a:t>Lead Employers are responsible for the rota creation and management for vaccination centres</a:t>
            </a:r>
          </a:p>
        </p:txBody>
      </p:sp>
      <p:cxnSp>
        <p:nvCxnSpPr>
          <p:cNvPr id="729" name="Connector: Elbow 43">
            <a:extLst>
              <a:ext uri="{FF2B5EF4-FFF2-40B4-BE49-F238E27FC236}">
                <a16:creationId xmlns:a16="http://schemas.microsoft.com/office/drawing/2014/main" id="{D4340283-5B80-4179-B489-F2DBE3A774B3}"/>
              </a:ext>
            </a:extLst>
          </p:cNvPr>
          <p:cNvCxnSpPr>
            <a:cxnSpLocks/>
          </p:cNvCxnSpPr>
          <p:nvPr/>
        </p:nvCxnSpPr>
        <p:spPr bwMode="auto">
          <a:xfrm flipV="1">
            <a:off x="2886162" y="3072039"/>
            <a:ext cx="2912731" cy="1822288"/>
          </a:xfrm>
          <a:prstGeom prst="bentConnector3">
            <a:avLst>
              <a:gd name="adj1" fmla="val 43460"/>
            </a:avLst>
          </a:prstGeom>
          <a:solidFill>
            <a:srgbClr val="FFFFFF"/>
          </a:solidFill>
          <a:ln w="25400" cap="flat" cmpd="sng" algn="ctr">
            <a:solidFill>
              <a:srgbClr val="005EB8">
                <a:lumMod val="40000"/>
                <a:lumOff val="60000"/>
              </a:srgbClr>
            </a:solidFill>
            <a:prstDash val="solid"/>
            <a:round/>
            <a:headEnd type="none" w="med" len="med"/>
            <a:tailEnd type="none" w="med" len="med"/>
          </a:ln>
          <a:effectLst/>
        </p:spPr>
      </p:cxnSp>
      <p:cxnSp>
        <p:nvCxnSpPr>
          <p:cNvPr id="730" name="Connector: Elbow 43">
            <a:extLst>
              <a:ext uri="{FF2B5EF4-FFF2-40B4-BE49-F238E27FC236}">
                <a16:creationId xmlns:a16="http://schemas.microsoft.com/office/drawing/2014/main" id="{C09CEAFE-B81D-4095-9CA2-2DD1867FB5F4}"/>
              </a:ext>
            </a:extLst>
          </p:cNvPr>
          <p:cNvCxnSpPr>
            <a:cxnSpLocks/>
          </p:cNvCxnSpPr>
          <p:nvPr/>
        </p:nvCxnSpPr>
        <p:spPr bwMode="auto">
          <a:xfrm>
            <a:off x="2917226" y="1931851"/>
            <a:ext cx="3684907" cy="1146895"/>
          </a:xfrm>
          <a:prstGeom prst="bentConnector3">
            <a:avLst>
              <a:gd name="adj1" fmla="val 33715"/>
            </a:avLst>
          </a:prstGeom>
          <a:solidFill>
            <a:srgbClr val="FFFFFF"/>
          </a:solidFill>
          <a:ln w="25400" cap="flat" cmpd="sng" algn="ctr">
            <a:solidFill>
              <a:srgbClr val="005EB8">
                <a:lumMod val="40000"/>
                <a:lumOff val="60000"/>
              </a:srgbClr>
            </a:solidFill>
            <a:prstDash val="solid"/>
            <a:round/>
            <a:headEnd type="none" w="med" len="med"/>
            <a:tailEnd type="triangle"/>
          </a:ln>
          <a:effectLst/>
        </p:spPr>
      </p:cxnSp>
      <p:cxnSp>
        <p:nvCxnSpPr>
          <p:cNvPr id="733" name="Straight Arrow Connector 732">
            <a:extLst>
              <a:ext uri="{FF2B5EF4-FFF2-40B4-BE49-F238E27FC236}">
                <a16:creationId xmlns:a16="http://schemas.microsoft.com/office/drawing/2014/main" id="{0FEC68E1-322A-408C-ABAF-5E79CE464283}"/>
              </a:ext>
            </a:extLst>
          </p:cNvPr>
          <p:cNvCxnSpPr>
            <a:cxnSpLocks/>
          </p:cNvCxnSpPr>
          <p:nvPr/>
        </p:nvCxnSpPr>
        <p:spPr bwMode="auto">
          <a:xfrm>
            <a:off x="3814994" y="3629664"/>
            <a:ext cx="1412912" cy="0"/>
          </a:xfrm>
          <a:prstGeom prst="straightConnector1">
            <a:avLst/>
          </a:prstGeom>
          <a:solidFill>
            <a:schemeClr val="bg1"/>
          </a:solidFill>
          <a:ln w="25400" cap="flat" cmpd="sng" algn="ctr">
            <a:solidFill>
              <a:srgbClr val="FF9966"/>
            </a:solidFill>
            <a:prstDash val="solid"/>
            <a:round/>
            <a:headEnd type="none" w="med" len="med"/>
            <a:tailEnd type="none" w="med" len="med"/>
          </a:ln>
          <a:effectLst/>
        </p:spPr>
      </p:cxnSp>
      <p:cxnSp>
        <p:nvCxnSpPr>
          <p:cNvPr id="734" name="Connector: Elbow 43">
            <a:extLst>
              <a:ext uri="{FF2B5EF4-FFF2-40B4-BE49-F238E27FC236}">
                <a16:creationId xmlns:a16="http://schemas.microsoft.com/office/drawing/2014/main" id="{CD2CFD7A-A59F-47A7-A50B-AB79D37022BB}"/>
              </a:ext>
            </a:extLst>
          </p:cNvPr>
          <p:cNvCxnSpPr>
            <a:cxnSpLocks/>
          </p:cNvCxnSpPr>
          <p:nvPr/>
        </p:nvCxnSpPr>
        <p:spPr bwMode="auto">
          <a:xfrm>
            <a:off x="2910979" y="1704775"/>
            <a:ext cx="3628554" cy="971348"/>
          </a:xfrm>
          <a:prstGeom prst="bentConnector3">
            <a:avLst>
              <a:gd name="adj1" fmla="val 50000"/>
            </a:avLst>
          </a:prstGeom>
          <a:solidFill>
            <a:srgbClr val="FFFFFF"/>
          </a:solidFill>
          <a:ln w="25400" cap="flat" cmpd="sng" algn="ctr">
            <a:solidFill>
              <a:srgbClr val="FF9966"/>
            </a:solidFill>
            <a:prstDash val="solid"/>
            <a:round/>
            <a:headEnd type="none" w="med" len="med"/>
            <a:tailEnd type="triangle"/>
          </a:ln>
          <a:effectLst/>
        </p:spPr>
      </p:cxnSp>
      <p:cxnSp>
        <p:nvCxnSpPr>
          <p:cNvPr id="735" name="Connector: Elbow 43">
            <a:extLst>
              <a:ext uri="{FF2B5EF4-FFF2-40B4-BE49-F238E27FC236}">
                <a16:creationId xmlns:a16="http://schemas.microsoft.com/office/drawing/2014/main" id="{64036EB5-0480-47A3-B89D-99A42F41289E}"/>
              </a:ext>
            </a:extLst>
          </p:cNvPr>
          <p:cNvCxnSpPr>
            <a:cxnSpLocks/>
          </p:cNvCxnSpPr>
          <p:nvPr/>
        </p:nvCxnSpPr>
        <p:spPr bwMode="auto">
          <a:xfrm flipV="1">
            <a:off x="7471826" y="1424884"/>
            <a:ext cx="1728555" cy="1108370"/>
          </a:xfrm>
          <a:prstGeom prst="bentConnector3">
            <a:avLst>
              <a:gd name="adj1" fmla="val 2978"/>
            </a:avLst>
          </a:prstGeom>
          <a:solidFill>
            <a:srgbClr val="FFFFFF"/>
          </a:solidFill>
          <a:ln w="25400" cap="flat" cmpd="sng" algn="ctr">
            <a:solidFill>
              <a:srgbClr val="FF9966"/>
            </a:solidFill>
            <a:prstDash val="solid"/>
            <a:round/>
            <a:headEnd type="none" w="med" len="med"/>
            <a:tailEnd type="triangle"/>
          </a:ln>
          <a:effectLst/>
        </p:spPr>
      </p:cxnSp>
      <p:cxnSp>
        <p:nvCxnSpPr>
          <p:cNvPr id="736" name="Straight Arrow Connector 735">
            <a:extLst>
              <a:ext uri="{FF2B5EF4-FFF2-40B4-BE49-F238E27FC236}">
                <a16:creationId xmlns:a16="http://schemas.microsoft.com/office/drawing/2014/main" id="{2370A0A5-FE80-4C4F-B16D-F4ED6FA66AA5}"/>
              </a:ext>
            </a:extLst>
          </p:cNvPr>
          <p:cNvCxnSpPr>
            <a:cxnSpLocks/>
          </p:cNvCxnSpPr>
          <p:nvPr/>
        </p:nvCxnSpPr>
        <p:spPr bwMode="auto">
          <a:xfrm flipV="1">
            <a:off x="8082345" y="2657306"/>
            <a:ext cx="1149360" cy="10149"/>
          </a:xfrm>
          <a:prstGeom prst="straightConnector1">
            <a:avLst/>
          </a:prstGeom>
          <a:solidFill>
            <a:schemeClr val="bg1"/>
          </a:solidFill>
          <a:ln w="25400" cap="flat" cmpd="sng" algn="ctr">
            <a:solidFill>
              <a:srgbClr val="FF9966"/>
            </a:solidFill>
            <a:prstDash val="solid"/>
            <a:round/>
            <a:headEnd type="none" w="med" len="med"/>
            <a:tailEnd type="triangle"/>
          </a:ln>
          <a:effectLst/>
        </p:spPr>
      </p:cxnSp>
      <p:cxnSp>
        <p:nvCxnSpPr>
          <p:cNvPr id="738" name="Connector: Elbow 43">
            <a:extLst>
              <a:ext uri="{FF2B5EF4-FFF2-40B4-BE49-F238E27FC236}">
                <a16:creationId xmlns:a16="http://schemas.microsoft.com/office/drawing/2014/main" id="{1CF4A276-A9CB-4962-AB66-14E9FA4A8578}"/>
              </a:ext>
            </a:extLst>
          </p:cNvPr>
          <p:cNvCxnSpPr>
            <a:cxnSpLocks/>
            <a:endCxn id="609" idx="1"/>
          </p:cNvCxnSpPr>
          <p:nvPr/>
        </p:nvCxnSpPr>
        <p:spPr bwMode="auto">
          <a:xfrm>
            <a:off x="7434535" y="4692280"/>
            <a:ext cx="2671660" cy="787362"/>
          </a:xfrm>
          <a:prstGeom prst="bentConnector3">
            <a:avLst>
              <a:gd name="adj1" fmla="val -705"/>
            </a:avLst>
          </a:prstGeom>
          <a:solidFill>
            <a:srgbClr val="FFFFFF"/>
          </a:solidFill>
          <a:ln w="25400" cap="flat" cmpd="sng" algn="ctr">
            <a:solidFill>
              <a:srgbClr val="FF9966"/>
            </a:solidFill>
            <a:prstDash val="solid"/>
            <a:round/>
            <a:headEnd type="none" w="med" len="med"/>
            <a:tailEnd type="triangle"/>
          </a:ln>
          <a:effectLst/>
        </p:spPr>
      </p:cxnSp>
      <p:cxnSp>
        <p:nvCxnSpPr>
          <p:cNvPr id="740" name="Straight Arrow Connector 739">
            <a:extLst>
              <a:ext uri="{FF2B5EF4-FFF2-40B4-BE49-F238E27FC236}">
                <a16:creationId xmlns:a16="http://schemas.microsoft.com/office/drawing/2014/main" id="{5F2405DD-BF70-488B-A231-1550BB37216F}"/>
              </a:ext>
            </a:extLst>
          </p:cNvPr>
          <p:cNvCxnSpPr>
            <a:cxnSpLocks/>
          </p:cNvCxnSpPr>
          <p:nvPr/>
        </p:nvCxnSpPr>
        <p:spPr bwMode="auto">
          <a:xfrm flipV="1">
            <a:off x="2980128" y="3072039"/>
            <a:ext cx="3420000" cy="0"/>
          </a:xfrm>
          <a:prstGeom prst="straightConnector1">
            <a:avLst/>
          </a:prstGeom>
          <a:solidFill>
            <a:schemeClr val="bg1"/>
          </a:solidFill>
          <a:ln w="25400" cap="flat" cmpd="sng" algn="ctr">
            <a:solidFill>
              <a:srgbClr val="7DBFFF"/>
            </a:solidFill>
            <a:prstDash val="solid"/>
            <a:round/>
            <a:headEnd type="none" w="med" len="med"/>
            <a:tailEnd type="none" w="med" len="med"/>
          </a:ln>
          <a:effectLst/>
        </p:spPr>
      </p:cxnSp>
      <p:sp>
        <p:nvSpPr>
          <p:cNvPr id="206" name="Title 8">
            <a:extLst>
              <a:ext uri="{FF2B5EF4-FFF2-40B4-BE49-F238E27FC236}">
                <a16:creationId xmlns:a16="http://schemas.microsoft.com/office/drawing/2014/main" id="{D9AC351C-A397-4370-A8EC-D15C4AE22A0F}"/>
              </a:ext>
            </a:extLst>
          </p:cNvPr>
          <p:cNvSpPr>
            <a:spLocks noGrp="1"/>
          </p:cNvSpPr>
          <p:nvPr>
            <p:ph type="title"/>
          </p:nvPr>
        </p:nvSpPr>
        <p:spPr>
          <a:xfrm>
            <a:off x="185964" y="205709"/>
            <a:ext cx="9510534" cy="611649"/>
          </a:xfrm>
        </p:spPr>
        <p:txBody>
          <a:bodyPr/>
          <a:lstStyle/>
          <a:p>
            <a:r>
              <a:rPr lang="en-GB"/>
              <a:t>Workforce Deployment Model - Deployment</a:t>
            </a:r>
          </a:p>
        </p:txBody>
      </p:sp>
      <p:cxnSp>
        <p:nvCxnSpPr>
          <p:cNvPr id="205" name="Straight Arrow Connector 204">
            <a:extLst>
              <a:ext uri="{FF2B5EF4-FFF2-40B4-BE49-F238E27FC236}">
                <a16:creationId xmlns:a16="http://schemas.microsoft.com/office/drawing/2014/main" id="{38986762-5205-4C56-93A4-C6B814D0BD2A}"/>
              </a:ext>
            </a:extLst>
          </p:cNvPr>
          <p:cNvCxnSpPr>
            <a:cxnSpLocks/>
          </p:cNvCxnSpPr>
          <p:nvPr/>
        </p:nvCxnSpPr>
        <p:spPr bwMode="auto">
          <a:xfrm>
            <a:off x="2975332" y="3186042"/>
            <a:ext cx="863243" cy="0"/>
          </a:xfrm>
          <a:prstGeom prst="straightConnector1">
            <a:avLst/>
          </a:prstGeom>
          <a:solidFill>
            <a:schemeClr val="bg1"/>
          </a:solidFill>
          <a:ln w="25400" cap="flat" cmpd="sng" algn="ctr">
            <a:solidFill>
              <a:srgbClr val="FF9966"/>
            </a:solidFill>
            <a:prstDash val="solid"/>
            <a:round/>
            <a:headEnd type="none" w="med" len="med"/>
            <a:tailEnd type="none" w="med" len="med"/>
          </a:ln>
          <a:effectLst/>
        </p:spPr>
      </p:cxnSp>
      <p:cxnSp>
        <p:nvCxnSpPr>
          <p:cNvPr id="207" name="Straight Arrow Connector 206">
            <a:extLst>
              <a:ext uri="{FF2B5EF4-FFF2-40B4-BE49-F238E27FC236}">
                <a16:creationId xmlns:a16="http://schemas.microsoft.com/office/drawing/2014/main" id="{8679FD8C-3D2D-4E21-8CB2-2325A176DA86}"/>
              </a:ext>
            </a:extLst>
          </p:cNvPr>
          <p:cNvCxnSpPr>
            <a:cxnSpLocks/>
          </p:cNvCxnSpPr>
          <p:nvPr/>
        </p:nvCxnSpPr>
        <p:spPr bwMode="auto">
          <a:xfrm>
            <a:off x="3818565" y="3174319"/>
            <a:ext cx="0" cy="1579072"/>
          </a:xfrm>
          <a:prstGeom prst="straightConnector1">
            <a:avLst/>
          </a:prstGeom>
          <a:solidFill>
            <a:schemeClr val="bg1"/>
          </a:solidFill>
          <a:ln w="25400" cap="flat" cmpd="sng" algn="ctr">
            <a:solidFill>
              <a:srgbClr val="FF9966"/>
            </a:solidFill>
            <a:prstDash val="solid"/>
            <a:round/>
            <a:headEnd type="none" w="med" len="med"/>
            <a:tailEnd type="none" w="med" len="med"/>
          </a:ln>
          <a:effectLst/>
        </p:spPr>
      </p:cxnSp>
      <p:cxnSp>
        <p:nvCxnSpPr>
          <p:cNvPr id="210" name="Straight Arrow Connector 209">
            <a:extLst>
              <a:ext uri="{FF2B5EF4-FFF2-40B4-BE49-F238E27FC236}">
                <a16:creationId xmlns:a16="http://schemas.microsoft.com/office/drawing/2014/main" id="{A65683AD-651D-48BA-9AEE-6F3367EFD35A}"/>
              </a:ext>
            </a:extLst>
          </p:cNvPr>
          <p:cNvCxnSpPr>
            <a:cxnSpLocks/>
          </p:cNvCxnSpPr>
          <p:nvPr/>
        </p:nvCxnSpPr>
        <p:spPr bwMode="auto">
          <a:xfrm>
            <a:off x="2972335" y="4768620"/>
            <a:ext cx="863243" cy="0"/>
          </a:xfrm>
          <a:prstGeom prst="straightConnector1">
            <a:avLst/>
          </a:prstGeom>
          <a:solidFill>
            <a:schemeClr val="bg1"/>
          </a:solidFill>
          <a:ln w="25400" cap="flat" cmpd="sng" algn="ctr">
            <a:solidFill>
              <a:srgbClr val="FF9966"/>
            </a:solidFill>
            <a:prstDash val="solid"/>
            <a:round/>
            <a:headEnd type="none" w="med" len="med"/>
            <a:tailEnd type="none" w="med" len="med"/>
          </a:ln>
          <a:effectLst/>
        </p:spPr>
      </p:cxnSp>
      <p:pic>
        <p:nvPicPr>
          <p:cNvPr id="2050" name="Picture 2" descr="Covid-19: NHSE&amp;I issues guidance on minimising spread of infection : Kent  LPC">
            <a:extLst>
              <a:ext uri="{FF2B5EF4-FFF2-40B4-BE49-F238E27FC236}">
                <a16:creationId xmlns:a16="http://schemas.microsoft.com/office/drawing/2014/main" id="{38C829E0-7E03-4EBD-8A15-7D26E7F26B1B}"/>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17680" t="14509" r="16086" b="13460"/>
          <a:stretch/>
        </p:blipFill>
        <p:spPr bwMode="auto">
          <a:xfrm>
            <a:off x="4669217" y="4500908"/>
            <a:ext cx="1182777" cy="72017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cxnSp>
        <p:nvCxnSpPr>
          <p:cNvPr id="223" name="Straight Arrow Connector 222">
            <a:extLst>
              <a:ext uri="{FF2B5EF4-FFF2-40B4-BE49-F238E27FC236}">
                <a16:creationId xmlns:a16="http://schemas.microsoft.com/office/drawing/2014/main" id="{94048B59-835C-4A8F-BFA6-BFBE80E6D74D}"/>
              </a:ext>
            </a:extLst>
          </p:cNvPr>
          <p:cNvCxnSpPr>
            <a:cxnSpLocks/>
          </p:cNvCxnSpPr>
          <p:nvPr/>
        </p:nvCxnSpPr>
        <p:spPr bwMode="auto">
          <a:xfrm>
            <a:off x="5227906" y="3616229"/>
            <a:ext cx="0" cy="992315"/>
          </a:xfrm>
          <a:prstGeom prst="straightConnector1">
            <a:avLst/>
          </a:prstGeom>
          <a:solidFill>
            <a:schemeClr val="bg1"/>
          </a:solidFill>
          <a:ln w="25400" cap="flat" cmpd="sng" algn="ctr">
            <a:solidFill>
              <a:srgbClr val="FF9966"/>
            </a:solidFill>
            <a:prstDash val="solid"/>
            <a:round/>
            <a:headEnd type="none" w="med" len="med"/>
            <a:tailEnd type="triangle"/>
          </a:ln>
          <a:effectLst/>
        </p:spPr>
      </p:cxnSp>
      <p:pic>
        <p:nvPicPr>
          <p:cNvPr id="2" name="Picture 1">
            <a:extLst>
              <a:ext uri="{FF2B5EF4-FFF2-40B4-BE49-F238E27FC236}">
                <a16:creationId xmlns:a16="http://schemas.microsoft.com/office/drawing/2014/main" id="{CD9A9CD4-F0B6-4225-9CEF-E5E8C77D9455}"/>
              </a:ext>
            </a:extLst>
          </p:cNvPr>
          <p:cNvPicPr>
            <a:picLocks noChangeAspect="1"/>
          </p:cNvPicPr>
          <p:nvPr/>
        </p:nvPicPr>
        <p:blipFill>
          <a:blip r:embed="rId21"/>
          <a:stretch>
            <a:fillRect/>
          </a:stretch>
        </p:blipFill>
        <p:spPr>
          <a:xfrm>
            <a:off x="1607151" y="4621548"/>
            <a:ext cx="1331908" cy="526519"/>
          </a:xfrm>
          <a:prstGeom prst="rect">
            <a:avLst/>
          </a:prstGeom>
        </p:spPr>
      </p:pic>
    </p:spTree>
    <p:extLst>
      <p:ext uri="{BB962C8B-B14F-4D97-AF65-F5344CB8AC3E}">
        <p14:creationId xmlns:p14="http://schemas.microsoft.com/office/powerpoint/2010/main" val="59107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0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0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5" grpId="0" animBg="1"/>
      <p:bldP spid="156" grpId="0" animBg="1"/>
      <p:bldP spid="158" grpId="0" animBg="1"/>
      <p:bldP spid="159" grpId="0" animBg="1"/>
      <p:bldP spid="162" grpId="0" animBg="1"/>
      <p:bldP spid="163" grpId="0" animBg="1"/>
      <p:bldP spid="164" grpId="0" animBg="1"/>
      <p:bldP spid="165" grpId="0" animBg="1"/>
      <p:bldP spid="167" grpId="0" animBg="1"/>
      <p:bldP spid="704" grpId="0" animBg="1"/>
      <p:bldP spid="706" grpId="0" animBg="1"/>
      <p:bldP spid="708" grpId="0" animBg="1"/>
      <p:bldP spid="710" grpId="0" animBg="1"/>
      <p:bldP spid="712" grpId="0" animBg="1"/>
      <p:bldP spid="7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167">
            <a:extLst>
              <a:ext uri="{FF2B5EF4-FFF2-40B4-BE49-F238E27FC236}">
                <a16:creationId xmlns:a16="http://schemas.microsoft.com/office/drawing/2014/main" id="{DD746BAC-9EE4-452C-9F17-237CA7340459}"/>
              </a:ext>
            </a:extLst>
          </p:cNvPr>
          <p:cNvPicPr>
            <a:picLocks noChangeAspect="1"/>
          </p:cNvPicPr>
          <p:nvPr/>
        </p:nvPicPr>
        <p:blipFill>
          <a:blip r:embed="rId4"/>
          <a:stretch>
            <a:fillRect/>
          </a:stretch>
        </p:blipFill>
        <p:spPr>
          <a:xfrm>
            <a:off x="7052342" y="4948633"/>
            <a:ext cx="1053054" cy="526527"/>
          </a:xfrm>
          <a:prstGeom prst="rect">
            <a:avLst/>
          </a:prstGeom>
        </p:spPr>
      </p:pic>
      <p:sp>
        <p:nvSpPr>
          <p:cNvPr id="81" name="TextBox 80">
            <a:extLst>
              <a:ext uri="{FF2B5EF4-FFF2-40B4-BE49-F238E27FC236}">
                <a16:creationId xmlns:a16="http://schemas.microsoft.com/office/drawing/2014/main" id="{232C917D-062E-4B35-8EDA-8196F732358E}"/>
              </a:ext>
            </a:extLst>
          </p:cNvPr>
          <p:cNvSpPr txBox="1"/>
          <p:nvPr/>
        </p:nvSpPr>
        <p:spPr>
          <a:xfrm>
            <a:off x="1667016" y="2324584"/>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Lead Employer</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grpSp>
        <p:nvGrpSpPr>
          <p:cNvPr id="82" name="Group 81">
            <a:extLst>
              <a:ext uri="{FF2B5EF4-FFF2-40B4-BE49-F238E27FC236}">
                <a16:creationId xmlns:a16="http://schemas.microsoft.com/office/drawing/2014/main" id="{E84768A1-36D0-4502-BCB4-0633D15CEE63}"/>
              </a:ext>
            </a:extLst>
          </p:cNvPr>
          <p:cNvGrpSpPr/>
          <p:nvPr/>
        </p:nvGrpSpPr>
        <p:grpSpPr>
          <a:xfrm>
            <a:off x="2050556" y="2640953"/>
            <a:ext cx="462720" cy="611932"/>
            <a:chOff x="10034080" y="3165420"/>
            <a:chExt cx="552543" cy="744239"/>
          </a:xfrm>
          <a:solidFill>
            <a:schemeClr val="bg1"/>
          </a:solidFill>
        </p:grpSpPr>
        <p:grpSp>
          <p:nvGrpSpPr>
            <p:cNvPr id="83" name="CustomIcon">
              <a:extLst>
                <a:ext uri="{FF2B5EF4-FFF2-40B4-BE49-F238E27FC236}">
                  <a16:creationId xmlns:a16="http://schemas.microsoft.com/office/drawing/2014/main" id="{EE15ED68-BBDE-4375-A358-10226FEED214}"/>
                </a:ext>
              </a:extLst>
            </p:cNvPr>
            <p:cNvGrpSpPr/>
            <p:nvPr/>
          </p:nvGrpSpPr>
          <p:grpSpPr>
            <a:xfrm>
              <a:off x="10038418" y="3385607"/>
              <a:ext cx="530960" cy="524052"/>
              <a:chOff x="-531446" y="3229247"/>
              <a:chExt cx="530960" cy="524052"/>
            </a:xfrm>
            <a:grpFill/>
          </p:grpSpPr>
          <p:grpSp>
            <p:nvGrpSpPr>
              <p:cNvPr id="86" name="CustomIcon">
                <a:extLst>
                  <a:ext uri="{FF2B5EF4-FFF2-40B4-BE49-F238E27FC236}">
                    <a16:creationId xmlns:a16="http://schemas.microsoft.com/office/drawing/2014/main" id="{AF345B34-ADE8-496A-AD7F-9DBAD3B9206E}"/>
                  </a:ext>
                </a:extLst>
              </p:cNvPr>
              <p:cNvGrpSpPr/>
              <p:nvPr/>
            </p:nvGrpSpPr>
            <p:grpSpPr>
              <a:xfrm>
                <a:off x="-496048" y="3353569"/>
                <a:ext cx="473114" cy="353973"/>
                <a:chOff x="-496048" y="3353569"/>
                <a:chExt cx="473114" cy="353973"/>
              </a:xfrm>
              <a:grpFill/>
            </p:grpSpPr>
            <p:sp>
              <p:nvSpPr>
                <p:cNvPr id="105" name="Freeform: Shape 104">
                  <a:extLst>
                    <a:ext uri="{FF2B5EF4-FFF2-40B4-BE49-F238E27FC236}">
                      <a16:creationId xmlns:a16="http://schemas.microsoft.com/office/drawing/2014/main" id="{248E64C2-316F-4594-8711-F265ED18F769}"/>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06" name="Freeform: Shape 105">
                  <a:extLst>
                    <a:ext uri="{FF2B5EF4-FFF2-40B4-BE49-F238E27FC236}">
                      <a16:creationId xmlns:a16="http://schemas.microsoft.com/office/drawing/2014/main" id="{6303CC51-2343-4627-A83E-8B0CC2941470}"/>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grpSp>
          <p:sp>
            <p:nvSpPr>
              <p:cNvPr id="87" name="Freeform: Shape 86">
                <a:extLst>
                  <a:ext uri="{FF2B5EF4-FFF2-40B4-BE49-F238E27FC236}">
                    <a16:creationId xmlns:a16="http://schemas.microsoft.com/office/drawing/2014/main" id="{331A753F-8340-4A42-8813-C8BA74238654}"/>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88" name="Freeform: Shape 87">
                <a:extLst>
                  <a:ext uri="{FF2B5EF4-FFF2-40B4-BE49-F238E27FC236}">
                    <a16:creationId xmlns:a16="http://schemas.microsoft.com/office/drawing/2014/main" id="{6C0CCC86-EFA8-4459-8BF4-080902F740F3}"/>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89" name="Freeform: Shape 88">
                <a:extLst>
                  <a:ext uri="{FF2B5EF4-FFF2-40B4-BE49-F238E27FC236}">
                    <a16:creationId xmlns:a16="http://schemas.microsoft.com/office/drawing/2014/main" id="{1427CDD6-9951-4ABE-8448-62A3597510C7}"/>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0" name="Freeform: Shape 89">
                <a:extLst>
                  <a:ext uri="{FF2B5EF4-FFF2-40B4-BE49-F238E27FC236}">
                    <a16:creationId xmlns:a16="http://schemas.microsoft.com/office/drawing/2014/main" id="{319199D2-E960-4154-A754-6158D28B4A25}"/>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1" name="Freeform: Shape 90">
                <a:extLst>
                  <a:ext uri="{FF2B5EF4-FFF2-40B4-BE49-F238E27FC236}">
                    <a16:creationId xmlns:a16="http://schemas.microsoft.com/office/drawing/2014/main" id="{FFFC3F14-1F9A-48ED-BFB4-30916FD22D63}"/>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2" name="Freeform: Shape 91">
                <a:extLst>
                  <a:ext uri="{FF2B5EF4-FFF2-40B4-BE49-F238E27FC236}">
                    <a16:creationId xmlns:a16="http://schemas.microsoft.com/office/drawing/2014/main" id="{3FD504FA-F02C-4A80-8BC5-55F0BB6CB772}"/>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3" name="Freeform: Shape 92">
                <a:extLst>
                  <a:ext uri="{FF2B5EF4-FFF2-40B4-BE49-F238E27FC236}">
                    <a16:creationId xmlns:a16="http://schemas.microsoft.com/office/drawing/2014/main" id="{10A00D9C-5ACA-479A-BC54-9247AF78A4DE}"/>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4" name="Freeform: Shape 93">
                <a:extLst>
                  <a:ext uri="{FF2B5EF4-FFF2-40B4-BE49-F238E27FC236}">
                    <a16:creationId xmlns:a16="http://schemas.microsoft.com/office/drawing/2014/main" id="{D4FC30B8-61D3-4480-B4B1-2927651C8D45}"/>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5" name="Freeform: Shape 94">
                <a:extLst>
                  <a:ext uri="{FF2B5EF4-FFF2-40B4-BE49-F238E27FC236}">
                    <a16:creationId xmlns:a16="http://schemas.microsoft.com/office/drawing/2014/main" id="{2207975D-8671-48E6-ABA4-4C0B4C95E947}"/>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6" name="Freeform: Shape 95">
                <a:extLst>
                  <a:ext uri="{FF2B5EF4-FFF2-40B4-BE49-F238E27FC236}">
                    <a16:creationId xmlns:a16="http://schemas.microsoft.com/office/drawing/2014/main" id="{AEA3C89D-3F9E-4CD2-A2A8-F32502E2AA63}"/>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7" name="Freeform: Shape 96">
                <a:extLst>
                  <a:ext uri="{FF2B5EF4-FFF2-40B4-BE49-F238E27FC236}">
                    <a16:creationId xmlns:a16="http://schemas.microsoft.com/office/drawing/2014/main" id="{0F73FA6E-6C22-4B68-91C9-F0FFD3E98E9B}"/>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8" name="Freeform: Shape 97">
                <a:extLst>
                  <a:ext uri="{FF2B5EF4-FFF2-40B4-BE49-F238E27FC236}">
                    <a16:creationId xmlns:a16="http://schemas.microsoft.com/office/drawing/2014/main" id="{93C6D2EE-E7EA-4C01-8C34-875074034DD4}"/>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9" name="Freeform: Shape 98">
                <a:extLst>
                  <a:ext uri="{FF2B5EF4-FFF2-40B4-BE49-F238E27FC236}">
                    <a16:creationId xmlns:a16="http://schemas.microsoft.com/office/drawing/2014/main" id="{F880FDD7-02DE-4617-962E-704E9D1AB50C}"/>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00" name="Freeform: Shape 99">
                <a:extLst>
                  <a:ext uri="{FF2B5EF4-FFF2-40B4-BE49-F238E27FC236}">
                    <a16:creationId xmlns:a16="http://schemas.microsoft.com/office/drawing/2014/main" id="{122E1927-5434-4765-85C6-395A685C2424}"/>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01" name="Freeform: Shape 100">
                <a:extLst>
                  <a:ext uri="{FF2B5EF4-FFF2-40B4-BE49-F238E27FC236}">
                    <a16:creationId xmlns:a16="http://schemas.microsoft.com/office/drawing/2014/main" id="{3F8F1BFC-4ED6-4F90-9790-33704BE41B71}"/>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02" name="Freeform: Shape 101">
                <a:extLst>
                  <a:ext uri="{FF2B5EF4-FFF2-40B4-BE49-F238E27FC236}">
                    <a16:creationId xmlns:a16="http://schemas.microsoft.com/office/drawing/2014/main" id="{6AE2A682-4A1D-4FB7-BCFB-B874C12E655F}"/>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03" name="Freeform: Shape 102">
                <a:extLst>
                  <a:ext uri="{FF2B5EF4-FFF2-40B4-BE49-F238E27FC236}">
                    <a16:creationId xmlns:a16="http://schemas.microsoft.com/office/drawing/2014/main" id="{D49B9BA1-C952-4209-8B38-0A39DE7FAE07}"/>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04" name="Freeform: Shape 103">
                <a:extLst>
                  <a:ext uri="{FF2B5EF4-FFF2-40B4-BE49-F238E27FC236}">
                    <a16:creationId xmlns:a16="http://schemas.microsoft.com/office/drawing/2014/main" id="{5A602518-57F7-4B5F-A3D2-033A60D06E69}"/>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grpSp>
        <p:sp>
          <p:nvSpPr>
            <p:cNvPr id="84" name="Rectangle 83">
              <a:extLst>
                <a:ext uri="{FF2B5EF4-FFF2-40B4-BE49-F238E27FC236}">
                  <a16:creationId xmlns:a16="http://schemas.microsoft.com/office/drawing/2014/main" id="{F1F3F6D2-15E9-45AA-896C-B6571FCE8B0C}"/>
                </a:ext>
              </a:extLst>
            </p:cNvPr>
            <p:cNvSpPr/>
            <p:nvPr/>
          </p:nvSpPr>
          <p:spPr>
            <a:xfrm>
              <a:off x="10073816" y="3509929"/>
              <a:ext cx="464481" cy="353973"/>
            </a:xfrm>
            <a:prstGeom prst="rect">
              <a:avLst/>
            </a:prstGeom>
            <a:grpFill/>
            <a:ln w="6350" cap="sq">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1200" cap="none" spc="0" normalizeH="0" baseline="0" noProof="0" err="1">
                <a:ln>
                  <a:noFill/>
                </a:ln>
                <a:solidFill>
                  <a:prstClr val="white"/>
                </a:solidFill>
                <a:effectLst/>
                <a:uLnTx/>
                <a:uFillTx/>
                <a:latin typeface="Arial"/>
                <a:ea typeface="+mn-ea"/>
                <a:cs typeface="Arial"/>
              </a:endParaRPr>
            </a:p>
          </p:txBody>
        </p:sp>
        <p:pic>
          <p:nvPicPr>
            <p:cNvPr id="85" name="CustomIcon">
              <a:extLst>
                <a:ext uri="{FF2B5EF4-FFF2-40B4-BE49-F238E27FC236}">
                  <a16:creationId xmlns:a16="http://schemas.microsoft.com/office/drawing/2014/main" id="{D0374A66-875A-47EF-BAD7-AE36E2FE32B5}"/>
                </a:ext>
              </a:extLst>
            </p:cNvPr>
            <p:cNvPicPr>
              <a:picLocks noChangeAspect="1"/>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10034080" y="3165420"/>
              <a:ext cx="552543" cy="552545"/>
            </a:xfrm>
            <a:prstGeom prst="rect">
              <a:avLst/>
            </a:prstGeom>
          </p:spPr>
        </p:pic>
      </p:grpSp>
      <p:grpSp>
        <p:nvGrpSpPr>
          <p:cNvPr id="107" name="Group 106">
            <a:extLst>
              <a:ext uri="{FF2B5EF4-FFF2-40B4-BE49-F238E27FC236}">
                <a16:creationId xmlns:a16="http://schemas.microsoft.com/office/drawing/2014/main" id="{130D38C6-4E61-40AF-AE6A-1A26795F7793}"/>
              </a:ext>
            </a:extLst>
          </p:cNvPr>
          <p:cNvGrpSpPr/>
          <p:nvPr/>
        </p:nvGrpSpPr>
        <p:grpSpPr>
          <a:xfrm>
            <a:off x="1645246" y="2640954"/>
            <a:ext cx="1221318" cy="807179"/>
            <a:chOff x="8151136" y="508527"/>
            <a:chExt cx="1221318" cy="807180"/>
          </a:xfrm>
          <a:solidFill>
            <a:schemeClr val="bg1"/>
          </a:solidFill>
        </p:grpSpPr>
        <p:grpSp>
          <p:nvGrpSpPr>
            <p:cNvPr id="108" name="Group 107">
              <a:extLst>
                <a:ext uri="{FF2B5EF4-FFF2-40B4-BE49-F238E27FC236}">
                  <a16:creationId xmlns:a16="http://schemas.microsoft.com/office/drawing/2014/main" id="{D8C18148-02BF-40AC-B991-064DDD8E2D45}"/>
                </a:ext>
              </a:extLst>
            </p:cNvPr>
            <p:cNvGrpSpPr/>
            <p:nvPr/>
          </p:nvGrpSpPr>
          <p:grpSpPr>
            <a:xfrm>
              <a:off x="8502609" y="508527"/>
              <a:ext cx="462720" cy="611932"/>
              <a:chOff x="10034080" y="3165420"/>
              <a:chExt cx="552543" cy="744239"/>
            </a:xfrm>
            <a:grpFill/>
          </p:grpSpPr>
          <p:grpSp>
            <p:nvGrpSpPr>
              <p:cNvPr id="110" name="CustomIcon">
                <a:extLst>
                  <a:ext uri="{FF2B5EF4-FFF2-40B4-BE49-F238E27FC236}">
                    <a16:creationId xmlns:a16="http://schemas.microsoft.com/office/drawing/2014/main" id="{DFCD7968-1DF9-4F79-B224-51CC0A38743B}"/>
                  </a:ext>
                </a:extLst>
              </p:cNvPr>
              <p:cNvGrpSpPr/>
              <p:nvPr/>
            </p:nvGrpSpPr>
            <p:grpSpPr>
              <a:xfrm>
                <a:off x="10038418" y="3385607"/>
                <a:ext cx="530960" cy="524052"/>
                <a:chOff x="-531446" y="3229247"/>
                <a:chExt cx="530960" cy="524052"/>
              </a:xfrm>
              <a:grpFill/>
            </p:grpSpPr>
            <p:grpSp>
              <p:nvGrpSpPr>
                <p:cNvPr id="113" name="CustomIcon">
                  <a:extLst>
                    <a:ext uri="{FF2B5EF4-FFF2-40B4-BE49-F238E27FC236}">
                      <a16:creationId xmlns:a16="http://schemas.microsoft.com/office/drawing/2014/main" id="{0CBF75D2-2FC9-442F-A7A1-5F44DCC7A00F}"/>
                    </a:ext>
                  </a:extLst>
                </p:cNvPr>
                <p:cNvGrpSpPr/>
                <p:nvPr/>
              </p:nvGrpSpPr>
              <p:grpSpPr>
                <a:xfrm>
                  <a:off x="-496048" y="3353569"/>
                  <a:ext cx="473114" cy="353973"/>
                  <a:chOff x="-496048" y="3353569"/>
                  <a:chExt cx="473114" cy="353973"/>
                </a:xfrm>
                <a:grpFill/>
              </p:grpSpPr>
              <p:sp>
                <p:nvSpPr>
                  <p:cNvPr id="132" name="Freeform: Shape 118">
                    <a:extLst>
                      <a:ext uri="{FF2B5EF4-FFF2-40B4-BE49-F238E27FC236}">
                        <a16:creationId xmlns:a16="http://schemas.microsoft.com/office/drawing/2014/main" id="{ED71662F-1B67-4195-B957-840BB065F681}"/>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33" name="Freeform: Shape 119">
                    <a:extLst>
                      <a:ext uri="{FF2B5EF4-FFF2-40B4-BE49-F238E27FC236}">
                        <a16:creationId xmlns:a16="http://schemas.microsoft.com/office/drawing/2014/main" id="{D7201E20-102B-4F84-8A3D-D546658DD657}"/>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grpSp>
            <p:sp>
              <p:nvSpPr>
                <p:cNvPr id="114" name="Freeform: Shape 100">
                  <a:extLst>
                    <a:ext uri="{FF2B5EF4-FFF2-40B4-BE49-F238E27FC236}">
                      <a16:creationId xmlns:a16="http://schemas.microsoft.com/office/drawing/2014/main" id="{A765B4B3-E4DE-42DC-9099-FA528D03A090}"/>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15" name="Freeform: Shape 101">
                  <a:extLst>
                    <a:ext uri="{FF2B5EF4-FFF2-40B4-BE49-F238E27FC236}">
                      <a16:creationId xmlns:a16="http://schemas.microsoft.com/office/drawing/2014/main" id="{91E3C3FD-0EBB-4BE6-A321-BCCD5B144C00}"/>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16" name="Freeform: Shape 102">
                  <a:extLst>
                    <a:ext uri="{FF2B5EF4-FFF2-40B4-BE49-F238E27FC236}">
                      <a16:creationId xmlns:a16="http://schemas.microsoft.com/office/drawing/2014/main" id="{F75AECC5-74FF-428A-A211-9105BACF5E43}"/>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17" name="Freeform: Shape 103">
                  <a:extLst>
                    <a:ext uri="{FF2B5EF4-FFF2-40B4-BE49-F238E27FC236}">
                      <a16:creationId xmlns:a16="http://schemas.microsoft.com/office/drawing/2014/main" id="{E4ED4EF4-6054-4BED-84F4-61DCCD7D206E}"/>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18" name="Freeform: Shape 104">
                  <a:extLst>
                    <a:ext uri="{FF2B5EF4-FFF2-40B4-BE49-F238E27FC236}">
                      <a16:creationId xmlns:a16="http://schemas.microsoft.com/office/drawing/2014/main" id="{14E3EB8C-351E-4058-9097-29F6243B3451}"/>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19" name="Freeform: Shape 105">
                  <a:extLst>
                    <a:ext uri="{FF2B5EF4-FFF2-40B4-BE49-F238E27FC236}">
                      <a16:creationId xmlns:a16="http://schemas.microsoft.com/office/drawing/2014/main" id="{B1B77AEF-4F2F-45F6-8F58-D1516D2A7ED0}"/>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0" name="Freeform: Shape 106">
                  <a:extLst>
                    <a:ext uri="{FF2B5EF4-FFF2-40B4-BE49-F238E27FC236}">
                      <a16:creationId xmlns:a16="http://schemas.microsoft.com/office/drawing/2014/main" id="{D204AF80-86AE-472A-AB96-66A10CC474F2}"/>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1" name="Freeform: Shape 107">
                  <a:extLst>
                    <a:ext uri="{FF2B5EF4-FFF2-40B4-BE49-F238E27FC236}">
                      <a16:creationId xmlns:a16="http://schemas.microsoft.com/office/drawing/2014/main" id="{1C57FF97-B65B-4E83-AAD5-E340F4C70D7B}"/>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2" name="Freeform: Shape 108">
                  <a:extLst>
                    <a:ext uri="{FF2B5EF4-FFF2-40B4-BE49-F238E27FC236}">
                      <a16:creationId xmlns:a16="http://schemas.microsoft.com/office/drawing/2014/main" id="{CC48F810-16AD-483E-8CE5-EFAF5652092B}"/>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3" name="Freeform: Shape 109">
                  <a:extLst>
                    <a:ext uri="{FF2B5EF4-FFF2-40B4-BE49-F238E27FC236}">
                      <a16:creationId xmlns:a16="http://schemas.microsoft.com/office/drawing/2014/main" id="{3F0E8C57-6145-4027-800C-AAD4A763D7BF}"/>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4" name="Freeform: Shape 110">
                  <a:extLst>
                    <a:ext uri="{FF2B5EF4-FFF2-40B4-BE49-F238E27FC236}">
                      <a16:creationId xmlns:a16="http://schemas.microsoft.com/office/drawing/2014/main" id="{CA3A95B9-61A7-4714-A61D-1E87508C5B43}"/>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5" name="Freeform: Shape 111">
                  <a:extLst>
                    <a:ext uri="{FF2B5EF4-FFF2-40B4-BE49-F238E27FC236}">
                      <a16:creationId xmlns:a16="http://schemas.microsoft.com/office/drawing/2014/main" id="{340D0A65-438D-4044-9CBD-7AC415BC8650}"/>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6" name="Freeform: Shape 112">
                  <a:extLst>
                    <a:ext uri="{FF2B5EF4-FFF2-40B4-BE49-F238E27FC236}">
                      <a16:creationId xmlns:a16="http://schemas.microsoft.com/office/drawing/2014/main" id="{E18BC82C-ABC6-4888-A1B4-894E0C017911}"/>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7" name="Freeform: Shape 113">
                  <a:extLst>
                    <a:ext uri="{FF2B5EF4-FFF2-40B4-BE49-F238E27FC236}">
                      <a16:creationId xmlns:a16="http://schemas.microsoft.com/office/drawing/2014/main" id="{8B84F965-0921-4D1A-BAB0-02A9D91F2317}"/>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8" name="Freeform: Shape 114">
                  <a:extLst>
                    <a:ext uri="{FF2B5EF4-FFF2-40B4-BE49-F238E27FC236}">
                      <a16:creationId xmlns:a16="http://schemas.microsoft.com/office/drawing/2014/main" id="{DAAD8D48-7EF8-4AAC-A883-9DF710E4F06E}"/>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9" name="Freeform: Shape 115">
                  <a:extLst>
                    <a:ext uri="{FF2B5EF4-FFF2-40B4-BE49-F238E27FC236}">
                      <a16:creationId xmlns:a16="http://schemas.microsoft.com/office/drawing/2014/main" id="{8D400885-6C02-4B4C-916D-F28F87E77200}"/>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30" name="Freeform: Shape 116">
                  <a:extLst>
                    <a:ext uri="{FF2B5EF4-FFF2-40B4-BE49-F238E27FC236}">
                      <a16:creationId xmlns:a16="http://schemas.microsoft.com/office/drawing/2014/main" id="{53E125C2-4026-43E0-B069-05FAE2771E46}"/>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31" name="Freeform: Shape 117">
                  <a:extLst>
                    <a:ext uri="{FF2B5EF4-FFF2-40B4-BE49-F238E27FC236}">
                      <a16:creationId xmlns:a16="http://schemas.microsoft.com/office/drawing/2014/main" id="{630B36BB-2381-46DE-831C-FEC8A8AEB945}"/>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grpSp>
          <p:sp>
            <p:nvSpPr>
              <p:cNvPr id="111" name="Rectangle 110">
                <a:extLst>
                  <a:ext uri="{FF2B5EF4-FFF2-40B4-BE49-F238E27FC236}">
                    <a16:creationId xmlns:a16="http://schemas.microsoft.com/office/drawing/2014/main" id="{958871BA-7384-4FE1-9346-888FB6A2AB22}"/>
                  </a:ext>
                </a:extLst>
              </p:cNvPr>
              <p:cNvSpPr/>
              <p:nvPr/>
            </p:nvSpPr>
            <p:spPr>
              <a:xfrm>
                <a:off x="10073816" y="3509929"/>
                <a:ext cx="464481" cy="353973"/>
              </a:xfrm>
              <a:prstGeom prst="rect">
                <a:avLst/>
              </a:prstGeom>
              <a:grpFill/>
              <a:ln w="6350" cap="sq">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1200" cap="none" spc="0" normalizeH="0" baseline="0" noProof="0" err="1">
                  <a:ln>
                    <a:noFill/>
                  </a:ln>
                  <a:solidFill>
                    <a:srgbClr val="525252"/>
                  </a:solidFill>
                  <a:effectLst/>
                  <a:uLnTx/>
                  <a:uFillTx/>
                  <a:latin typeface="Arial"/>
                  <a:ea typeface="+mn-ea"/>
                  <a:cs typeface="Arial"/>
                </a:endParaRPr>
              </a:p>
            </p:txBody>
          </p:sp>
          <p:pic>
            <p:nvPicPr>
              <p:cNvPr id="112" name="CustomIcon">
                <a:extLst>
                  <a:ext uri="{FF2B5EF4-FFF2-40B4-BE49-F238E27FC236}">
                    <a16:creationId xmlns:a16="http://schemas.microsoft.com/office/drawing/2014/main" id="{26344C56-B019-4D0C-9684-F4038A127271}"/>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10034080" y="3165420"/>
                <a:ext cx="552543" cy="552545"/>
              </a:xfrm>
              <a:prstGeom prst="rect">
                <a:avLst/>
              </a:prstGeom>
            </p:spPr>
          </p:pic>
        </p:grpSp>
        <p:sp>
          <p:nvSpPr>
            <p:cNvPr id="109" name="TextBox 108">
              <a:extLst>
                <a:ext uri="{FF2B5EF4-FFF2-40B4-BE49-F238E27FC236}">
                  <a16:creationId xmlns:a16="http://schemas.microsoft.com/office/drawing/2014/main" id="{F9251DB5-BC28-4E9C-B769-A43EFE3ACCFD}"/>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panose="020B0604020202020204" pitchFamily="34" charset="0"/>
                </a:rPr>
                <a:t>NHS trusts</a:t>
              </a:r>
            </a:p>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endParaRPr lang="en-GB" sz="1000" b="1" i="0" u="none" strike="noStrike" kern="1200" cap="none" spc="0" normalizeH="0" baseline="0" noProof="0">
                <a:ln>
                  <a:noFill/>
                </a:ln>
                <a:solidFill>
                  <a:srgbClr val="525252"/>
                </a:solidFill>
                <a:effectLst/>
                <a:uLnTx/>
                <a:uFillTx/>
                <a:latin typeface="Arial"/>
                <a:cs typeface="Arial"/>
              </a:endParaRPr>
            </a:p>
          </p:txBody>
        </p:sp>
      </p:grpSp>
      <p:grpSp>
        <p:nvGrpSpPr>
          <p:cNvPr id="134" name="Group 133">
            <a:extLst>
              <a:ext uri="{FF2B5EF4-FFF2-40B4-BE49-F238E27FC236}">
                <a16:creationId xmlns:a16="http://schemas.microsoft.com/office/drawing/2014/main" id="{9D645E7E-9798-42D0-B744-D2921F1A4CA0}"/>
              </a:ext>
            </a:extLst>
          </p:cNvPr>
          <p:cNvGrpSpPr/>
          <p:nvPr/>
        </p:nvGrpSpPr>
        <p:grpSpPr>
          <a:xfrm>
            <a:off x="1958762" y="3486895"/>
            <a:ext cx="484790" cy="432590"/>
            <a:chOff x="2564707" y="838867"/>
            <a:chExt cx="761894" cy="624974"/>
          </a:xfrm>
        </p:grpSpPr>
        <p:pic>
          <p:nvPicPr>
            <p:cNvPr id="135" name="Picture 134">
              <a:extLst>
                <a:ext uri="{FF2B5EF4-FFF2-40B4-BE49-F238E27FC236}">
                  <a16:creationId xmlns:a16="http://schemas.microsoft.com/office/drawing/2014/main" id="{70F36CB2-E56B-4D22-BF0D-45E9490D145B}"/>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b="17971"/>
            <a:stretch/>
          </p:blipFill>
          <p:spPr>
            <a:xfrm>
              <a:off x="2564707" y="838867"/>
              <a:ext cx="761894" cy="624974"/>
            </a:xfrm>
            <a:prstGeom prst="rect">
              <a:avLst/>
            </a:prstGeom>
          </p:spPr>
        </p:pic>
        <p:sp>
          <p:nvSpPr>
            <p:cNvPr id="136" name="TextBox 135">
              <a:extLst>
                <a:ext uri="{FF2B5EF4-FFF2-40B4-BE49-F238E27FC236}">
                  <a16:creationId xmlns:a16="http://schemas.microsoft.com/office/drawing/2014/main" id="{A80C8F4E-2D61-4917-997B-E3FDCBD68A27}"/>
                </a:ext>
              </a:extLst>
            </p:cNvPr>
            <p:cNvSpPr txBox="1"/>
            <p:nvPr/>
          </p:nvSpPr>
          <p:spPr>
            <a:xfrm>
              <a:off x="2734765" y="938357"/>
              <a:ext cx="380233" cy="444654"/>
            </a:xfrm>
            <a:prstGeom prst="rect">
              <a:avLst/>
            </a:prstGeom>
            <a:noFill/>
          </p:spPr>
          <p:txBody>
            <a:bodyPr wrap="square" rtlCol="0">
              <a:spAutoFit/>
            </a:bodyPr>
            <a:lstStyle/>
            <a:p>
              <a:pPr defTabSz="914454"/>
              <a:r>
                <a:rPr lang="en-GB" sz="1400" b="1">
                  <a:solidFill>
                    <a:srgbClr val="000000"/>
                  </a:solidFill>
                  <a:latin typeface="Calibri" panose="020F0502020204030204"/>
                </a:rPr>
                <a:t>+</a:t>
              </a:r>
              <a:endParaRPr lang="en-GB" sz="1000" b="1">
                <a:solidFill>
                  <a:srgbClr val="000000"/>
                </a:solidFill>
                <a:latin typeface="Calibri" panose="020F0502020204030204"/>
              </a:endParaRPr>
            </a:p>
          </p:txBody>
        </p:sp>
      </p:grpSp>
      <p:sp>
        <p:nvSpPr>
          <p:cNvPr id="137" name="TextBox 136">
            <a:extLst>
              <a:ext uri="{FF2B5EF4-FFF2-40B4-BE49-F238E27FC236}">
                <a16:creationId xmlns:a16="http://schemas.microsoft.com/office/drawing/2014/main" id="{4D3659CB-901B-442E-BF16-96F7F7DD7B86}"/>
              </a:ext>
            </a:extLst>
          </p:cNvPr>
          <p:cNvSpPr txBox="1"/>
          <p:nvPr/>
        </p:nvSpPr>
        <p:spPr>
          <a:xfrm>
            <a:off x="1622217" y="3945545"/>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PCNs</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138" name="Rectangle 137">
            <a:extLst>
              <a:ext uri="{FF2B5EF4-FFF2-40B4-BE49-F238E27FC236}">
                <a16:creationId xmlns:a16="http://schemas.microsoft.com/office/drawing/2014/main" id="{E945DBD0-77D3-4BB7-B707-ECE0ADEE19A9}"/>
              </a:ext>
            </a:extLst>
          </p:cNvPr>
          <p:cNvSpPr/>
          <p:nvPr/>
        </p:nvSpPr>
        <p:spPr>
          <a:xfrm>
            <a:off x="1491030" y="2162985"/>
            <a:ext cx="1472615" cy="2165248"/>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9" name="TextBox 138">
            <a:extLst>
              <a:ext uri="{FF2B5EF4-FFF2-40B4-BE49-F238E27FC236}">
                <a16:creationId xmlns:a16="http://schemas.microsoft.com/office/drawing/2014/main" id="{06598992-4F0D-489A-8DEF-55AB793EF33D}"/>
              </a:ext>
            </a:extLst>
          </p:cNvPr>
          <p:cNvSpPr txBox="1"/>
          <p:nvPr/>
        </p:nvSpPr>
        <p:spPr>
          <a:xfrm>
            <a:off x="4051208" y="2526006"/>
            <a:ext cx="1164504"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Local Bank</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140" name="TextBox 139">
            <a:extLst>
              <a:ext uri="{FF2B5EF4-FFF2-40B4-BE49-F238E27FC236}">
                <a16:creationId xmlns:a16="http://schemas.microsoft.com/office/drawing/2014/main" id="{5BD97251-416B-418C-A282-E37B207C2FB6}"/>
              </a:ext>
            </a:extLst>
          </p:cNvPr>
          <p:cNvSpPr txBox="1"/>
          <p:nvPr/>
        </p:nvSpPr>
        <p:spPr>
          <a:xfrm>
            <a:off x="6961776" y="2352236"/>
            <a:ext cx="1200192" cy="30777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St John Ambulance Service</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141" name="TextBox 140">
            <a:extLst>
              <a:ext uri="{FF2B5EF4-FFF2-40B4-BE49-F238E27FC236}">
                <a16:creationId xmlns:a16="http://schemas.microsoft.com/office/drawing/2014/main" id="{4C82F886-BE13-4600-A55B-8B2E4BA69C5A}"/>
              </a:ext>
            </a:extLst>
          </p:cNvPr>
          <p:cNvSpPr txBox="1"/>
          <p:nvPr/>
        </p:nvSpPr>
        <p:spPr>
          <a:xfrm>
            <a:off x="7154501" y="4383975"/>
            <a:ext cx="1258103" cy="461665"/>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dirty="0">
                <a:ln>
                  <a:noFill/>
                </a:ln>
                <a:solidFill>
                  <a:srgbClr val="525252"/>
                </a:solidFill>
                <a:effectLst/>
                <a:uLnTx/>
                <a:uFillTx/>
                <a:latin typeface="Arial"/>
                <a:ea typeface="+mn-ea"/>
                <a:cs typeface="Arial"/>
              </a:rPr>
              <a:t>NHS Professionals including new Bring Back Scheme staff</a:t>
            </a:r>
            <a:endParaRPr kumimoji="0" lang="en-GB" sz="1000" b="1" i="0" u="none" strike="noStrike" kern="1200" cap="none" spc="0" normalizeH="0" baseline="30000" noProof="0" dirty="0">
              <a:ln>
                <a:noFill/>
              </a:ln>
              <a:solidFill>
                <a:srgbClr val="525252"/>
              </a:solidFill>
              <a:effectLst/>
              <a:uLnTx/>
              <a:uFillTx/>
              <a:latin typeface="Arial"/>
              <a:ea typeface="+mn-ea"/>
              <a:cs typeface="Arial"/>
            </a:endParaRPr>
          </a:p>
        </p:txBody>
      </p:sp>
      <p:sp>
        <p:nvSpPr>
          <p:cNvPr id="142" name="TextBox 141">
            <a:extLst>
              <a:ext uri="{FF2B5EF4-FFF2-40B4-BE49-F238E27FC236}">
                <a16:creationId xmlns:a16="http://schemas.microsoft.com/office/drawing/2014/main" id="{7353CBED-EF94-4581-97EB-A1DA98F04C2B}"/>
              </a:ext>
            </a:extLst>
          </p:cNvPr>
          <p:cNvSpPr txBox="1"/>
          <p:nvPr/>
        </p:nvSpPr>
        <p:spPr>
          <a:xfrm>
            <a:off x="8770877" y="2542986"/>
            <a:ext cx="1200192" cy="30777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dirty="0">
                <a:ln>
                  <a:noFill/>
                </a:ln>
                <a:solidFill>
                  <a:srgbClr val="525252"/>
                </a:solidFill>
                <a:effectLst/>
                <a:uLnTx/>
                <a:uFillTx/>
                <a:latin typeface="Arial"/>
                <a:ea typeface="+mn-ea"/>
                <a:cs typeface="Arial"/>
              </a:rPr>
              <a:t>NHS Volunteer Responders</a:t>
            </a:r>
            <a:endParaRPr kumimoji="0" lang="en-GB" sz="1000" b="1" i="0" u="none" strike="noStrike" kern="1200" cap="none" spc="0" normalizeH="0" baseline="30000" noProof="0" dirty="0">
              <a:ln>
                <a:noFill/>
              </a:ln>
              <a:solidFill>
                <a:srgbClr val="525252"/>
              </a:solidFill>
              <a:effectLst/>
              <a:uLnTx/>
              <a:uFillTx/>
              <a:latin typeface="Arial"/>
              <a:ea typeface="+mn-ea"/>
              <a:cs typeface="Arial"/>
            </a:endParaRPr>
          </a:p>
        </p:txBody>
      </p:sp>
      <p:sp>
        <p:nvSpPr>
          <p:cNvPr id="143" name="TextBox 142">
            <a:extLst>
              <a:ext uri="{FF2B5EF4-FFF2-40B4-BE49-F238E27FC236}">
                <a16:creationId xmlns:a16="http://schemas.microsoft.com/office/drawing/2014/main" id="{08338835-E116-4CFA-8573-5C45072830A2}"/>
              </a:ext>
            </a:extLst>
          </p:cNvPr>
          <p:cNvSpPr txBox="1"/>
          <p:nvPr/>
        </p:nvSpPr>
        <p:spPr>
          <a:xfrm>
            <a:off x="8780987" y="4514213"/>
            <a:ext cx="1053054" cy="30777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Framework Agency</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sp>
        <p:nvSpPr>
          <p:cNvPr id="144" name="TextBox 143">
            <a:extLst>
              <a:ext uri="{FF2B5EF4-FFF2-40B4-BE49-F238E27FC236}">
                <a16:creationId xmlns:a16="http://schemas.microsoft.com/office/drawing/2014/main" id="{265B2F46-6688-46C7-A6CE-805177E5FE03}"/>
              </a:ext>
            </a:extLst>
          </p:cNvPr>
          <p:cNvSpPr txBox="1"/>
          <p:nvPr/>
        </p:nvSpPr>
        <p:spPr>
          <a:xfrm>
            <a:off x="4040987" y="3422455"/>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Other Local supply </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pic>
        <p:nvPicPr>
          <p:cNvPr id="146" name="Picture 145">
            <a:extLst>
              <a:ext uri="{FF2B5EF4-FFF2-40B4-BE49-F238E27FC236}">
                <a16:creationId xmlns:a16="http://schemas.microsoft.com/office/drawing/2014/main" id="{3E108A02-CA89-4545-A9CC-F937EEC665B0}"/>
              </a:ext>
            </a:extLst>
          </p:cNvPr>
          <p:cNvPicPr>
            <a:picLocks noChangeAspect="1"/>
          </p:cNvPicPr>
          <p:nvPr/>
        </p:nvPicPr>
        <p:blipFill>
          <a:blip r:embed="rId8"/>
          <a:stretch>
            <a:fillRect/>
          </a:stretch>
        </p:blipFill>
        <p:spPr>
          <a:xfrm>
            <a:off x="6936955" y="1873927"/>
            <a:ext cx="1113806" cy="409623"/>
          </a:xfrm>
          <a:prstGeom prst="rect">
            <a:avLst/>
          </a:prstGeom>
        </p:spPr>
      </p:pic>
      <p:pic>
        <p:nvPicPr>
          <p:cNvPr id="147" name="Picture 146">
            <a:extLst>
              <a:ext uri="{FF2B5EF4-FFF2-40B4-BE49-F238E27FC236}">
                <a16:creationId xmlns:a16="http://schemas.microsoft.com/office/drawing/2014/main" id="{D77EF98E-1303-43F1-A27A-5B08A8AE5F77}"/>
              </a:ext>
            </a:extLst>
          </p:cNvPr>
          <p:cNvPicPr>
            <a:picLocks noChangeAspect="1"/>
          </p:cNvPicPr>
          <p:nvPr/>
        </p:nvPicPr>
        <p:blipFill>
          <a:blip r:embed="rId4"/>
          <a:stretch>
            <a:fillRect/>
          </a:stretch>
        </p:blipFill>
        <p:spPr>
          <a:xfrm>
            <a:off x="7161891" y="3804323"/>
            <a:ext cx="1053054" cy="526527"/>
          </a:xfrm>
          <a:prstGeom prst="rect">
            <a:avLst/>
          </a:prstGeom>
        </p:spPr>
      </p:pic>
      <p:cxnSp>
        <p:nvCxnSpPr>
          <p:cNvPr id="148" name="Straight Arrow Connector 147">
            <a:extLst>
              <a:ext uri="{FF2B5EF4-FFF2-40B4-BE49-F238E27FC236}">
                <a16:creationId xmlns:a16="http://schemas.microsoft.com/office/drawing/2014/main" id="{8306AEFC-EDCD-49EA-99A5-4C0204E767F0}"/>
              </a:ext>
            </a:extLst>
          </p:cNvPr>
          <p:cNvCxnSpPr>
            <a:cxnSpLocks/>
          </p:cNvCxnSpPr>
          <p:nvPr/>
        </p:nvCxnSpPr>
        <p:spPr bwMode="auto">
          <a:xfrm>
            <a:off x="3006780" y="2302354"/>
            <a:ext cx="1054632" cy="0"/>
          </a:xfrm>
          <a:prstGeom prst="straightConnector1">
            <a:avLst/>
          </a:prstGeom>
          <a:solidFill>
            <a:schemeClr val="bg1"/>
          </a:solidFill>
          <a:ln w="25400" cap="flat" cmpd="sng" algn="ctr">
            <a:solidFill>
              <a:srgbClr val="7030A0"/>
            </a:solidFill>
            <a:prstDash val="solid"/>
            <a:round/>
            <a:headEnd type="none" w="med" len="med"/>
            <a:tailEnd type="triangle"/>
          </a:ln>
          <a:effectLst/>
        </p:spPr>
      </p:cxnSp>
      <p:cxnSp>
        <p:nvCxnSpPr>
          <p:cNvPr id="150" name="Straight Arrow Connector 149">
            <a:extLst>
              <a:ext uri="{FF2B5EF4-FFF2-40B4-BE49-F238E27FC236}">
                <a16:creationId xmlns:a16="http://schemas.microsoft.com/office/drawing/2014/main" id="{320E4226-7A0E-43B9-B7B7-08BF2FC94FD5}"/>
              </a:ext>
            </a:extLst>
          </p:cNvPr>
          <p:cNvCxnSpPr>
            <a:cxnSpLocks/>
          </p:cNvCxnSpPr>
          <p:nvPr/>
        </p:nvCxnSpPr>
        <p:spPr bwMode="auto">
          <a:xfrm>
            <a:off x="2974460" y="3184299"/>
            <a:ext cx="1086952" cy="0"/>
          </a:xfrm>
          <a:prstGeom prst="straightConnector1">
            <a:avLst/>
          </a:prstGeom>
          <a:solidFill>
            <a:schemeClr val="bg1"/>
          </a:solidFill>
          <a:ln w="25400" cap="flat" cmpd="sng" algn="ctr">
            <a:solidFill>
              <a:srgbClr val="7030A0"/>
            </a:solidFill>
            <a:prstDash val="solid"/>
            <a:round/>
            <a:headEnd type="none" w="med" len="med"/>
            <a:tailEnd type="triangle"/>
          </a:ln>
          <a:effectLst/>
        </p:spPr>
      </p:cxnSp>
      <p:cxnSp>
        <p:nvCxnSpPr>
          <p:cNvPr id="154" name="Connector: Elbow 43">
            <a:extLst>
              <a:ext uri="{FF2B5EF4-FFF2-40B4-BE49-F238E27FC236}">
                <a16:creationId xmlns:a16="http://schemas.microsoft.com/office/drawing/2014/main" id="{7C1357DF-E0F7-4A48-95B8-0B9D151F842E}"/>
              </a:ext>
            </a:extLst>
          </p:cNvPr>
          <p:cNvCxnSpPr>
            <a:cxnSpLocks/>
          </p:cNvCxnSpPr>
          <p:nvPr/>
        </p:nvCxnSpPr>
        <p:spPr bwMode="auto">
          <a:xfrm>
            <a:off x="5725865" y="3137064"/>
            <a:ext cx="1234893" cy="1142987"/>
          </a:xfrm>
          <a:prstGeom prst="bentConnector3">
            <a:avLst>
              <a:gd name="adj1" fmla="val 50000"/>
            </a:avLst>
          </a:prstGeom>
          <a:solidFill>
            <a:schemeClr val="bg1"/>
          </a:solidFill>
          <a:ln w="25400" cap="flat" cmpd="sng" algn="ctr">
            <a:solidFill>
              <a:srgbClr val="FFC000"/>
            </a:solidFill>
            <a:prstDash val="solid"/>
            <a:round/>
            <a:headEnd type="none" w="med" len="med"/>
            <a:tailEnd type="triangle"/>
          </a:ln>
          <a:effectLst/>
        </p:spPr>
      </p:cxnSp>
      <p:pic>
        <p:nvPicPr>
          <p:cNvPr id="160" name="Graphic 159" descr="Man and woman">
            <a:extLst>
              <a:ext uri="{FF2B5EF4-FFF2-40B4-BE49-F238E27FC236}">
                <a16:creationId xmlns:a16="http://schemas.microsoft.com/office/drawing/2014/main" id="{E53B663B-BBDC-4795-8751-4B0B090A3C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19199" y="1838090"/>
            <a:ext cx="585326" cy="603264"/>
          </a:xfrm>
          <a:prstGeom prst="rect">
            <a:avLst/>
          </a:prstGeom>
        </p:spPr>
      </p:pic>
      <p:pic>
        <p:nvPicPr>
          <p:cNvPr id="161" name="Graphic 160" descr="Man and woman">
            <a:extLst>
              <a:ext uri="{FF2B5EF4-FFF2-40B4-BE49-F238E27FC236}">
                <a16:creationId xmlns:a16="http://schemas.microsoft.com/office/drawing/2014/main" id="{F6B73DF5-55A7-4A30-A8D0-52CEA3EBF4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06624" y="2766277"/>
            <a:ext cx="603264" cy="603264"/>
          </a:xfrm>
          <a:prstGeom prst="rect">
            <a:avLst/>
          </a:prstGeom>
        </p:spPr>
      </p:pic>
      <p:cxnSp>
        <p:nvCxnSpPr>
          <p:cNvPr id="166" name="Connector: Elbow 43">
            <a:extLst>
              <a:ext uri="{FF2B5EF4-FFF2-40B4-BE49-F238E27FC236}">
                <a16:creationId xmlns:a16="http://schemas.microsoft.com/office/drawing/2014/main" id="{29C74E71-DAB0-4A93-B70B-51293FEAECC9}"/>
              </a:ext>
            </a:extLst>
          </p:cNvPr>
          <p:cNvCxnSpPr>
            <a:cxnSpLocks/>
          </p:cNvCxnSpPr>
          <p:nvPr/>
        </p:nvCxnSpPr>
        <p:spPr bwMode="auto">
          <a:xfrm flipV="1">
            <a:off x="5700848" y="2078739"/>
            <a:ext cx="1287628" cy="1058325"/>
          </a:xfrm>
          <a:prstGeom prst="bentConnector3">
            <a:avLst>
              <a:gd name="adj1" fmla="val 50000"/>
            </a:avLst>
          </a:prstGeom>
          <a:solidFill>
            <a:schemeClr val="bg1"/>
          </a:solidFill>
          <a:ln w="25400" cap="flat" cmpd="sng" algn="ctr">
            <a:solidFill>
              <a:srgbClr val="FFC000"/>
            </a:solidFill>
            <a:prstDash val="solid"/>
            <a:round/>
            <a:headEnd type="none" w="med" len="med"/>
            <a:tailEnd type="triangle"/>
          </a:ln>
          <a:effectLst/>
        </p:spPr>
      </p:cxnSp>
      <p:cxnSp>
        <p:nvCxnSpPr>
          <p:cNvPr id="169" name="Straight Arrow Connector 168">
            <a:extLst>
              <a:ext uri="{FF2B5EF4-FFF2-40B4-BE49-F238E27FC236}">
                <a16:creationId xmlns:a16="http://schemas.microsoft.com/office/drawing/2014/main" id="{C8F330BB-3AEA-4092-A7BE-56DA129D9C6A}"/>
              </a:ext>
            </a:extLst>
          </p:cNvPr>
          <p:cNvCxnSpPr>
            <a:cxnSpLocks/>
          </p:cNvCxnSpPr>
          <p:nvPr/>
        </p:nvCxnSpPr>
        <p:spPr bwMode="auto">
          <a:xfrm>
            <a:off x="8082643" y="2125158"/>
            <a:ext cx="688234" cy="0"/>
          </a:xfrm>
          <a:prstGeom prst="straightConnector1">
            <a:avLst/>
          </a:prstGeom>
          <a:solidFill>
            <a:schemeClr val="bg1"/>
          </a:solidFill>
          <a:ln w="25400" cap="flat" cmpd="sng" algn="ctr">
            <a:solidFill>
              <a:srgbClr val="FFC000"/>
            </a:solidFill>
            <a:prstDash val="solid"/>
            <a:round/>
            <a:headEnd type="none" w="med" len="med"/>
            <a:tailEnd type="triangle"/>
          </a:ln>
          <a:effectLst/>
        </p:spPr>
      </p:cxnSp>
      <p:cxnSp>
        <p:nvCxnSpPr>
          <p:cNvPr id="171" name="Straight Arrow Connector 170">
            <a:extLst>
              <a:ext uri="{FF2B5EF4-FFF2-40B4-BE49-F238E27FC236}">
                <a16:creationId xmlns:a16="http://schemas.microsoft.com/office/drawing/2014/main" id="{4C473497-65C6-4AB2-A9EC-635774479F82}"/>
              </a:ext>
            </a:extLst>
          </p:cNvPr>
          <p:cNvCxnSpPr>
            <a:cxnSpLocks/>
          </p:cNvCxnSpPr>
          <p:nvPr/>
        </p:nvCxnSpPr>
        <p:spPr bwMode="auto">
          <a:xfrm>
            <a:off x="8400970" y="4222264"/>
            <a:ext cx="471432" cy="3450"/>
          </a:xfrm>
          <a:prstGeom prst="straightConnector1">
            <a:avLst/>
          </a:prstGeom>
          <a:solidFill>
            <a:schemeClr val="bg1"/>
          </a:solidFill>
          <a:ln w="25400" cap="flat" cmpd="sng" algn="ctr">
            <a:solidFill>
              <a:srgbClr val="7030A0"/>
            </a:solidFill>
            <a:prstDash val="solid"/>
            <a:round/>
            <a:headEnd type="none" w="med" len="med"/>
            <a:tailEnd type="triangle"/>
          </a:ln>
          <a:effectLst/>
        </p:spPr>
      </p:cxnSp>
      <p:pic>
        <p:nvPicPr>
          <p:cNvPr id="173" name="Graphic 172" descr="Man and woman">
            <a:extLst>
              <a:ext uri="{FF2B5EF4-FFF2-40B4-BE49-F238E27FC236}">
                <a16:creationId xmlns:a16="http://schemas.microsoft.com/office/drawing/2014/main" id="{A2B2DE8D-EFF1-49D6-B201-A94F98B1DD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99931" y="3845096"/>
            <a:ext cx="603264" cy="603264"/>
          </a:xfrm>
          <a:prstGeom prst="rect">
            <a:avLst/>
          </a:prstGeom>
        </p:spPr>
      </p:pic>
      <p:sp>
        <p:nvSpPr>
          <p:cNvPr id="209" name="Rectangle 208">
            <a:extLst>
              <a:ext uri="{FF2B5EF4-FFF2-40B4-BE49-F238E27FC236}">
                <a16:creationId xmlns:a16="http://schemas.microsoft.com/office/drawing/2014/main" id="{FDBF102F-9A35-47AD-B906-2B875097BD7D}"/>
              </a:ext>
            </a:extLst>
          </p:cNvPr>
          <p:cNvSpPr/>
          <p:nvPr/>
        </p:nvSpPr>
        <p:spPr>
          <a:xfrm>
            <a:off x="10284193" y="1925591"/>
            <a:ext cx="1574309" cy="53767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b="1" i="1" dirty="0">
                <a:solidFill>
                  <a:schemeClr val="tx1"/>
                </a:solidFill>
                <a:latin typeface="Arial" panose="020B0604020202020204" pitchFamily="34" charset="0"/>
                <a:cs typeface="Arial" panose="020B0604020202020204" pitchFamily="34" charset="0"/>
              </a:rPr>
              <a:t>Roles: </a:t>
            </a:r>
          </a:p>
          <a:p>
            <a:r>
              <a:rPr lang="en-GB" sz="900" dirty="0">
                <a:solidFill>
                  <a:schemeClr val="tx1"/>
                </a:solidFill>
                <a:latin typeface="Arial" panose="020B0604020202020204" pitchFamily="34" charset="0"/>
                <a:cs typeface="Arial" panose="020B0604020202020204" pitchFamily="34" charset="0"/>
              </a:rPr>
              <a:t>-Volunteer non-clinical support</a:t>
            </a:r>
          </a:p>
        </p:txBody>
      </p:sp>
      <p:sp>
        <p:nvSpPr>
          <p:cNvPr id="210" name="Rectangle 209">
            <a:extLst>
              <a:ext uri="{FF2B5EF4-FFF2-40B4-BE49-F238E27FC236}">
                <a16:creationId xmlns:a16="http://schemas.microsoft.com/office/drawing/2014/main" id="{A6469582-5321-44B4-A4C0-B610EBDF0667}"/>
              </a:ext>
            </a:extLst>
          </p:cNvPr>
          <p:cNvSpPr/>
          <p:nvPr/>
        </p:nvSpPr>
        <p:spPr>
          <a:xfrm>
            <a:off x="6561541" y="1189495"/>
            <a:ext cx="1766673" cy="621554"/>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900" b="1" i="1">
                <a:solidFill>
                  <a:schemeClr val="tx1"/>
                </a:solidFill>
                <a:latin typeface="Arial" panose="020B0604020202020204" pitchFamily="34" charset="0"/>
                <a:cs typeface="Arial" panose="020B0604020202020204" pitchFamily="34" charset="0"/>
              </a:rPr>
              <a:t>Roles: </a:t>
            </a:r>
          </a:p>
          <a:p>
            <a:r>
              <a:rPr lang="en-GB" sz="900">
                <a:solidFill>
                  <a:schemeClr val="tx1"/>
                </a:solidFill>
                <a:latin typeface="Arial" panose="020B0604020202020204" pitchFamily="34" charset="0"/>
                <a:cs typeface="Arial" panose="020B0604020202020204" pitchFamily="34" charset="0"/>
              </a:rPr>
              <a:t>-Post-vaccination Observation</a:t>
            </a:r>
          </a:p>
          <a:p>
            <a:r>
              <a:rPr lang="en-GB" sz="900">
                <a:solidFill>
                  <a:schemeClr val="tx1"/>
                </a:solidFill>
                <a:latin typeface="Arial" panose="020B0604020202020204" pitchFamily="34" charset="0"/>
                <a:cs typeface="Arial" panose="020B0604020202020204" pitchFamily="34" charset="0"/>
              </a:rPr>
              <a:t>-Patient Advocate</a:t>
            </a:r>
          </a:p>
          <a:p>
            <a:r>
              <a:rPr lang="en-GB" sz="900">
                <a:solidFill>
                  <a:schemeClr val="tx1"/>
                </a:solidFill>
                <a:latin typeface="Arial" panose="020B0604020202020204" pitchFamily="34" charset="0"/>
                <a:cs typeface="Arial" panose="020B0604020202020204" pitchFamily="34" charset="0"/>
              </a:rPr>
              <a:t>-Clinical (Vaccinator)</a:t>
            </a:r>
          </a:p>
        </p:txBody>
      </p:sp>
      <p:sp>
        <p:nvSpPr>
          <p:cNvPr id="211" name="Rectangle 210">
            <a:extLst>
              <a:ext uri="{FF2B5EF4-FFF2-40B4-BE49-F238E27FC236}">
                <a16:creationId xmlns:a16="http://schemas.microsoft.com/office/drawing/2014/main" id="{5FE23E24-F74D-46A3-ADAD-F65F7FA64BEA}"/>
              </a:ext>
            </a:extLst>
          </p:cNvPr>
          <p:cNvSpPr/>
          <p:nvPr/>
        </p:nvSpPr>
        <p:spPr>
          <a:xfrm>
            <a:off x="8188501" y="6039092"/>
            <a:ext cx="3841609" cy="679156"/>
          </a:xfrm>
          <a:prstGeom prst="rect">
            <a:avLst/>
          </a:prstGeom>
          <a:no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212" name="Straight Arrow Connector 211">
            <a:extLst>
              <a:ext uri="{FF2B5EF4-FFF2-40B4-BE49-F238E27FC236}">
                <a16:creationId xmlns:a16="http://schemas.microsoft.com/office/drawing/2014/main" id="{C3DEC75B-27B5-4B91-894D-1AAEA2D56E3B}"/>
              </a:ext>
            </a:extLst>
          </p:cNvPr>
          <p:cNvCxnSpPr/>
          <p:nvPr/>
        </p:nvCxnSpPr>
        <p:spPr bwMode="auto">
          <a:xfrm>
            <a:off x="8278030" y="6306023"/>
            <a:ext cx="624422" cy="3549"/>
          </a:xfrm>
          <a:prstGeom prst="straightConnector1">
            <a:avLst/>
          </a:prstGeom>
          <a:solidFill>
            <a:srgbClr val="FFFFFF"/>
          </a:solidFill>
          <a:ln w="25400" cap="flat" cmpd="sng" algn="ctr">
            <a:solidFill>
              <a:srgbClr val="FFC000"/>
            </a:solidFill>
            <a:prstDash val="solid"/>
            <a:round/>
            <a:headEnd type="none" w="med" len="med"/>
            <a:tailEnd type="triangle" w="med" len="med"/>
          </a:ln>
          <a:effectLst/>
        </p:spPr>
      </p:cxnSp>
      <p:sp>
        <p:nvSpPr>
          <p:cNvPr id="213" name="TextBox 212">
            <a:extLst>
              <a:ext uri="{FF2B5EF4-FFF2-40B4-BE49-F238E27FC236}">
                <a16:creationId xmlns:a16="http://schemas.microsoft.com/office/drawing/2014/main" id="{85FB6CDA-92B4-47E8-B5E0-152C8C022CB8}"/>
              </a:ext>
            </a:extLst>
          </p:cNvPr>
          <p:cNvSpPr txBox="1"/>
          <p:nvPr/>
        </p:nvSpPr>
        <p:spPr>
          <a:xfrm>
            <a:off x="8957782" y="6205995"/>
            <a:ext cx="292365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Draw down from national contracts </a:t>
            </a:r>
          </a:p>
        </p:txBody>
      </p:sp>
      <p:cxnSp>
        <p:nvCxnSpPr>
          <p:cNvPr id="214" name="Straight Arrow Connector 213">
            <a:extLst>
              <a:ext uri="{FF2B5EF4-FFF2-40B4-BE49-F238E27FC236}">
                <a16:creationId xmlns:a16="http://schemas.microsoft.com/office/drawing/2014/main" id="{6775FC78-2E9E-4B15-A6A8-A9EDC7E3B2D3}"/>
              </a:ext>
            </a:extLst>
          </p:cNvPr>
          <p:cNvCxnSpPr/>
          <p:nvPr/>
        </p:nvCxnSpPr>
        <p:spPr bwMode="auto">
          <a:xfrm>
            <a:off x="8278030" y="6553061"/>
            <a:ext cx="624422" cy="3549"/>
          </a:xfrm>
          <a:prstGeom prst="straightConnector1">
            <a:avLst/>
          </a:prstGeom>
          <a:solidFill>
            <a:srgbClr val="FFFFFF"/>
          </a:solidFill>
          <a:ln w="25400" cap="flat" cmpd="sng" algn="ctr">
            <a:solidFill>
              <a:srgbClr val="7030A0"/>
            </a:solidFill>
            <a:prstDash val="solid"/>
            <a:round/>
            <a:headEnd type="none" w="med" len="med"/>
            <a:tailEnd type="triangle"/>
          </a:ln>
          <a:effectLst/>
        </p:spPr>
      </p:cxnSp>
      <p:sp>
        <p:nvSpPr>
          <p:cNvPr id="215" name="TextBox 214">
            <a:extLst>
              <a:ext uri="{FF2B5EF4-FFF2-40B4-BE49-F238E27FC236}">
                <a16:creationId xmlns:a16="http://schemas.microsoft.com/office/drawing/2014/main" id="{D1BDEB19-C646-49FF-B4D0-54652BD40ADD}"/>
              </a:ext>
            </a:extLst>
          </p:cNvPr>
          <p:cNvSpPr txBox="1"/>
          <p:nvPr/>
        </p:nvSpPr>
        <p:spPr>
          <a:xfrm>
            <a:off x="8957782" y="6439841"/>
            <a:ext cx="159301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Local contracts </a:t>
            </a:r>
          </a:p>
        </p:txBody>
      </p:sp>
      <p:sp>
        <p:nvSpPr>
          <p:cNvPr id="216" name="Rectangle 215">
            <a:extLst>
              <a:ext uri="{FF2B5EF4-FFF2-40B4-BE49-F238E27FC236}">
                <a16:creationId xmlns:a16="http://schemas.microsoft.com/office/drawing/2014/main" id="{3BC67345-7C04-4159-8186-21263C0D2BE8}"/>
              </a:ext>
            </a:extLst>
          </p:cNvPr>
          <p:cNvSpPr/>
          <p:nvPr/>
        </p:nvSpPr>
        <p:spPr>
          <a:xfrm>
            <a:off x="8188501" y="5762437"/>
            <a:ext cx="769281" cy="266511"/>
          </a:xfrm>
          <a:prstGeom prst="rect">
            <a:avLst/>
          </a:prstGeom>
          <a:solidFill>
            <a:srgbClr val="003087"/>
          </a:solid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17" name="TextBox 216">
            <a:extLst>
              <a:ext uri="{FF2B5EF4-FFF2-40B4-BE49-F238E27FC236}">
                <a16:creationId xmlns:a16="http://schemas.microsoft.com/office/drawing/2014/main" id="{0842C04B-5BD1-4846-936C-B20A964FFFD7}"/>
              </a:ext>
            </a:extLst>
          </p:cNvPr>
          <p:cNvSpPr txBox="1"/>
          <p:nvPr/>
        </p:nvSpPr>
        <p:spPr>
          <a:xfrm>
            <a:off x="8278030" y="5772581"/>
            <a:ext cx="679752" cy="246221"/>
          </a:xfrm>
          <a:prstGeom prst="rect">
            <a:avLst/>
          </a:prstGeom>
          <a:noFill/>
        </p:spPr>
        <p:txBody>
          <a:bodyPr wrap="square" rtlCol="0">
            <a:spAutoFit/>
          </a:bodyPr>
          <a:lstStyle>
            <a:defPPr>
              <a:defRPr lang="en-US"/>
            </a:defPPr>
            <a:lvl1pPr>
              <a:defRPr sz="700">
                <a:solidFill>
                  <a:schemeClr val="tx1">
                    <a:lumMod val="50000"/>
                    <a:lumOff val="50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Legend</a:t>
            </a:r>
          </a:p>
        </p:txBody>
      </p:sp>
      <p:sp>
        <p:nvSpPr>
          <p:cNvPr id="149" name="TextBox 148">
            <a:extLst>
              <a:ext uri="{FF2B5EF4-FFF2-40B4-BE49-F238E27FC236}">
                <a16:creationId xmlns:a16="http://schemas.microsoft.com/office/drawing/2014/main" id="{A5FD096F-4A4D-4592-B036-5053E8000586}"/>
              </a:ext>
            </a:extLst>
          </p:cNvPr>
          <p:cNvSpPr txBox="1"/>
          <p:nvPr/>
        </p:nvSpPr>
        <p:spPr>
          <a:xfrm>
            <a:off x="10284193" y="4460918"/>
            <a:ext cx="1200192" cy="30777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Off Framework Agency</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pic>
        <p:nvPicPr>
          <p:cNvPr id="151" name="Graphic 150" descr="Man and woman">
            <a:extLst>
              <a:ext uri="{FF2B5EF4-FFF2-40B4-BE49-F238E27FC236}">
                <a16:creationId xmlns:a16="http://schemas.microsoft.com/office/drawing/2014/main" id="{1B142C36-3C20-49B7-A8E5-3C83259AB83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582657" y="3817658"/>
            <a:ext cx="603264" cy="603264"/>
          </a:xfrm>
          <a:prstGeom prst="rect">
            <a:avLst/>
          </a:prstGeom>
        </p:spPr>
      </p:pic>
      <p:cxnSp>
        <p:nvCxnSpPr>
          <p:cNvPr id="152" name="Straight Arrow Connector 151">
            <a:extLst>
              <a:ext uri="{FF2B5EF4-FFF2-40B4-BE49-F238E27FC236}">
                <a16:creationId xmlns:a16="http://schemas.microsoft.com/office/drawing/2014/main" id="{8FD53908-4D2B-48CB-AEE7-8DC4DDA55AD9}"/>
              </a:ext>
            </a:extLst>
          </p:cNvPr>
          <p:cNvCxnSpPr>
            <a:cxnSpLocks/>
          </p:cNvCxnSpPr>
          <p:nvPr/>
        </p:nvCxnSpPr>
        <p:spPr bwMode="auto">
          <a:xfrm>
            <a:off x="9794607" y="4238703"/>
            <a:ext cx="596638" cy="0"/>
          </a:xfrm>
          <a:prstGeom prst="straightConnector1">
            <a:avLst/>
          </a:prstGeom>
          <a:solidFill>
            <a:schemeClr val="bg1"/>
          </a:solidFill>
          <a:ln w="25400" cap="flat" cmpd="sng" algn="ctr">
            <a:solidFill>
              <a:srgbClr val="7030A0"/>
            </a:solidFill>
            <a:prstDash val="solid"/>
            <a:round/>
            <a:headEnd type="none" w="med" len="med"/>
            <a:tailEnd type="triangle"/>
          </a:ln>
          <a:effectLst/>
        </p:spPr>
      </p:cxnSp>
      <p:sp>
        <p:nvSpPr>
          <p:cNvPr id="153" name="Pentagon 93">
            <a:extLst>
              <a:ext uri="{FF2B5EF4-FFF2-40B4-BE49-F238E27FC236}">
                <a16:creationId xmlns:a16="http://schemas.microsoft.com/office/drawing/2014/main" id="{0E9DC8EC-2B2E-49CD-9046-376D83A586EE}"/>
              </a:ext>
            </a:extLst>
          </p:cNvPr>
          <p:cNvSpPr/>
          <p:nvPr/>
        </p:nvSpPr>
        <p:spPr>
          <a:xfrm rot="5400000">
            <a:off x="316643" y="1397781"/>
            <a:ext cx="973580" cy="1055621"/>
          </a:xfrm>
          <a:prstGeom prst="homePlate">
            <a:avLst>
              <a:gd name="adj" fmla="val 26713"/>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Recruit</a:t>
            </a:r>
          </a:p>
        </p:txBody>
      </p:sp>
      <p:sp>
        <p:nvSpPr>
          <p:cNvPr id="155" name="Chevron 94">
            <a:extLst>
              <a:ext uri="{FF2B5EF4-FFF2-40B4-BE49-F238E27FC236}">
                <a16:creationId xmlns:a16="http://schemas.microsoft.com/office/drawing/2014/main" id="{105F354B-68AC-4F82-97B2-1C17EA2D8ED7}"/>
              </a:ext>
            </a:extLst>
          </p:cNvPr>
          <p:cNvSpPr/>
          <p:nvPr/>
        </p:nvSpPr>
        <p:spPr>
          <a:xfrm rot="5400000">
            <a:off x="316643" y="2203291"/>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Train</a:t>
            </a:r>
          </a:p>
        </p:txBody>
      </p:sp>
      <p:sp>
        <p:nvSpPr>
          <p:cNvPr id="156" name="Chevron 95">
            <a:extLst>
              <a:ext uri="{FF2B5EF4-FFF2-40B4-BE49-F238E27FC236}">
                <a16:creationId xmlns:a16="http://schemas.microsoft.com/office/drawing/2014/main" id="{7FD921B7-ADD4-41F3-90D1-7216D658FB4B}"/>
              </a:ext>
            </a:extLst>
          </p:cNvPr>
          <p:cNvSpPr/>
          <p:nvPr/>
        </p:nvSpPr>
        <p:spPr>
          <a:xfrm rot="5400000">
            <a:off x="316643" y="3008800"/>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Roster</a:t>
            </a:r>
          </a:p>
        </p:txBody>
      </p:sp>
      <p:sp>
        <p:nvSpPr>
          <p:cNvPr id="158" name="Chevron 96">
            <a:extLst>
              <a:ext uri="{FF2B5EF4-FFF2-40B4-BE49-F238E27FC236}">
                <a16:creationId xmlns:a16="http://schemas.microsoft.com/office/drawing/2014/main" id="{E929B96A-FC7E-4B84-9FA7-340CFA4D2FD7}"/>
              </a:ext>
            </a:extLst>
          </p:cNvPr>
          <p:cNvSpPr/>
          <p:nvPr/>
        </p:nvSpPr>
        <p:spPr>
          <a:xfrm rot="5400000">
            <a:off x="316643" y="3814309"/>
            <a:ext cx="973580" cy="1055621"/>
          </a:xfrm>
          <a:prstGeom prst="chevron">
            <a:avLst>
              <a:gd name="adj" fmla="val 26964"/>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Deploy</a:t>
            </a:r>
          </a:p>
        </p:txBody>
      </p:sp>
      <p:sp>
        <p:nvSpPr>
          <p:cNvPr id="159" name="Chevron 97">
            <a:extLst>
              <a:ext uri="{FF2B5EF4-FFF2-40B4-BE49-F238E27FC236}">
                <a16:creationId xmlns:a16="http://schemas.microsoft.com/office/drawing/2014/main" id="{43669D6C-2A14-4F01-A611-C689008470C3}"/>
              </a:ext>
            </a:extLst>
          </p:cNvPr>
          <p:cNvSpPr/>
          <p:nvPr/>
        </p:nvSpPr>
        <p:spPr>
          <a:xfrm rot="5400000">
            <a:off x="316643" y="4619819"/>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cap="small">
                <a:solidFill>
                  <a:prstClr val="black"/>
                </a:solidFill>
                <a:latin typeface="Arial" panose="020B0604020202020204" pitchFamily="34" charset="0"/>
                <a:cs typeface="Arial" panose="020B0604020202020204" pitchFamily="34" charset="0"/>
              </a:rPr>
              <a:t>END CONTRACT</a:t>
            </a:r>
          </a:p>
        </p:txBody>
      </p:sp>
      <p:sp>
        <p:nvSpPr>
          <p:cNvPr id="162" name="Oval 161">
            <a:extLst>
              <a:ext uri="{FF2B5EF4-FFF2-40B4-BE49-F238E27FC236}">
                <a16:creationId xmlns:a16="http://schemas.microsoft.com/office/drawing/2014/main" id="{1AB29E17-55D2-43EE-A499-C7DC3F4A251E}"/>
              </a:ext>
            </a:extLst>
          </p:cNvPr>
          <p:cNvSpPr/>
          <p:nvPr/>
        </p:nvSpPr>
        <p:spPr>
          <a:xfrm>
            <a:off x="682727" y="125976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1</a:t>
            </a:r>
          </a:p>
        </p:txBody>
      </p:sp>
      <p:sp>
        <p:nvSpPr>
          <p:cNvPr id="163" name="Oval 162">
            <a:extLst>
              <a:ext uri="{FF2B5EF4-FFF2-40B4-BE49-F238E27FC236}">
                <a16:creationId xmlns:a16="http://schemas.microsoft.com/office/drawing/2014/main" id="{4E2531F2-A730-47BC-B8F0-89B80C788CAE}"/>
              </a:ext>
            </a:extLst>
          </p:cNvPr>
          <p:cNvSpPr/>
          <p:nvPr/>
        </p:nvSpPr>
        <p:spPr>
          <a:xfrm>
            <a:off x="682727" y="2196840"/>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2</a:t>
            </a:r>
          </a:p>
        </p:txBody>
      </p:sp>
      <p:sp>
        <p:nvSpPr>
          <p:cNvPr id="164" name="Oval 163">
            <a:extLst>
              <a:ext uri="{FF2B5EF4-FFF2-40B4-BE49-F238E27FC236}">
                <a16:creationId xmlns:a16="http://schemas.microsoft.com/office/drawing/2014/main" id="{914D7C1A-F86D-4C3C-A154-0D358BA7ECB2}"/>
              </a:ext>
            </a:extLst>
          </p:cNvPr>
          <p:cNvSpPr/>
          <p:nvPr/>
        </p:nvSpPr>
        <p:spPr>
          <a:xfrm>
            <a:off x="682727" y="3023343"/>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3</a:t>
            </a:r>
          </a:p>
        </p:txBody>
      </p:sp>
      <p:sp>
        <p:nvSpPr>
          <p:cNvPr id="165" name="Oval 164">
            <a:extLst>
              <a:ext uri="{FF2B5EF4-FFF2-40B4-BE49-F238E27FC236}">
                <a16:creationId xmlns:a16="http://schemas.microsoft.com/office/drawing/2014/main" id="{1BBAC13D-BF61-479F-A2D5-F0B3C9B3F8D0}"/>
              </a:ext>
            </a:extLst>
          </p:cNvPr>
          <p:cNvSpPr/>
          <p:nvPr/>
        </p:nvSpPr>
        <p:spPr>
          <a:xfrm>
            <a:off x="682727" y="384984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4</a:t>
            </a:r>
          </a:p>
        </p:txBody>
      </p:sp>
      <p:sp>
        <p:nvSpPr>
          <p:cNvPr id="167" name="Oval 166">
            <a:extLst>
              <a:ext uri="{FF2B5EF4-FFF2-40B4-BE49-F238E27FC236}">
                <a16:creationId xmlns:a16="http://schemas.microsoft.com/office/drawing/2014/main" id="{C8D1980B-8CEA-4005-A893-9237EC67E204}"/>
              </a:ext>
            </a:extLst>
          </p:cNvPr>
          <p:cNvSpPr/>
          <p:nvPr/>
        </p:nvSpPr>
        <p:spPr>
          <a:xfrm>
            <a:off x="682727" y="4676348"/>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5</a:t>
            </a:r>
          </a:p>
        </p:txBody>
      </p:sp>
      <p:sp>
        <p:nvSpPr>
          <p:cNvPr id="9" name="Rectangle 8">
            <a:extLst>
              <a:ext uri="{FF2B5EF4-FFF2-40B4-BE49-F238E27FC236}">
                <a16:creationId xmlns:a16="http://schemas.microsoft.com/office/drawing/2014/main" id="{3438DC94-733E-4B11-870D-DD62960C23A6}"/>
              </a:ext>
            </a:extLst>
          </p:cNvPr>
          <p:cNvSpPr/>
          <p:nvPr/>
        </p:nvSpPr>
        <p:spPr>
          <a:xfrm>
            <a:off x="3397097" y="4989935"/>
            <a:ext cx="4688436" cy="1297791"/>
          </a:xfrm>
          <a:prstGeom prst="rect">
            <a:avLst/>
          </a:prstGeom>
          <a:ln w="12700">
            <a:solidFill>
              <a:schemeClr val="tx1"/>
            </a:solidFill>
            <a:prstDash val="sysDash"/>
          </a:ln>
        </p:spPr>
        <p:txBody>
          <a:bodyPr wrap="square">
            <a:spAutoFit/>
          </a:bodyPr>
          <a:lstStyle/>
          <a:p>
            <a:pPr marL="228613" lvl="1">
              <a:spcBef>
                <a:spcPts val="1000"/>
              </a:spcBef>
            </a:pPr>
            <a:r>
              <a:rPr lang="en-GB" sz="1000" b="1" dirty="0">
                <a:latin typeface="Arial" panose="020B0604020202020204" pitchFamily="34" charset="0"/>
                <a:cs typeface="Arial" panose="020B0604020202020204" pitchFamily="34" charset="0"/>
              </a:rPr>
              <a:t>Clinical staff</a:t>
            </a:r>
          </a:p>
          <a:p>
            <a:pPr marL="628650" lvl="1" indent="-171450">
              <a:buFont typeface="Wingdings" panose="05000000000000000000" pitchFamily="2" charset="2"/>
              <a:buChar char="§"/>
            </a:pPr>
            <a:r>
              <a:rPr lang="en-GB" sz="1000" dirty="0">
                <a:latin typeface="Arial" panose="020B0604020202020204" pitchFamily="34" charset="0"/>
                <a:cs typeface="Arial" panose="020B0604020202020204" pitchFamily="34" charset="0"/>
              </a:rPr>
              <a:t>Vaccinator </a:t>
            </a:r>
          </a:p>
          <a:p>
            <a:pPr marL="628650" lvl="1" indent="-171450">
              <a:buFont typeface="Wingdings" panose="05000000000000000000" pitchFamily="2" charset="2"/>
              <a:buChar char="§"/>
            </a:pPr>
            <a:r>
              <a:rPr lang="en-GB" sz="1000" dirty="0">
                <a:latin typeface="Arial" panose="020B0604020202020204" pitchFamily="34" charset="0"/>
                <a:cs typeface="Arial" panose="020B0604020202020204" pitchFamily="34" charset="0"/>
              </a:rPr>
              <a:t>Registered Health Care Professional</a:t>
            </a:r>
          </a:p>
          <a:p>
            <a:pPr marL="628650" lvl="1" indent="-171450">
              <a:buFont typeface="Wingdings" panose="05000000000000000000" pitchFamily="2" charset="2"/>
              <a:buChar char="§"/>
            </a:pPr>
            <a:r>
              <a:rPr lang="en-GB" sz="1000" dirty="0">
                <a:latin typeface="Arial" panose="020B0604020202020204" pitchFamily="34" charset="0"/>
                <a:cs typeface="Arial" panose="020B0604020202020204" pitchFamily="34" charset="0"/>
              </a:rPr>
              <a:t>Registered Health Care Professional-Clinical Supervisor</a:t>
            </a:r>
          </a:p>
          <a:p>
            <a:pPr marL="628650" lvl="1" indent="-171450">
              <a:buFont typeface="Wingdings" panose="05000000000000000000" pitchFamily="2" charset="2"/>
              <a:buChar char="§"/>
            </a:pPr>
            <a:r>
              <a:rPr lang="en-GB" sz="1000" dirty="0">
                <a:latin typeface="Arial" panose="020B0604020202020204" pitchFamily="34" charset="0"/>
                <a:cs typeface="Arial" panose="020B0604020202020204" pitchFamily="34" charset="0"/>
              </a:rPr>
              <a:t>Health Care Assistant </a:t>
            </a:r>
          </a:p>
          <a:p>
            <a:pPr marL="228613" lvl="1">
              <a:spcBef>
                <a:spcPts val="1000"/>
              </a:spcBef>
            </a:pPr>
            <a:r>
              <a:rPr lang="en-GB" sz="1000" b="1" dirty="0">
                <a:latin typeface="Arial" panose="020B0604020202020204" pitchFamily="34" charset="0"/>
                <a:cs typeface="Arial" panose="020B0604020202020204" pitchFamily="34" charset="0"/>
              </a:rPr>
              <a:t>Administrative staff</a:t>
            </a:r>
          </a:p>
          <a:p>
            <a:pPr marL="628650" lvl="1" indent="-171450">
              <a:buFont typeface="Wingdings" panose="05000000000000000000" pitchFamily="2" charset="2"/>
              <a:buChar char="§"/>
            </a:pPr>
            <a:r>
              <a:rPr lang="en-GB" sz="1000" dirty="0">
                <a:latin typeface="Arial" panose="020B0604020202020204" pitchFamily="34" charset="0"/>
                <a:cs typeface="Arial" panose="020B0604020202020204" pitchFamily="34" charset="0"/>
              </a:rPr>
              <a:t>Vaccine Admin Support</a:t>
            </a:r>
          </a:p>
        </p:txBody>
      </p:sp>
      <p:sp>
        <p:nvSpPr>
          <p:cNvPr id="172" name="Title 8">
            <a:extLst>
              <a:ext uri="{FF2B5EF4-FFF2-40B4-BE49-F238E27FC236}">
                <a16:creationId xmlns:a16="http://schemas.microsoft.com/office/drawing/2014/main" id="{D053D928-7FEE-4A97-A366-E1463B8B82AA}"/>
              </a:ext>
            </a:extLst>
          </p:cNvPr>
          <p:cNvSpPr>
            <a:spLocks noGrp="1"/>
          </p:cNvSpPr>
          <p:nvPr>
            <p:ph type="title"/>
          </p:nvPr>
        </p:nvSpPr>
        <p:spPr>
          <a:xfrm>
            <a:off x="185964" y="205709"/>
            <a:ext cx="8550063" cy="611649"/>
          </a:xfrm>
        </p:spPr>
        <p:txBody>
          <a:bodyPr/>
          <a:lstStyle/>
          <a:p>
            <a:r>
              <a:rPr lang="en-GB"/>
              <a:t>Workforce Supply Mobilisation</a:t>
            </a:r>
          </a:p>
        </p:txBody>
      </p:sp>
      <p:grpSp>
        <p:nvGrpSpPr>
          <p:cNvPr id="176" name="Group 175">
            <a:extLst>
              <a:ext uri="{FF2B5EF4-FFF2-40B4-BE49-F238E27FC236}">
                <a16:creationId xmlns:a16="http://schemas.microsoft.com/office/drawing/2014/main" id="{367580AD-72A2-4D80-97D9-C995DD2065C0}"/>
              </a:ext>
            </a:extLst>
          </p:cNvPr>
          <p:cNvGrpSpPr/>
          <p:nvPr/>
        </p:nvGrpSpPr>
        <p:grpSpPr>
          <a:xfrm>
            <a:off x="4077015" y="3671734"/>
            <a:ext cx="1112889" cy="895112"/>
            <a:chOff x="1468587" y="3986569"/>
            <a:chExt cx="1112889" cy="895112"/>
          </a:xfrm>
        </p:grpSpPr>
        <p:sp>
          <p:nvSpPr>
            <p:cNvPr id="177" name="TextBox 176">
              <a:extLst>
                <a:ext uri="{FF2B5EF4-FFF2-40B4-BE49-F238E27FC236}">
                  <a16:creationId xmlns:a16="http://schemas.microsoft.com/office/drawing/2014/main" id="{D5828739-E51C-497A-9F7D-53BF45A3C656}"/>
                </a:ext>
              </a:extLst>
            </p:cNvPr>
            <p:cNvSpPr txBox="1"/>
            <p:nvPr/>
          </p:nvSpPr>
          <p:spPr>
            <a:xfrm>
              <a:off x="1468587" y="4450794"/>
              <a:ext cx="1112889" cy="43088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r>
                <a:rPr lang="en-GB" sz="1000" b="1" dirty="0">
                  <a:solidFill>
                    <a:srgbClr val="525252"/>
                  </a:solidFill>
                  <a:latin typeface="Arial"/>
                  <a:cs typeface="Arial"/>
                </a:rPr>
                <a:t>Bringing Back Scheme  </a:t>
              </a:r>
            </a:p>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800" b="1" i="0" u="none" strike="noStrike" kern="1200" cap="none" spc="0" normalizeH="0" baseline="0" noProof="0" dirty="0">
                  <a:ln>
                    <a:noFill/>
                  </a:ln>
                  <a:solidFill>
                    <a:srgbClr val="525252"/>
                  </a:solidFill>
                  <a:effectLst/>
                  <a:uLnTx/>
                  <a:uFillTx/>
                  <a:latin typeface="Arial"/>
                  <a:ea typeface="+mn-ea"/>
                  <a:cs typeface="Arial"/>
                </a:rPr>
                <a:t>Existing Returners</a:t>
              </a:r>
              <a:endParaRPr kumimoji="0" lang="en-GB" sz="900" b="1" i="0" u="none" strike="noStrike" kern="1200" cap="none" spc="0" normalizeH="0" baseline="30000" noProof="0" dirty="0">
                <a:ln>
                  <a:noFill/>
                </a:ln>
                <a:solidFill>
                  <a:srgbClr val="525252"/>
                </a:solidFill>
                <a:effectLst/>
                <a:uLnTx/>
                <a:uFillTx/>
                <a:latin typeface="Arial"/>
                <a:ea typeface="+mn-ea"/>
                <a:cs typeface="Arial"/>
              </a:endParaRPr>
            </a:p>
          </p:txBody>
        </p:sp>
        <p:pic>
          <p:nvPicPr>
            <p:cNvPr id="178" name="Graphic 177" descr="Group">
              <a:extLst>
                <a:ext uri="{FF2B5EF4-FFF2-40B4-BE49-F238E27FC236}">
                  <a16:creationId xmlns:a16="http://schemas.microsoft.com/office/drawing/2014/main" id="{5DE52980-93D4-4C51-B6BF-DF8DA48D63D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734299" y="3986569"/>
              <a:ext cx="540867" cy="540867"/>
            </a:xfrm>
            <a:prstGeom prst="rect">
              <a:avLst/>
            </a:prstGeom>
          </p:spPr>
        </p:pic>
      </p:grpSp>
      <p:cxnSp>
        <p:nvCxnSpPr>
          <p:cNvPr id="179" name="Straight Arrow Connector 178">
            <a:extLst>
              <a:ext uri="{FF2B5EF4-FFF2-40B4-BE49-F238E27FC236}">
                <a16:creationId xmlns:a16="http://schemas.microsoft.com/office/drawing/2014/main" id="{0A6D9D89-A7D5-400B-8FAD-F44EB2C6505E}"/>
              </a:ext>
            </a:extLst>
          </p:cNvPr>
          <p:cNvCxnSpPr>
            <a:cxnSpLocks/>
          </p:cNvCxnSpPr>
          <p:nvPr/>
        </p:nvCxnSpPr>
        <p:spPr bwMode="auto">
          <a:xfrm>
            <a:off x="2990620" y="4057728"/>
            <a:ext cx="1086952" cy="0"/>
          </a:xfrm>
          <a:prstGeom prst="straightConnector1">
            <a:avLst/>
          </a:prstGeom>
          <a:solidFill>
            <a:schemeClr val="bg1"/>
          </a:solidFill>
          <a:ln w="25400" cap="flat" cmpd="sng" algn="ctr">
            <a:solidFill>
              <a:srgbClr val="7030A0"/>
            </a:solidFill>
            <a:prstDash val="solid"/>
            <a:round/>
            <a:headEnd type="none" w="med" len="med"/>
            <a:tailEnd type="triangle"/>
          </a:ln>
          <a:effectLst/>
        </p:spPr>
      </p:cxnSp>
      <p:cxnSp>
        <p:nvCxnSpPr>
          <p:cNvPr id="180" name="Straight Arrow Connector 179">
            <a:extLst>
              <a:ext uri="{FF2B5EF4-FFF2-40B4-BE49-F238E27FC236}">
                <a16:creationId xmlns:a16="http://schemas.microsoft.com/office/drawing/2014/main" id="{1291D41F-997A-4687-B945-74B2EAFCA8C0}"/>
              </a:ext>
            </a:extLst>
          </p:cNvPr>
          <p:cNvCxnSpPr>
            <a:cxnSpLocks/>
          </p:cNvCxnSpPr>
          <p:nvPr/>
        </p:nvCxnSpPr>
        <p:spPr bwMode="auto">
          <a:xfrm>
            <a:off x="5167734" y="2279715"/>
            <a:ext cx="540000" cy="0"/>
          </a:xfrm>
          <a:prstGeom prst="straightConnector1">
            <a:avLst/>
          </a:prstGeom>
          <a:solidFill>
            <a:schemeClr val="bg1"/>
          </a:solidFill>
          <a:ln w="25400" cap="flat" cmpd="sng" algn="ctr">
            <a:solidFill>
              <a:srgbClr val="7030A0"/>
            </a:solidFill>
            <a:prstDash val="solid"/>
            <a:round/>
            <a:headEnd type="none" w="med" len="med"/>
            <a:tailEnd type="none" w="med" len="med"/>
          </a:ln>
          <a:effectLst/>
        </p:spPr>
      </p:cxnSp>
      <p:cxnSp>
        <p:nvCxnSpPr>
          <p:cNvPr id="181" name="Straight Arrow Connector 180">
            <a:extLst>
              <a:ext uri="{FF2B5EF4-FFF2-40B4-BE49-F238E27FC236}">
                <a16:creationId xmlns:a16="http://schemas.microsoft.com/office/drawing/2014/main" id="{8AEFB81E-792A-4F98-B4DB-5DCBB68DE498}"/>
              </a:ext>
            </a:extLst>
          </p:cNvPr>
          <p:cNvCxnSpPr>
            <a:cxnSpLocks/>
          </p:cNvCxnSpPr>
          <p:nvPr/>
        </p:nvCxnSpPr>
        <p:spPr bwMode="auto">
          <a:xfrm>
            <a:off x="5158209" y="3146609"/>
            <a:ext cx="540000" cy="0"/>
          </a:xfrm>
          <a:prstGeom prst="straightConnector1">
            <a:avLst/>
          </a:prstGeom>
          <a:solidFill>
            <a:schemeClr val="bg1"/>
          </a:solidFill>
          <a:ln w="25400" cap="flat" cmpd="sng" algn="ctr">
            <a:solidFill>
              <a:srgbClr val="7030A0"/>
            </a:solidFill>
            <a:prstDash val="solid"/>
            <a:round/>
            <a:headEnd type="none" w="med" len="med"/>
            <a:tailEnd type="none" w="med" len="med"/>
          </a:ln>
          <a:effectLst/>
        </p:spPr>
      </p:cxnSp>
      <p:cxnSp>
        <p:nvCxnSpPr>
          <p:cNvPr id="182" name="Straight Arrow Connector 181">
            <a:extLst>
              <a:ext uri="{FF2B5EF4-FFF2-40B4-BE49-F238E27FC236}">
                <a16:creationId xmlns:a16="http://schemas.microsoft.com/office/drawing/2014/main" id="{0E883D9A-9B56-4CA7-BE66-75397B5BB330}"/>
              </a:ext>
            </a:extLst>
          </p:cNvPr>
          <p:cNvCxnSpPr>
            <a:cxnSpLocks/>
          </p:cNvCxnSpPr>
          <p:nvPr/>
        </p:nvCxnSpPr>
        <p:spPr bwMode="auto">
          <a:xfrm>
            <a:off x="5167734" y="4041959"/>
            <a:ext cx="540000" cy="0"/>
          </a:xfrm>
          <a:prstGeom prst="straightConnector1">
            <a:avLst/>
          </a:prstGeom>
          <a:solidFill>
            <a:schemeClr val="bg1"/>
          </a:solidFill>
          <a:ln w="25400" cap="flat" cmpd="sng" algn="ctr">
            <a:solidFill>
              <a:srgbClr val="7030A0"/>
            </a:solidFill>
            <a:prstDash val="solid"/>
            <a:round/>
            <a:headEnd type="none" w="med" len="med"/>
            <a:tailEnd type="none" w="med" len="med"/>
          </a:ln>
          <a:effectLst/>
        </p:spPr>
      </p:cxnSp>
      <p:cxnSp>
        <p:nvCxnSpPr>
          <p:cNvPr id="183" name="Straight Arrow Connector 182">
            <a:extLst>
              <a:ext uri="{FF2B5EF4-FFF2-40B4-BE49-F238E27FC236}">
                <a16:creationId xmlns:a16="http://schemas.microsoft.com/office/drawing/2014/main" id="{7AFF9803-850F-4C46-93CB-CA72CD27EBA8}"/>
              </a:ext>
            </a:extLst>
          </p:cNvPr>
          <p:cNvCxnSpPr>
            <a:cxnSpLocks/>
          </p:cNvCxnSpPr>
          <p:nvPr/>
        </p:nvCxnSpPr>
        <p:spPr bwMode="auto">
          <a:xfrm>
            <a:off x="5709416" y="2287639"/>
            <a:ext cx="0" cy="1754320"/>
          </a:xfrm>
          <a:prstGeom prst="straightConnector1">
            <a:avLst/>
          </a:prstGeom>
          <a:solidFill>
            <a:schemeClr val="bg1"/>
          </a:solidFill>
          <a:ln w="25400" cap="flat" cmpd="sng" algn="ctr">
            <a:solidFill>
              <a:srgbClr val="7030A0"/>
            </a:solidFill>
            <a:prstDash val="solid"/>
            <a:round/>
            <a:headEnd type="none" w="med" len="med"/>
            <a:tailEnd type="none" w="med" len="med"/>
          </a:ln>
          <a:effectLst/>
        </p:spPr>
      </p:cxnSp>
      <p:pic>
        <p:nvPicPr>
          <p:cNvPr id="2" name="Picture 1">
            <a:extLst>
              <a:ext uri="{FF2B5EF4-FFF2-40B4-BE49-F238E27FC236}">
                <a16:creationId xmlns:a16="http://schemas.microsoft.com/office/drawing/2014/main" id="{ADC02085-7882-4BA8-97E7-E0E8F5EF8869}"/>
              </a:ext>
            </a:extLst>
          </p:cNvPr>
          <p:cNvPicPr>
            <a:picLocks noChangeAspect="1"/>
          </p:cNvPicPr>
          <p:nvPr/>
        </p:nvPicPr>
        <p:blipFill>
          <a:blip r:embed="rId15"/>
          <a:stretch>
            <a:fillRect/>
          </a:stretch>
        </p:blipFill>
        <p:spPr>
          <a:xfrm>
            <a:off x="8802759" y="1916807"/>
            <a:ext cx="1287628" cy="509014"/>
          </a:xfrm>
          <a:prstGeom prst="rect">
            <a:avLst/>
          </a:prstGeom>
        </p:spPr>
      </p:pic>
    </p:spTree>
    <p:extLst>
      <p:ext uri="{BB962C8B-B14F-4D97-AF65-F5344CB8AC3E}">
        <p14:creationId xmlns:p14="http://schemas.microsoft.com/office/powerpoint/2010/main" val="388697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5" grpId="0" animBg="1"/>
      <p:bldP spid="156" grpId="0" animBg="1"/>
      <p:bldP spid="158" grpId="0" animBg="1"/>
      <p:bldP spid="159" grpId="0" animBg="1"/>
      <p:bldP spid="162" grpId="0" animBg="1"/>
      <p:bldP spid="163" grpId="0" animBg="1"/>
      <p:bldP spid="164" grpId="0" animBg="1"/>
      <p:bldP spid="165" grpId="0" animBg="1"/>
      <p:bldP spid="16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1DE1D-9CD2-8B4D-AEC3-86AFA634E370}"/>
              </a:ext>
            </a:extLst>
          </p:cNvPr>
          <p:cNvSpPr>
            <a:spLocks noGrp="1"/>
          </p:cNvSpPr>
          <p:nvPr>
            <p:ph type="title"/>
          </p:nvPr>
        </p:nvSpPr>
        <p:spPr/>
        <p:txBody>
          <a:bodyPr/>
          <a:lstStyle/>
          <a:p>
            <a:r>
              <a:rPr lang="en-GB" dirty="0"/>
              <a:t>Workforce and training: context </a:t>
            </a:r>
          </a:p>
        </p:txBody>
      </p:sp>
      <p:sp>
        <p:nvSpPr>
          <p:cNvPr id="3" name="Content Placeholder 2">
            <a:extLst>
              <a:ext uri="{FF2B5EF4-FFF2-40B4-BE49-F238E27FC236}">
                <a16:creationId xmlns:a16="http://schemas.microsoft.com/office/drawing/2014/main" id="{8AD2BC36-9ACC-9349-9076-BC66A49C88C7}"/>
              </a:ext>
            </a:extLst>
          </p:cNvPr>
          <p:cNvSpPr>
            <a:spLocks noGrp="1"/>
          </p:cNvSpPr>
          <p:nvPr>
            <p:ph sz="quarter" idx="10"/>
          </p:nvPr>
        </p:nvSpPr>
        <p:spPr>
          <a:xfrm>
            <a:off x="192307" y="954183"/>
            <a:ext cx="11556692" cy="5509492"/>
          </a:xfrm>
        </p:spPr>
        <p:txBody>
          <a:bodyPr>
            <a:normAutofit/>
          </a:bodyPr>
          <a:lstStyle/>
          <a:p>
            <a:r>
              <a:rPr lang="en-GB" sz="1500" dirty="0">
                <a:solidFill>
                  <a:schemeClr val="tx1"/>
                </a:solidFill>
              </a:rPr>
              <a:t>Due to COVID-19 vaccination activity taking place in the middle of the NHS pandemic response, at the same time as flu vaccinations and during winter, workforce capacity is challenging. </a:t>
            </a:r>
          </a:p>
          <a:p>
            <a:r>
              <a:rPr lang="en-GB" sz="1500" dirty="0">
                <a:solidFill>
                  <a:schemeClr val="tx1"/>
                </a:solidFill>
              </a:rPr>
              <a:t>Planning needs to focus on identifying workforce capacity beyond the core vaccinators working in the NHS (by expanding who is able to administer a vaccine through the changes to medicines legislation). </a:t>
            </a:r>
          </a:p>
          <a:p>
            <a:r>
              <a:rPr lang="en-GB" sz="1500" dirty="0">
                <a:solidFill>
                  <a:schemeClr val="tx1"/>
                </a:solidFill>
              </a:rPr>
              <a:t>The role of the vaccinator and registered healthcare professional have been developed to be generic roles, filled by people with the relevant skills, so we are less reliant on one staff group. </a:t>
            </a:r>
          </a:p>
          <a:p>
            <a:r>
              <a:rPr lang="en-GB" sz="1500" dirty="0">
                <a:solidFill>
                  <a:schemeClr val="tx1"/>
                </a:solidFill>
              </a:rPr>
              <a:t>The model job descriptions have been graded through Agenda For Change for the tasks and competencies required and a briefing will be made available to support discussions at local level with staff side.    </a:t>
            </a:r>
          </a:p>
          <a:p>
            <a:r>
              <a:rPr lang="en-GB" sz="1500" dirty="0">
                <a:solidFill>
                  <a:schemeClr val="tx1"/>
                </a:solidFill>
              </a:rPr>
              <a:t>Some staff will be newly recruited to the NHS (new vaccinators) while others will be freed up by NHS organisations, where possible.</a:t>
            </a:r>
          </a:p>
          <a:p>
            <a:r>
              <a:rPr lang="en-GB" sz="1500" dirty="0">
                <a:solidFill>
                  <a:schemeClr val="tx1"/>
                </a:solidFill>
              </a:rPr>
              <a:t>There are existing staff in our current workforce who want to support with vaccinations and they should be offered the opportunity </a:t>
            </a:r>
            <a:br>
              <a:rPr lang="en-GB" sz="1500" dirty="0">
                <a:solidFill>
                  <a:schemeClr val="tx1"/>
                </a:solidFill>
              </a:rPr>
            </a:br>
            <a:r>
              <a:rPr lang="en-GB" sz="1500" dirty="0">
                <a:solidFill>
                  <a:schemeClr val="tx1"/>
                </a:solidFill>
              </a:rPr>
              <a:t>to do this, ensuring sufficient breaks are built in and the working time regulations are complied with. </a:t>
            </a:r>
          </a:p>
          <a:p>
            <a:r>
              <a:rPr lang="en-GB" sz="1500" dirty="0">
                <a:solidFill>
                  <a:schemeClr val="tx1"/>
                </a:solidFill>
              </a:rPr>
              <a:t>All staff, regardless of how they are secured, will need to undergo national training and a competency assessment before they can vaccinate patients (except for volunteers from St John Ambulance who will have already been trained). Supervision must be provided.</a:t>
            </a:r>
          </a:p>
          <a:p>
            <a:r>
              <a:rPr lang="en-GB" sz="1500" dirty="0">
                <a:solidFill>
                  <a:schemeClr val="tx1"/>
                </a:solidFill>
              </a:rPr>
              <a:t>The recommended staffing pod models can be flexed depending on local requirements. The skill mix must be assured at a local level through safe staffing and clinical supervision arrangements.</a:t>
            </a:r>
          </a:p>
          <a:p>
            <a:r>
              <a:rPr lang="en-GB" sz="1500" dirty="0">
                <a:solidFill>
                  <a:schemeClr val="tx1"/>
                </a:solidFill>
              </a:rPr>
              <a:t>Deployment will prioritise the use of existing staff and local temporary recruitment. Where there is insufficient capacity identified locally, providers can access additional capacity via National Workforce Suppliers (see next two pages).   </a:t>
            </a:r>
          </a:p>
          <a:p>
            <a:pPr marL="0" indent="0">
              <a:buNone/>
            </a:pPr>
            <a:endParaRPr lang="en-GB" sz="1500" dirty="0"/>
          </a:p>
          <a:p>
            <a:pPr marL="0" indent="0">
              <a:buNone/>
            </a:pPr>
            <a:endParaRPr lang="en-GB" dirty="0"/>
          </a:p>
        </p:txBody>
      </p:sp>
    </p:spTree>
    <p:extLst>
      <p:ext uri="{BB962C8B-B14F-4D97-AF65-F5344CB8AC3E}">
        <p14:creationId xmlns:p14="http://schemas.microsoft.com/office/powerpoint/2010/main" val="3533566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93">
            <a:extLst>
              <a:ext uri="{FF2B5EF4-FFF2-40B4-BE49-F238E27FC236}">
                <a16:creationId xmlns:a16="http://schemas.microsoft.com/office/drawing/2014/main" id="{E04600FB-6021-4960-AD0B-AEDAFF12C82F}"/>
              </a:ext>
            </a:extLst>
          </p:cNvPr>
          <p:cNvSpPr/>
          <p:nvPr/>
        </p:nvSpPr>
        <p:spPr>
          <a:xfrm rot="5400000">
            <a:off x="316643" y="1397781"/>
            <a:ext cx="973580" cy="1055621"/>
          </a:xfrm>
          <a:prstGeom prst="homePlate">
            <a:avLst>
              <a:gd name="adj" fmla="val 26713"/>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Recruit</a:t>
            </a:r>
          </a:p>
        </p:txBody>
      </p:sp>
      <p:sp>
        <p:nvSpPr>
          <p:cNvPr id="5" name="Chevron 94">
            <a:extLst>
              <a:ext uri="{FF2B5EF4-FFF2-40B4-BE49-F238E27FC236}">
                <a16:creationId xmlns:a16="http://schemas.microsoft.com/office/drawing/2014/main" id="{50B2F310-7A7D-453B-9217-4F3F2B74DE8A}"/>
              </a:ext>
            </a:extLst>
          </p:cNvPr>
          <p:cNvSpPr/>
          <p:nvPr/>
        </p:nvSpPr>
        <p:spPr>
          <a:xfrm rot="5400000">
            <a:off x="316643" y="2203291"/>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Train</a:t>
            </a:r>
          </a:p>
        </p:txBody>
      </p:sp>
      <p:sp>
        <p:nvSpPr>
          <p:cNvPr id="6" name="Chevron 95">
            <a:extLst>
              <a:ext uri="{FF2B5EF4-FFF2-40B4-BE49-F238E27FC236}">
                <a16:creationId xmlns:a16="http://schemas.microsoft.com/office/drawing/2014/main" id="{3D78BD1C-F509-445C-A565-8A1327A6AB4C}"/>
              </a:ext>
            </a:extLst>
          </p:cNvPr>
          <p:cNvSpPr/>
          <p:nvPr/>
        </p:nvSpPr>
        <p:spPr>
          <a:xfrm rot="5400000">
            <a:off x="316643" y="3008800"/>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Roster</a:t>
            </a:r>
          </a:p>
        </p:txBody>
      </p:sp>
      <p:sp>
        <p:nvSpPr>
          <p:cNvPr id="7" name="Chevron 96">
            <a:extLst>
              <a:ext uri="{FF2B5EF4-FFF2-40B4-BE49-F238E27FC236}">
                <a16:creationId xmlns:a16="http://schemas.microsoft.com/office/drawing/2014/main" id="{4D657DA3-8CA9-46D9-B86D-17F8B04ED258}"/>
              </a:ext>
            </a:extLst>
          </p:cNvPr>
          <p:cNvSpPr/>
          <p:nvPr/>
        </p:nvSpPr>
        <p:spPr>
          <a:xfrm rot="5400000">
            <a:off x="316643" y="3814309"/>
            <a:ext cx="973580" cy="1055621"/>
          </a:xfrm>
          <a:prstGeom prst="chevron">
            <a:avLst>
              <a:gd name="adj" fmla="val 26964"/>
            </a:avLst>
          </a:prstGeom>
          <a:solidFill>
            <a:srgbClr val="B3E2F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29250" rIns="72000" bIns="2925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small" spc="0" normalizeH="0" baseline="0" noProof="0">
                <a:ln>
                  <a:noFill/>
                </a:ln>
                <a:solidFill>
                  <a:prstClr val="black"/>
                </a:solidFill>
                <a:effectLst/>
                <a:uLnTx/>
                <a:uFillTx/>
                <a:latin typeface="Arial" panose="020B0604020202020204" pitchFamily="34" charset="0"/>
                <a:cs typeface="Arial" panose="020B0604020202020204" pitchFamily="34" charset="0"/>
              </a:rPr>
              <a:t>Deploy</a:t>
            </a:r>
          </a:p>
        </p:txBody>
      </p:sp>
      <p:sp>
        <p:nvSpPr>
          <p:cNvPr id="8" name="Chevron 97">
            <a:extLst>
              <a:ext uri="{FF2B5EF4-FFF2-40B4-BE49-F238E27FC236}">
                <a16:creationId xmlns:a16="http://schemas.microsoft.com/office/drawing/2014/main" id="{174E2902-2F8A-4D3A-A92B-FAF4E0D99129}"/>
              </a:ext>
            </a:extLst>
          </p:cNvPr>
          <p:cNvSpPr/>
          <p:nvPr/>
        </p:nvSpPr>
        <p:spPr>
          <a:xfrm rot="5400000">
            <a:off x="316643" y="4619819"/>
            <a:ext cx="973580" cy="1055621"/>
          </a:xfrm>
          <a:prstGeom prst="chevron">
            <a:avLst>
              <a:gd name="adj" fmla="val 26964"/>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lIns="72000" tIns="0" rIns="7200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cap="small">
                <a:solidFill>
                  <a:prstClr val="black"/>
                </a:solidFill>
                <a:latin typeface="Arial" panose="020B0604020202020204" pitchFamily="34" charset="0"/>
                <a:cs typeface="Arial" panose="020B0604020202020204" pitchFamily="34" charset="0"/>
              </a:rPr>
              <a:t>END CONTRACT</a:t>
            </a:r>
          </a:p>
        </p:txBody>
      </p:sp>
      <p:sp>
        <p:nvSpPr>
          <p:cNvPr id="10" name="Oval 9">
            <a:extLst>
              <a:ext uri="{FF2B5EF4-FFF2-40B4-BE49-F238E27FC236}">
                <a16:creationId xmlns:a16="http://schemas.microsoft.com/office/drawing/2014/main" id="{E86E8737-0FD7-420D-9663-6FF985D1E2EE}"/>
              </a:ext>
            </a:extLst>
          </p:cNvPr>
          <p:cNvSpPr/>
          <p:nvPr/>
        </p:nvSpPr>
        <p:spPr>
          <a:xfrm>
            <a:off x="682727" y="125976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1</a:t>
            </a:r>
          </a:p>
        </p:txBody>
      </p:sp>
      <p:sp>
        <p:nvSpPr>
          <p:cNvPr id="12" name="Oval 11">
            <a:extLst>
              <a:ext uri="{FF2B5EF4-FFF2-40B4-BE49-F238E27FC236}">
                <a16:creationId xmlns:a16="http://schemas.microsoft.com/office/drawing/2014/main" id="{B218961D-436D-4390-BE4B-52A42B3868A3}"/>
              </a:ext>
            </a:extLst>
          </p:cNvPr>
          <p:cNvSpPr/>
          <p:nvPr/>
        </p:nvSpPr>
        <p:spPr>
          <a:xfrm>
            <a:off x="682727" y="2196840"/>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2</a:t>
            </a:r>
          </a:p>
        </p:txBody>
      </p:sp>
      <p:sp>
        <p:nvSpPr>
          <p:cNvPr id="13" name="Oval 12">
            <a:extLst>
              <a:ext uri="{FF2B5EF4-FFF2-40B4-BE49-F238E27FC236}">
                <a16:creationId xmlns:a16="http://schemas.microsoft.com/office/drawing/2014/main" id="{E05A05AD-6ACC-407A-8C97-1A268E5477E2}"/>
              </a:ext>
            </a:extLst>
          </p:cNvPr>
          <p:cNvSpPr/>
          <p:nvPr/>
        </p:nvSpPr>
        <p:spPr>
          <a:xfrm>
            <a:off x="682727" y="3023343"/>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3</a:t>
            </a:r>
          </a:p>
        </p:txBody>
      </p:sp>
      <p:sp>
        <p:nvSpPr>
          <p:cNvPr id="14" name="Oval 13">
            <a:extLst>
              <a:ext uri="{FF2B5EF4-FFF2-40B4-BE49-F238E27FC236}">
                <a16:creationId xmlns:a16="http://schemas.microsoft.com/office/drawing/2014/main" id="{62B35906-F749-4F2D-8E9C-530A00B2C4BC}"/>
              </a:ext>
            </a:extLst>
          </p:cNvPr>
          <p:cNvSpPr/>
          <p:nvPr/>
        </p:nvSpPr>
        <p:spPr>
          <a:xfrm>
            <a:off x="682727" y="3849845"/>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4</a:t>
            </a:r>
          </a:p>
        </p:txBody>
      </p:sp>
      <p:sp>
        <p:nvSpPr>
          <p:cNvPr id="15" name="Oval 14">
            <a:extLst>
              <a:ext uri="{FF2B5EF4-FFF2-40B4-BE49-F238E27FC236}">
                <a16:creationId xmlns:a16="http://schemas.microsoft.com/office/drawing/2014/main" id="{AF3946AB-D491-454B-BB27-37AB7A745619}"/>
              </a:ext>
            </a:extLst>
          </p:cNvPr>
          <p:cNvSpPr/>
          <p:nvPr/>
        </p:nvSpPr>
        <p:spPr>
          <a:xfrm>
            <a:off x="682727" y="4676348"/>
            <a:ext cx="271445" cy="2826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Light" panose="020F0302020204030204"/>
                <a:ea typeface="+mn-ea"/>
                <a:cs typeface="+mn-cs"/>
              </a:rPr>
              <a:t>5</a:t>
            </a:r>
          </a:p>
        </p:txBody>
      </p:sp>
      <p:grpSp>
        <p:nvGrpSpPr>
          <p:cNvPr id="16" name="Group 15">
            <a:extLst>
              <a:ext uri="{FF2B5EF4-FFF2-40B4-BE49-F238E27FC236}">
                <a16:creationId xmlns:a16="http://schemas.microsoft.com/office/drawing/2014/main" id="{7A766EE8-AC8C-4766-BC8E-372A9BC9F5D4}"/>
              </a:ext>
            </a:extLst>
          </p:cNvPr>
          <p:cNvGrpSpPr/>
          <p:nvPr/>
        </p:nvGrpSpPr>
        <p:grpSpPr>
          <a:xfrm>
            <a:off x="7674835" y="1097879"/>
            <a:ext cx="1067209" cy="787088"/>
            <a:chOff x="1310366" y="4086489"/>
            <a:chExt cx="1067209" cy="787088"/>
          </a:xfrm>
        </p:grpSpPr>
        <p:sp>
          <p:nvSpPr>
            <p:cNvPr id="17" name="TextBox 16">
              <a:extLst>
                <a:ext uri="{FF2B5EF4-FFF2-40B4-BE49-F238E27FC236}">
                  <a16:creationId xmlns:a16="http://schemas.microsoft.com/office/drawing/2014/main" id="{F7111265-522C-4A0F-87D3-6F625C005C79}"/>
                </a:ext>
              </a:extLst>
            </p:cNvPr>
            <p:cNvSpPr txBox="1"/>
            <p:nvPr/>
          </p:nvSpPr>
          <p:spPr>
            <a:xfrm>
              <a:off x="1310366" y="4086489"/>
              <a:ext cx="1067209"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800" b="1" i="0" u="none" strike="noStrike" kern="1200" cap="none" spc="0" normalizeH="0" baseline="0" noProof="0" dirty="0">
                  <a:ln>
                    <a:noFill/>
                  </a:ln>
                  <a:solidFill>
                    <a:srgbClr val="525252"/>
                  </a:solidFill>
                  <a:effectLst/>
                  <a:uLnTx/>
                  <a:uFillTx/>
                  <a:latin typeface="Arial"/>
                  <a:ea typeface="+mn-ea"/>
                  <a:cs typeface="Arial"/>
                </a:rPr>
                <a:t>Bringing Back Scheme </a:t>
              </a:r>
              <a:endParaRPr kumimoji="0" lang="en-GB" sz="800" b="1" i="0" u="none" strike="noStrike" kern="1200" cap="none" spc="0" normalizeH="0" baseline="30000" noProof="0" dirty="0">
                <a:ln>
                  <a:noFill/>
                </a:ln>
                <a:solidFill>
                  <a:srgbClr val="525252"/>
                </a:solidFill>
                <a:effectLst/>
                <a:uLnTx/>
                <a:uFillTx/>
                <a:latin typeface="Arial"/>
                <a:ea typeface="+mn-ea"/>
                <a:cs typeface="Arial"/>
              </a:endParaRPr>
            </a:p>
          </p:txBody>
        </p:sp>
        <p:pic>
          <p:nvPicPr>
            <p:cNvPr id="18" name="Graphic 17" descr="Group">
              <a:extLst>
                <a:ext uri="{FF2B5EF4-FFF2-40B4-BE49-F238E27FC236}">
                  <a16:creationId xmlns:a16="http://schemas.microsoft.com/office/drawing/2014/main" id="{E9AD3D6D-6A11-47D7-9A78-45D3795D4E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36310" y="4332710"/>
              <a:ext cx="540867" cy="540867"/>
            </a:xfrm>
            <a:prstGeom prst="rect">
              <a:avLst/>
            </a:prstGeom>
          </p:spPr>
        </p:pic>
      </p:grpSp>
      <p:pic>
        <p:nvPicPr>
          <p:cNvPr id="20" name="Picture 19">
            <a:extLst>
              <a:ext uri="{FF2B5EF4-FFF2-40B4-BE49-F238E27FC236}">
                <a16:creationId xmlns:a16="http://schemas.microsoft.com/office/drawing/2014/main" id="{FB1C3B2F-AC5D-4FC7-A702-62D2B54F72BC}"/>
              </a:ext>
            </a:extLst>
          </p:cNvPr>
          <p:cNvPicPr>
            <a:picLocks noChangeAspect="1"/>
          </p:cNvPicPr>
          <p:nvPr/>
        </p:nvPicPr>
        <p:blipFill>
          <a:blip r:embed="rId11"/>
          <a:stretch>
            <a:fillRect/>
          </a:stretch>
        </p:blipFill>
        <p:spPr>
          <a:xfrm>
            <a:off x="7755733" y="3781925"/>
            <a:ext cx="1113806" cy="409623"/>
          </a:xfrm>
          <a:prstGeom prst="rect">
            <a:avLst/>
          </a:prstGeom>
        </p:spPr>
      </p:pic>
      <p:sp>
        <p:nvSpPr>
          <p:cNvPr id="21" name="TextBox 20">
            <a:extLst>
              <a:ext uri="{FF2B5EF4-FFF2-40B4-BE49-F238E27FC236}">
                <a16:creationId xmlns:a16="http://schemas.microsoft.com/office/drawing/2014/main" id="{33480C9F-E04D-454B-A409-66504EA4DC54}"/>
              </a:ext>
            </a:extLst>
          </p:cNvPr>
          <p:cNvSpPr txBox="1"/>
          <p:nvPr/>
        </p:nvSpPr>
        <p:spPr>
          <a:xfrm>
            <a:off x="4761654" y="2564233"/>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a:rPr>
              <a:t>Lead Employer</a:t>
            </a:r>
            <a:endParaRPr kumimoji="0" lang="en-GB" sz="1000" b="1" i="0" u="none" strike="noStrike" kern="1200" cap="none" spc="0" normalizeH="0" baseline="30000" noProof="0">
              <a:ln>
                <a:noFill/>
              </a:ln>
              <a:solidFill>
                <a:srgbClr val="525252"/>
              </a:solidFill>
              <a:effectLst/>
              <a:uLnTx/>
              <a:uFillTx/>
              <a:latin typeface="Arial"/>
              <a:ea typeface="+mn-ea"/>
              <a:cs typeface="Arial"/>
            </a:endParaRPr>
          </a:p>
        </p:txBody>
      </p:sp>
      <p:grpSp>
        <p:nvGrpSpPr>
          <p:cNvPr id="22" name="Group 21">
            <a:extLst>
              <a:ext uri="{FF2B5EF4-FFF2-40B4-BE49-F238E27FC236}">
                <a16:creationId xmlns:a16="http://schemas.microsoft.com/office/drawing/2014/main" id="{189F1987-D433-4B89-98A7-E00D7C529E92}"/>
              </a:ext>
            </a:extLst>
          </p:cNvPr>
          <p:cNvGrpSpPr/>
          <p:nvPr/>
        </p:nvGrpSpPr>
        <p:grpSpPr>
          <a:xfrm>
            <a:off x="5129517" y="2854543"/>
            <a:ext cx="462720" cy="611932"/>
            <a:chOff x="10034080" y="3165420"/>
            <a:chExt cx="552543" cy="744239"/>
          </a:xfrm>
          <a:solidFill>
            <a:schemeClr val="bg1"/>
          </a:solidFill>
        </p:grpSpPr>
        <p:grpSp>
          <p:nvGrpSpPr>
            <p:cNvPr id="23" name="CustomIcon">
              <a:extLst>
                <a:ext uri="{FF2B5EF4-FFF2-40B4-BE49-F238E27FC236}">
                  <a16:creationId xmlns:a16="http://schemas.microsoft.com/office/drawing/2014/main" id="{5C1396E0-C22D-4C24-9BEA-80CD3EEF651F}"/>
                </a:ext>
              </a:extLst>
            </p:cNvPr>
            <p:cNvGrpSpPr/>
            <p:nvPr/>
          </p:nvGrpSpPr>
          <p:grpSpPr>
            <a:xfrm>
              <a:off x="10038418" y="3385607"/>
              <a:ext cx="530960" cy="524052"/>
              <a:chOff x="-531446" y="3229247"/>
              <a:chExt cx="530960" cy="524052"/>
            </a:xfrm>
            <a:grpFill/>
          </p:grpSpPr>
          <p:grpSp>
            <p:nvGrpSpPr>
              <p:cNvPr id="26" name="CustomIcon">
                <a:extLst>
                  <a:ext uri="{FF2B5EF4-FFF2-40B4-BE49-F238E27FC236}">
                    <a16:creationId xmlns:a16="http://schemas.microsoft.com/office/drawing/2014/main" id="{6A421CCF-9478-4D4D-AE98-81A0465B5B01}"/>
                  </a:ext>
                </a:extLst>
              </p:cNvPr>
              <p:cNvGrpSpPr/>
              <p:nvPr/>
            </p:nvGrpSpPr>
            <p:grpSpPr>
              <a:xfrm>
                <a:off x="-496048" y="3353569"/>
                <a:ext cx="473114" cy="353973"/>
                <a:chOff x="-496048" y="3353569"/>
                <a:chExt cx="473114" cy="353973"/>
              </a:xfrm>
              <a:grpFill/>
            </p:grpSpPr>
            <p:sp>
              <p:nvSpPr>
                <p:cNvPr id="45" name="Freeform: Shape 44">
                  <a:extLst>
                    <a:ext uri="{FF2B5EF4-FFF2-40B4-BE49-F238E27FC236}">
                      <a16:creationId xmlns:a16="http://schemas.microsoft.com/office/drawing/2014/main" id="{03B7E439-BB69-4A39-AFD5-5F2668ED490F}"/>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6" name="Freeform: Shape 45">
                  <a:extLst>
                    <a:ext uri="{FF2B5EF4-FFF2-40B4-BE49-F238E27FC236}">
                      <a16:creationId xmlns:a16="http://schemas.microsoft.com/office/drawing/2014/main" id="{5E09F559-D89F-4929-A9BA-95DD07150C82}"/>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grpSp>
          <p:sp>
            <p:nvSpPr>
              <p:cNvPr id="27" name="Freeform: Shape 26">
                <a:extLst>
                  <a:ext uri="{FF2B5EF4-FFF2-40B4-BE49-F238E27FC236}">
                    <a16:creationId xmlns:a16="http://schemas.microsoft.com/office/drawing/2014/main" id="{4385E64C-6A03-4758-9FCF-6070C86F767E}"/>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8" name="Freeform: Shape 27">
                <a:extLst>
                  <a:ext uri="{FF2B5EF4-FFF2-40B4-BE49-F238E27FC236}">
                    <a16:creationId xmlns:a16="http://schemas.microsoft.com/office/drawing/2014/main" id="{7A7EF773-D650-430A-BAC0-D0776CE76F59}"/>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29" name="Freeform: Shape 28">
                <a:extLst>
                  <a:ext uri="{FF2B5EF4-FFF2-40B4-BE49-F238E27FC236}">
                    <a16:creationId xmlns:a16="http://schemas.microsoft.com/office/drawing/2014/main" id="{EF4C5C77-DBFE-4A1B-96C3-1C40E8013DC7}"/>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30" name="Freeform: Shape 29">
                <a:extLst>
                  <a:ext uri="{FF2B5EF4-FFF2-40B4-BE49-F238E27FC236}">
                    <a16:creationId xmlns:a16="http://schemas.microsoft.com/office/drawing/2014/main" id="{AC1AAEFC-8E6E-46B9-8240-37A99F306130}"/>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31" name="Freeform: Shape 30">
                <a:extLst>
                  <a:ext uri="{FF2B5EF4-FFF2-40B4-BE49-F238E27FC236}">
                    <a16:creationId xmlns:a16="http://schemas.microsoft.com/office/drawing/2014/main" id="{DDBCA4D0-C7FC-46F3-AF2F-3018683A6BD8}"/>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32" name="Freeform: Shape 31">
                <a:extLst>
                  <a:ext uri="{FF2B5EF4-FFF2-40B4-BE49-F238E27FC236}">
                    <a16:creationId xmlns:a16="http://schemas.microsoft.com/office/drawing/2014/main" id="{F76D5F8C-A308-4F10-8A2B-A2921BA36971}"/>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33" name="Freeform: Shape 32">
                <a:extLst>
                  <a:ext uri="{FF2B5EF4-FFF2-40B4-BE49-F238E27FC236}">
                    <a16:creationId xmlns:a16="http://schemas.microsoft.com/office/drawing/2014/main" id="{A13D8FE2-27A4-4268-9973-31F073863EA8}"/>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34" name="Freeform: Shape 33">
                <a:extLst>
                  <a:ext uri="{FF2B5EF4-FFF2-40B4-BE49-F238E27FC236}">
                    <a16:creationId xmlns:a16="http://schemas.microsoft.com/office/drawing/2014/main" id="{2CE56C19-7C48-437A-BADC-F27A4B2521B2}"/>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35" name="Freeform: Shape 34">
                <a:extLst>
                  <a:ext uri="{FF2B5EF4-FFF2-40B4-BE49-F238E27FC236}">
                    <a16:creationId xmlns:a16="http://schemas.microsoft.com/office/drawing/2014/main" id="{12B86F33-525D-4388-BC23-FCD614FD5E3F}"/>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36" name="Freeform: Shape 35">
                <a:extLst>
                  <a:ext uri="{FF2B5EF4-FFF2-40B4-BE49-F238E27FC236}">
                    <a16:creationId xmlns:a16="http://schemas.microsoft.com/office/drawing/2014/main" id="{E92465B6-F6B3-49E4-9B6E-3D9871CD6516}"/>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37" name="Freeform: Shape 36">
                <a:extLst>
                  <a:ext uri="{FF2B5EF4-FFF2-40B4-BE49-F238E27FC236}">
                    <a16:creationId xmlns:a16="http://schemas.microsoft.com/office/drawing/2014/main" id="{A3FA1DC6-96CF-48BD-A262-6003A363CE89}"/>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38" name="Freeform: Shape 37">
                <a:extLst>
                  <a:ext uri="{FF2B5EF4-FFF2-40B4-BE49-F238E27FC236}">
                    <a16:creationId xmlns:a16="http://schemas.microsoft.com/office/drawing/2014/main" id="{592E2D74-50BC-4A70-A523-2DDEF710109D}"/>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39" name="Freeform: Shape 38">
                <a:extLst>
                  <a:ext uri="{FF2B5EF4-FFF2-40B4-BE49-F238E27FC236}">
                    <a16:creationId xmlns:a16="http://schemas.microsoft.com/office/drawing/2014/main" id="{23110717-CECC-42E5-AA0A-15A3A7D8DAC8}"/>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0" name="Freeform: Shape 39">
                <a:extLst>
                  <a:ext uri="{FF2B5EF4-FFF2-40B4-BE49-F238E27FC236}">
                    <a16:creationId xmlns:a16="http://schemas.microsoft.com/office/drawing/2014/main" id="{295A0F2C-F7BD-490D-A378-18DE8FBB4B1A}"/>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1" name="Freeform: Shape 40">
                <a:extLst>
                  <a:ext uri="{FF2B5EF4-FFF2-40B4-BE49-F238E27FC236}">
                    <a16:creationId xmlns:a16="http://schemas.microsoft.com/office/drawing/2014/main" id="{38971505-9D46-4429-82F8-DC750550B4E4}"/>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2" name="Freeform: Shape 41">
                <a:extLst>
                  <a:ext uri="{FF2B5EF4-FFF2-40B4-BE49-F238E27FC236}">
                    <a16:creationId xmlns:a16="http://schemas.microsoft.com/office/drawing/2014/main" id="{8757D341-2D20-4B79-88F0-B4F1A3C8CEE7}"/>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3" name="Freeform: Shape 42">
                <a:extLst>
                  <a:ext uri="{FF2B5EF4-FFF2-40B4-BE49-F238E27FC236}">
                    <a16:creationId xmlns:a16="http://schemas.microsoft.com/office/drawing/2014/main" id="{9B432E32-6A12-41D1-82FE-A306259AE12B}"/>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44" name="Freeform: Shape 43">
                <a:extLst>
                  <a:ext uri="{FF2B5EF4-FFF2-40B4-BE49-F238E27FC236}">
                    <a16:creationId xmlns:a16="http://schemas.microsoft.com/office/drawing/2014/main" id="{B84E695F-4197-41DA-B2AF-8B8D5266C067}"/>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grpSp>
        <p:sp>
          <p:nvSpPr>
            <p:cNvPr id="24" name="Rectangle 23">
              <a:extLst>
                <a:ext uri="{FF2B5EF4-FFF2-40B4-BE49-F238E27FC236}">
                  <a16:creationId xmlns:a16="http://schemas.microsoft.com/office/drawing/2014/main" id="{07A16958-90B9-4415-AD66-A2360622F5C9}"/>
                </a:ext>
              </a:extLst>
            </p:cNvPr>
            <p:cNvSpPr/>
            <p:nvPr/>
          </p:nvSpPr>
          <p:spPr>
            <a:xfrm>
              <a:off x="10073816" y="3509929"/>
              <a:ext cx="464481" cy="353973"/>
            </a:xfrm>
            <a:prstGeom prst="rect">
              <a:avLst/>
            </a:prstGeom>
            <a:grpFill/>
            <a:ln w="6350" cap="sq">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1200" cap="none" spc="0" normalizeH="0" baseline="0" noProof="0">
                <a:ln>
                  <a:noFill/>
                </a:ln>
                <a:solidFill>
                  <a:prstClr val="white"/>
                </a:solidFill>
                <a:effectLst/>
                <a:uLnTx/>
                <a:uFillTx/>
                <a:latin typeface="Arial"/>
                <a:ea typeface="+mn-ea"/>
                <a:cs typeface="Arial"/>
              </a:endParaRPr>
            </a:p>
          </p:txBody>
        </p:sp>
        <p:pic>
          <p:nvPicPr>
            <p:cNvPr id="25" name="CustomIcon">
              <a:extLst>
                <a:ext uri="{FF2B5EF4-FFF2-40B4-BE49-F238E27FC236}">
                  <a16:creationId xmlns:a16="http://schemas.microsoft.com/office/drawing/2014/main" id="{0FA8A8C7-9831-41FB-8FD9-9E4CF90CC39A}"/>
                </a:ext>
              </a:extLst>
            </p:cNvPr>
            <p:cNvPicPr>
              <a:picLocks noChangeAspect="1"/>
            </p:cNvPicPr>
            <p:nvPr>
              <p:custDataLst>
                <p:tags r:id="rId6"/>
              </p:custDataLst>
            </p:nvPr>
          </p:nvPicPr>
          <p:blipFill>
            <a:blip r:embed="rId12">
              <a:extLst>
                <a:ext uri="{96DAC541-7B7A-43D3-8B79-37D633B846F1}">
                  <asvg:svgBlip xmlns:asvg="http://schemas.microsoft.com/office/drawing/2016/SVG/main" r:embed="rId13"/>
                </a:ext>
              </a:extLst>
            </a:blip>
            <a:stretch>
              <a:fillRect/>
            </a:stretch>
          </p:blipFill>
          <p:spPr>
            <a:xfrm>
              <a:off x="10034080" y="3165420"/>
              <a:ext cx="552543" cy="552545"/>
            </a:xfrm>
            <a:prstGeom prst="rect">
              <a:avLst/>
            </a:prstGeom>
          </p:spPr>
        </p:pic>
      </p:grpSp>
      <p:grpSp>
        <p:nvGrpSpPr>
          <p:cNvPr id="47" name="Group 46">
            <a:extLst>
              <a:ext uri="{FF2B5EF4-FFF2-40B4-BE49-F238E27FC236}">
                <a16:creationId xmlns:a16="http://schemas.microsoft.com/office/drawing/2014/main" id="{ABC66248-FF7F-47AB-BFB3-69E8BC286CAA}"/>
              </a:ext>
            </a:extLst>
          </p:cNvPr>
          <p:cNvGrpSpPr/>
          <p:nvPr/>
        </p:nvGrpSpPr>
        <p:grpSpPr>
          <a:xfrm>
            <a:off x="4724207" y="2854544"/>
            <a:ext cx="1221318" cy="807179"/>
            <a:chOff x="8151136" y="508527"/>
            <a:chExt cx="1221318" cy="807180"/>
          </a:xfrm>
          <a:solidFill>
            <a:schemeClr val="bg1"/>
          </a:solidFill>
        </p:grpSpPr>
        <p:grpSp>
          <p:nvGrpSpPr>
            <p:cNvPr id="48" name="Group 47">
              <a:extLst>
                <a:ext uri="{FF2B5EF4-FFF2-40B4-BE49-F238E27FC236}">
                  <a16:creationId xmlns:a16="http://schemas.microsoft.com/office/drawing/2014/main" id="{30201718-358D-4619-B5A3-12756B9DB743}"/>
                </a:ext>
              </a:extLst>
            </p:cNvPr>
            <p:cNvGrpSpPr/>
            <p:nvPr/>
          </p:nvGrpSpPr>
          <p:grpSpPr>
            <a:xfrm>
              <a:off x="8502609" y="508527"/>
              <a:ext cx="462720" cy="611932"/>
              <a:chOff x="10034080" y="3165420"/>
              <a:chExt cx="552543" cy="744239"/>
            </a:xfrm>
            <a:grpFill/>
          </p:grpSpPr>
          <p:grpSp>
            <p:nvGrpSpPr>
              <p:cNvPr id="50" name="CustomIcon">
                <a:extLst>
                  <a:ext uri="{FF2B5EF4-FFF2-40B4-BE49-F238E27FC236}">
                    <a16:creationId xmlns:a16="http://schemas.microsoft.com/office/drawing/2014/main" id="{6F092A23-9FB9-494E-8D9C-40A2B25379F1}"/>
                  </a:ext>
                </a:extLst>
              </p:cNvPr>
              <p:cNvGrpSpPr/>
              <p:nvPr/>
            </p:nvGrpSpPr>
            <p:grpSpPr>
              <a:xfrm>
                <a:off x="10038418" y="3385607"/>
                <a:ext cx="530960" cy="524052"/>
                <a:chOff x="-531446" y="3229247"/>
                <a:chExt cx="530960" cy="524052"/>
              </a:xfrm>
              <a:grpFill/>
            </p:grpSpPr>
            <p:grpSp>
              <p:nvGrpSpPr>
                <p:cNvPr id="53" name="CustomIcon">
                  <a:extLst>
                    <a:ext uri="{FF2B5EF4-FFF2-40B4-BE49-F238E27FC236}">
                      <a16:creationId xmlns:a16="http://schemas.microsoft.com/office/drawing/2014/main" id="{C786C551-4FD2-4482-9117-33633EBBE9CB}"/>
                    </a:ext>
                  </a:extLst>
                </p:cNvPr>
                <p:cNvGrpSpPr/>
                <p:nvPr/>
              </p:nvGrpSpPr>
              <p:grpSpPr>
                <a:xfrm>
                  <a:off x="-496048" y="3353569"/>
                  <a:ext cx="473114" cy="353973"/>
                  <a:chOff x="-496048" y="3353569"/>
                  <a:chExt cx="473114" cy="353973"/>
                </a:xfrm>
                <a:grpFill/>
              </p:grpSpPr>
              <p:sp>
                <p:nvSpPr>
                  <p:cNvPr id="72" name="Freeform: Shape 118">
                    <a:extLst>
                      <a:ext uri="{FF2B5EF4-FFF2-40B4-BE49-F238E27FC236}">
                        <a16:creationId xmlns:a16="http://schemas.microsoft.com/office/drawing/2014/main" id="{0C295243-C7DE-4F37-82DC-1E38B0D7BCE0}"/>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74" name="Freeform: Shape 119">
                    <a:extLst>
                      <a:ext uri="{FF2B5EF4-FFF2-40B4-BE49-F238E27FC236}">
                        <a16:creationId xmlns:a16="http://schemas.microsoft.com/office/drawing/2014/main" id="{E998F100-763D-48AA-9FE0-D4F733C6A548}"/>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grpSp>
            <p:sp>
              <p:nvSpPr>
                <p:cNvPr id="54" name="Freeform: Shape 100">
                  <a:extLst>
                    <a:ext uri="{FF2B5EF4-FFF2-40B4-BE49-F238E27FC236}">
                      <a16:creationId xmlns:a16="http://schemas.microsoft.com/office/drawing/2014/main" id="{89B67BCE-BADF-4C1A-9772-AAB43B0404B8}"/>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55" name="Freeform: Shape 101">
                  <a:extLst>
                    <a:ext uri="{FF2B5EF4-FFF2-40B4-BE49-F238E27FC236}">
                      <a16:creationId xmlns:a16="http://schemas.microsoft.com/office/drawing/2014/main" id="{46063D53-4845-4CA0-BA8A-D6AD7143F345}"/>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56" name="Freeform: Shape 102">
                  <a:extLst>
                    <a:ext uri="{FF2B5EF4-FFF2-40B4-BE49-F238E27FC236}">
                      <a16:creationId xmlns:a16="http://schemas.microsoft.com/office/drawing/2014/main" id="{24348598-BDE0-49B3-AE63-44D97B2626BF}"/>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57" name="Freeform: Shape 103">
                  <a:extLst>
                    <a:ext uri="{FF2B5EF4-FFF2-40B4-BE49-F238E27FC236}">
                      <a16:creationId xmlns:a16="http://schemas.microsoft.com/office/drawing/2014/main" id="{3AA7EC96-5E99-4CCA-BCEF-8B82A7DAF83A}"/>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58" name="Freeform: Shape 104">
                  <a:extLst>
                    <a:ext uri="{FF2B5EF4-FFF2-40B4-BE49-F238E27FC236}">
                      <a16:creationId xmlns:a16="http://schemas.microsoft.com/office/drawing/2014/main" id="{EAA94C15-1BE4-4F68-986B-B872D4D3E2BC}"/>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59" name="Freeform: Shape 105">
                  <a:extLst>
                    <a:ext uri="{FF2B5EF4-FFF2-40B4-BE49-F238E27FC236}">
                      <a16:creationId xmlns:a16="http://schemas.microsoft.com/office/drawing/2014/main" id="{3FF1CBF3-26C6-42E6-BA20-73CFCE4306CE}"/>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60" name="Freeform: Shape 106">
                  <a:extLst>
                    <a:ext uri="{FF2B5EF4-FFF2-40B4-BE49-F238E27FC236}">
                      <a16:creationId xmlns:a16="http://schemas.microsoft.com/office/drawing/2014/main" id="{A2C4A51B-B496-4E4B-8BEE-B78B5BF01674}"/>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61" name="Freeform: Shape 107">
                  <a:extLst>
                    <a:ext uri="{FF2B5EF4-FFF2-40B4-BE49-F238E27FC236}">
                      <a16:creationId xmlns:a16="http://schemas.microsoft.com/office/drawing/2014/main" id="{9580CB19-8958-42B0-A0D9-9231940BD4C9}"/>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62" name="Freeform: Shape 108">
                  <a:extLst>
                    <a:ext uri="{FF2B5EF4-FFF2-40B4-BE49-F238E27FC236}">
                      <a16:creationId xmlns:a16="http://schemas.microsoft.com/office/drawing/2014/main" id="{54010A3E-AE19-4C92-AF4D-811B379A6433}"/>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63" name="Freeform: Shape 109">
                  <a:extLst>
                    <a:ext uri="{FF2B5EF4-FFF2-40B4-BE49-F238E27FC236}">
                      <a16:creationId xmlns:a16="http://schemas.microsoft.com/office/drawing/2014/main" id="{7DC3F41D-CDA8-4F3E-B69A-D347D0435A92}"/>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64" name="Freeform: Shape 110">
                  <a:extLst>
                    <a:ext uri="{FF2B5EF4-FFF2-40B4-BE49-F238E27FC236}">
                      <a16:creationId xmlns:a16="http://schemas.microsoft.com/office/drawing/2014/main" id="{A59B50F7-D387-456A-B120-00CD53D8FEB0}"/>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65" name="Freeform: Shape 111">
                  <a:extLst>
                    <a:ext uri="{FF2B5EF4-FFF2-40B4-BE49-F238E27FC236}">
                      <a16:creationId xmlns:a16="http://schemas.microsoft.com/office/drawing/2014/main" id="{1E983C3D-241A-4540-B038-F3FDB700CC7F}"/>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66" name="Freeform: Shape 112">
                  <a:extLst>
                    <a:ext uri="{FF2B5EF4-FFF2-40B4-BE49-F238E27FC236}">
                      <a16:creationId xmlns:a16="http://schemas.microsoft.com/office/drawing/2014/main" id="{F5C49CC5-A682-49CC-ADA6-E941057542EE}"/>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67" name="Freeform: Shape 113">
                  <a:extLst>
                    <a:ext uri="{FF2B5EF4-FFF2-40B4-BE49-F238E27FC236}">
                      <a16:creationId xmlns:a16="http://schemas.microsoft.com/office/drawing/2014/main" id="{34620EB5-3044-41C6-BCA1-9D0592583230}"/>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68" name="Freeform: Shape 114">
                  <a:extLst>
                    <a:ext uri="{FF2B5EF4-FFF2-40B4-BE49-F238E27FC236}">
                      <a16:creationId xmlns:a16="http://schemas.microsoft.com/office/drawing/2014/main" id="{CA67E546-B2C0-4D6D-A271-E37993AC689B}"/>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69" name="Freeform: Shape 115">
                  <a:extLst>
                    <a:ext uri="{FF2B5EF4-FFF2-40B4-BE49-F238E27FC236}">
                      <a16:creationId xmlns:a16="http://schemas.microsoft.com/office/drawing/2014/main" id="{DA0C86AD-090E-4A3E-A5CD-12260930B296}"/>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70" name="Freeform: Shape 116">
                  <a:extLst>
                    <a:ext uri="{FF2B5EF4-FFF2-40B4-BE49-F238E27FC236}">
                      <a16:creationId xmlns:a16="http://schemas.microsoft.com/office/drawing/2014/main" id="{CE504B83-068A-489F-B95B-DD16961527E8}"/>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71" name="Freeform: Shape 117">
                  <a:extLst>
                    <a:ext uri="{FF2B5EF4-FFF2-40B4-BE49-F238E27FC236}">
                      <a16:creationId xmlns:a16="http://schemas.microsoft.com/office/drawing/2014/main" id="{EFA1A043-875A-48FD-BADD-1E7BD95960BB}"/>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grpSp>
          <p:sp>
            <p:nvSpPr>
              <p:cNvPr id="51" name="Rectangle 50">
                <a:extLst>
                  <a:ext uri="{FF2B5EF4-FFF2-40B4-BE49-F238E27FC236}">
                    <a16:creationId xmlns:a16="http://schemas.microsoft.com/office/drawing/2014/main" id="{4E9491E2-9661-4E12-9756-03BBFFD261A8}"/>
                  </a:ext>
                </a:extLst>
              </p:cNvPr>
              <p:cNvSpPr/>
              <p:nvPr/>
            </p:nvSpPr>
            <p:spPr>
              <a:xfrm>
                <a:off x="10073816" y="3509929"/>
                <a:ext cx="464481" cy="353973"/>
              </a:xfrm>
              <a:prstGeom prst="rect">
                <a:avLst/>
              </a:prstGeom>
              <a:grpFill/>
              <a:ln w="6350" cap="sq">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a:endParaRPr>
              </a:p>
            </p:txBody>
          </p:sp>
          <p:pic>
            <p:nvPicPr>
              <p:cNvPr id="52" name="CustomIcon">
                <a:extLst>
                  <a:ext uri="{FF2B5EF4-FFF2-40B4-BE49-F238E27FC236}">
                    <a16:creationId xmlns:a16="http://schemas.microsoft.com/office/drawing/2014/main" id="{B440CB6A-EB9D-4184-A872-F56F30A261F6}"/>
                  </a:ext>
                </a:extLst>
              </p:cNvPr>
              <p:cNvPicPr>
                <a:picLocks noChangeAspect="1"/>
              </p:cNvPicPr>
              <p:nvPr>
                <p:custDataLst>
                  <p:tags r:id="rId5"/>
                </p:custDataLst>
              </p:nvPr>
            </p:nvPicPr>
            <p:blipFill>
              <a:blip r:embed="rId12">
                <a:extLst>
                  <a:ext uri="{96DAC541-7B7A-43D3-8B79-37D633B846F1}">
                    <asvg:svgBlip xmlns:asvg="http://schemas.microsoft.com/office/drawing/2016/SVG/main" r:embed="rId13"/>
                  </a:ext>
                </a:extLst>
              </a:blip>
              <a:stretch>
                <a:fillRect/>
              </a:stretch>
            </p:blipFill>
            <p:spPr>
              <a:xfrm>
                <a:off x="10034080" y="3165420"/>
                <a:ext cx="552543" cy="552545"/>
              </a:xfrm>
              <a:prstGeom prst="rect">
                <a:avLst/>
              </a:prstGeom>
            </p:spPr>
          </p:pic>
        </p:grpSp>
        <p:sp>
          <p:nvSpPr>
            <p:cNvPr id="49" name="TextBox 48">
              <a:extLst>
                <a:ext uri="{FF2B5EF4-FFF2-40B4-BE49-F238E27FC236}">
                  <a16:creationId xmlns:a16="http://schemas.microsoft.com/office/drawing/2014/main" id="{CA361ED3-C3F9-4FB6-B67F-146B878D54ED}"/>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1200" cap="none" spc="0" normalizeH="0" baseline="0" noProof="0" dirty="0">
                  <a:ln>
                    <a:noFill/>
                  </a:ln>
                  <a:solidFill>
                    <a:srgbClr val="525252"/>
                  </a:solidFill>
                  <a:effectLst/>
                  <a:uLnTx/>
                  <a:uFillTx/>
                  <a:latin typeface="Arial"/>
                  <a:ea typeface="+mn-ea"/>
                  <a:cs typeface="Arial" panose="020B0604020202020204" pitchFamily="34" charset="0"/>
                </a:rPr>
                <a:t>NHS trusts</a:t>
              </a:r>
            </a:p>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endParaRPr lang="en-GB" sz="1000" b="1" i="0" u="none" strike="noStrike" kern="1200" cap="none" spc="0" normalizeH="0" baseline="0" noProof="0" dirty="0">
                <a:ln>
                  <a:noFill/>
                </a:ln>
                <a:solidFill>
                  <a:srgbClr val="525252"/>
                </a:solidFill>
                <a:effectLst/>
                <a:uLnTx/>
                <a:uFillTx/>
                <a:latin typeface="Arial"/>
                <a:cs typeface="Arial"/>
              </a:endParaRPr>
            </a:p>
          </p:txBody>
        </p:sp>
      </p:grpSp>
      <p:grpSp>
        <p:nvGrpSpPr>
          <p:cNvPr id="75" name="Group 74">
            <a:extLst>
              <a:ext uri="{FF2B5EF4-FFF2-40B4-BE49-F238E27FC236}">
                <a16:creationId xmlns:a16="http://schemas.microsoft.com/office/drawing/2014/main" id="{A0C2AB0E-31E5-496E-A40C-80DA8B7C40C3}"/>
              </a:ext>
            </a:extLst>
          </p:cNvPr>
          <p:cNvGrpSpPr/>
          <p:nvPr/>
        </p:nvGrpSpPr>
        <p:grpSpPr>
          <a:xfrm>
            <a:off x="5037723" y="3700485"/>
            <a:ext cx="484790" cy="432590"/>
            <a:chOff x="2564707" y="838867"/>
            <a:chExt cx="761894" cy="624974"/>
          </a:xfrm>
        </p:grpSpPr>
        <p:pic>
          <p:nvPicPr>
            <p:cNvPr id="76" name="Picture 75">
              <a:extLst>
                <a:ext uri="{FF2B5EF4-FFF2-40B4-BE49-F238E27FC236}">
                  <a16:creationId xmlns:a16="http://schemas.microsoft.com/office/drawing/2014/main" id="{8EA8F2CB-EDCB-4B12-B8FE-51FA2AF7987C}"/>
                </a:ext>
              </a:extLst>
            </p:cNvPr>
            <p:cNvPicPr>
              <a:picLocks noChangeAspect="1"/>
            </p:cNvPicPr>
            <p:nvPr/>
          </p:nvPicPr>
          <p:blipFill rotWithShape="1">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b="17971"/>
            <a:stretch/>
          </p:blipFill>
          <p:spPr>
            <a:xfrm>
              <a:off x="2564707" y="838867"/>
              <a:ext cx="761894" cy="624974"/>
            </a:xfrm>
            <a:prstGeom prst="rect">
              <a:avLst/>
            </a:prstGeom>
          </p:spPr>
        </p:pic>
        <p:sp>
          <p:nvSpPr>
            <p:cNvPr id="77" name="TextBox 76">
              <a:extLst>
                <a:ext uri="{FF2B5EF4-FFF2-40B4-BE49-F238E27FC236}">
                  <a16:creationId xmlns:a16="http://schemas.microsoft.com/office/drawing/2014/main" id="{988846A0-7819-4F32-9DA2-68210963F86C}"/>
                </a:ext>
              </a:extLst>
            </p:cNvPr>
            <p:cNvSpPr txBox="1"/>
            <p:nvPr/>
          </p:nvSpPr>
          <p:spPr>
            <a:xfrm>
              <a:off x="2734765" y="938357"/>
              <a:ext cx="380233" cy="444654"/>
            </a:xfrm>
            <a:prstGeom prst="rect">
              <a:avLst/>
            </a:prstGeom>
            <a:noFill/>
          </p:spPr>
          <p:txBody>
            <a:bodyPr wrap="square" rtlCol="0">
              <a:spAutoFit/>
            </a:bodyPr>
            <a:lstStyle/>
            <a:p>
              <a:pPr defTabSz="914454"/>
              <a:r>
                <a:rPr lang="en-GB" sz="1400" b="1">
                  <a:solidFill>
                    <a:srgbClr val="000000"/>
                  </a:solidFill>
                  <a:latin typeface="Calibri" panose="020F0502020204030204"/>
                </a:rPr>
                <a:t>+</a:t>
              </a:r>
              <a:endParaRPr lang="en-GB" sz="1000" b="1">
                <a:solidFill>
                  <a:srgbClr val="000000"/>
                </a:solidFill>
                <a:latin typeface="Calibri" panose="020F0502020204030204"/>
              </a:endParaRPr>
            </a:p>
          </p:txBody>
        </p:sp>
      </p:grpSp>
      <p:sp>
        <p:nvSpPr>
          <p:cNvPr id="78" name="TextBox 77">
            <a:extLst>
              <a:ext uri="{FF2B5EF4-FFF2-40B4-BE49-F238E27FC236}">
                <a16:creationId xmlns:a16="http://schemas.microsoft.com/office/drawing/2014/main" id="{0BABCD38-BF56-418E-A6F2-318976809F8F}"/>
              </a:ext>
            </a:extLst>
          </p:cNvPr>
          <p:cNvSpPr txBox="1"/>
          <p:nvPr/>
        </p:nvSpPr>
        <p:spPr>
          <a:xfrm>
            <a:off x="4701178" y="4159135"/>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dirty="0">
                <a:ln>
                  <a:noFill/>
                </a:ln>
                <a:solidFill>
                  <a:srgbClr val="525252"/>
                </a:solidFill>
                <a:effectLst/>
                <a:uLnTx/>
                <a:uFillTx/>
                <a:latin typeface="Arial"/>
                <a:ea typeface="+mn-ea"/>
                <a:cs typeface="Arial"/>
              </a:rPr>
              <a:t>PCNs</a:t>
            </a:r>
            <a:endParaRPr kumimoji="0" lang="en-GB" sz="1000" b="1" i="0" u="none" strike="noStrike" kern="1200" cap="none" spc="0" normalizeH="0" baseline="30000" noProof="0" dirty="0">
              <a:ln>
                <a:noFill/>
              </a:ln>
              <a:solidFill>
                <a:srgbClr val="525252"/>
              </a:solidFill>
              <a:effectLst/>
              <a:uLnTx/>
              <a:uFillTx/>
              <a:latin typeface="Arial"/>
              <a:ea typeface="+mn-ea"/>
              <a:cs typeface="Arial"/>
            </a:endParaRPr>
          </a:p>
        </p:txBody>
      </p:sp>
      <p:sp>
        <p:nvSpPr>
          <p:cNvPr id="79" name="Rectangle 78">
            <a:extLst>
              <a:ext uri="{FF2B5EF4-FFF2-40B4-BE49-F238E27FC236}">
                <a16:creationId xmlns:a16="http://schemas.microsoft.com/office/drawing/2014/main" id="{9366CF3F-927E-4918-A243-8E21648FD01E}"/>
              </a:ext>
            </a:extLst>
          </p:cNvPr>
          <p:cNvSpPr/>
          <p:nvPr/>
        </p:nvSpPr>
        <p:spPr>
          <a:xfrm>
            <a:off x="4569991" y="2376575"/>
            <a:ext cx="1472615" cy="2165248"/>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4" rtl="0" eaLnBrk="1" fontAlgn="auto" latinLnBrk="0" hangingPunct="1">
              <a:lnSpc>
                <a:spcPct val="100000"/>
              </a:lnSpc>
              <a:spcBef>
                <a:spcPts val="0"/>
              </a:spcBef>
              <a:spcAft>
                <a:spcPts val="0"/>
              </a:spcAft>
              <a:buClrTx/>
              <a:buSzTx/>
              <a:buFontTx/>
              <a:buNone/>
              <a:tabLst/>
              <a:defRPr/>
            </a:pPr>
            <a:endParaRPr kumimoji="0" lang="en-GB" sz="1801"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80" name="Group 79">
            <a:extLst>
              <a:ext uri="{FF2B5EF4-FFF2-40B4-BE49-F238E27FC236}">
                <a16:creationId xmlns:a16="http://schemas.microsoft.com/office/drawing/2014/main" id="{CA65DACA-558F-4E73-95EC-D513B3CCC318}"/>
              </a:ext>
            </a:extLst>
          </p:cNvPr>
          <p:cNvGrpSpPr/>
          <p:nvPr/>
        </p:nvGrpSpPr>
        <p:grpSpPr>
          <a:xfrm>
            <a:off x="10697982" y="1378986"/>
            <a:ext cx="462720" cy="611932"/>
            <a:chOff x="10034080" y="3165420"/>
            <a:chExt cx="552543" cy="744239"/>
          </a:xfrm>
          <a:solidFill>
            <a:schemeClr val="bg1"/>
          </a:solidFill>
        </p:grpSpPr>
        <p:grpSp>
          <p:nvGrpSpPr>
            <p:cNvPr id="81" name="CustomIcon">
              <a:extLst>
                <a:ext uri="{FF2B5EF4-FFF2-40B4-BE49-F238E27FC236}">
                  <a16:creationId xmlns:a16="http://schemas.microsoft.com/office/drawing/2014/main" id="{E3841637-EC8F-4F43-B034-61C34AB62A70}"/>
                </a:ext>
              </a:extLst>
            </p:cNvPr>
            <p:cNvGrpSpPr/>
            <p:nvPr/>
          </p:nvGrpSpPr>
          <p:grpSpPr>
            <a:xfrm>
              <a:off x="10038418" y="3385607"/>
              <a:ext cx="530960" cy="524052"/>
              <a:chOff x="-531446" y="3229247"/>
              <a:chExt cx="530960" cy="524052"/>
            </a:xfrm>
            <a:grpFill/>
          </p:grpSpPr>
          <p:grpSp>
            <p:nvGrpSpPr>
              <p:cNvPr id="84" name="CustomIcon">
                <a:extLst>
                  <a:ext uri="{FF2B5EF4-FFF2-40B4-BE49-F238E27FC236}">
                    <a16:creationId xmlns:a16="http://schemas.microsoft.com/office/drawing/2014/main" id="{50304E56-56EA-4293-ABEC-FCD3D74F68D8}"/>
                  </a:ext>
                </a:extLst>
              </p:cNvPr>
              <p:cNvGrpSpPr/>
              <p:nvPr/>
            </p:nvGrpSpPr>
            <p:grpSpPr>
              <a:xfrm>
                <a:off x="-496048" y="3353569"/>
                <a:ext cx="473114" cy="353973"/>
                <a:chOff x="-496048" y="3353569"/>
                <a:chExt cx="473114" cy="353973"/>
              </a:xfrm>
              <a:grpFill/>
            </p:grpSpPr>
            <p:sp>
              <p:nvSpPr>
                <p:cNvPr id="103" name="Freeform: Shape 102">
                  <a:extLst>
                    <a:ext uri="{FF2B5EF4-FFF2-40B4-BE49-F238E27FC236}">
                      <a16:creationId xmlns:a16="http://schemas.microsoft.com/office/drawing/2014/main" id="{E5F6B0F1-648F-49F1-995E-2E79190329B4}"/>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04" name="Freeform: Shape 103">
                  <a:extLst>
                    <a:ext uri="{FF2B5EF4-FFF2-40B4-BE49-F238E27FC236}">
                      <a16:creationId xmlns:a16="http://schemas.microsoft.com/office/drawing/2014/main" id="{4302086C-BEAC-4D69-BFED-B5DB0DF8E53E}"/>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grpSp>
          <p:sp>
            <p:nvSpPr>
              <p:cNvPr id="85" name="Freeform: Shape 84">
                <a:extLst>
                  <a:ext uri="{FF2B5EF4-FFF2-40B4-BE49-F238E27FC236}">
                    <a16:creationId xmlns:a16="http://schemas.microsoft.com/office/drawing/2014/main" id="{50CCFA2C-734B-48A3-887D-92646909080C}"/>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86" name="Freeform: Shape 85">
                <a:extLst>
                  <a:ext uri="{FF2B5EF4-FFF2-40B4-BE49-F238E27FC236}">
                    <a16:creationId xmlns:a16="http://schemas.microsoft.com/office/drawing/2014/main" id="{30D3EA24-49F4-409D-BCFE-3E5B4BA253EA}"/>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87" name="Freeform: Shape 86">
                <a:extLst>
                  <a:ext uri="{FF2B5EF4-FFF2-40B4-BE49-F238E27FC236}">
                    <a16:creationId xmlns:a16="http://schemas.microsoft.com/office/drawing/2014/main" id="{6E40EFA3-4B92-407B-BA75-C6CBE0D35247}"/>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88" name="Freeform: Shape 87">
                <a:extLst>
                  <a:ext uri="{FF2B5EF4-FFF2-40B4-BE49-F238E27FC236}">
                    <a16:creationId xmlns:a16="http://schemas.microsoft.com/office/drawing/2014/main" id="{F941357E-B001-4C29-BE6C-92CAC395106D}"/>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89" name="Freeform: Shape 88">
                <a:extLst>
                  <a:ext uri="{FF2B5EF4-FFF2-40B4-BE49-F238E27FC236}">
                    <a16:creationId xmlns:a16="http://schemas.microsoft.com/office/drawing/2014/main" id="{2762422F-EF13-4A1D-A114-F1A927C94D2E}"/>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0" name="Freeform: Shape 89">
                <a:extLst>
                  <a:ext uri="{FF2B5EF4-FFF2-40B4-BE49-F238E27FC236}">
                    <a16:creationId xmlns:a16="http://schemas.microsoft.com/office/drawing/2014/main" id="{EB1691C8-2F57-4934-9C22-35255AE51B82}"/>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1" name="Freeform: Shape 90">
                <a:extLst>
                  <a:ext uri="{FF2B5EF4-FFF2-40B4-BE49-F238E27FC236}">
                    <a16:creationId xmlns:a16="http://schemas.microsoft.com/office/drawing/2014/main" id="{A5FF59B0-7582-44E2-9B9E-9A03C9BDD979}"/>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2" name="Freeform: Shape 91">
                <a:extLst>
                  <a:ext uri="{FF2B5EF4-FFF2-40B4-BE49-F238E27FC236}">
                    <a16:creationId xmlns:a16="http://schemas.microsoft.com/office/drawing/2014/main" id="{A3ECD33B-B003-4DD9-9E7F-40DFE0AB0AD0}"/>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3" name="Freeform: Shape 92">
                <a:extLst>
                  <a:ext uri="{FF2B5EF4-FFF2-40B4-BE49-F238E27FC236}">
                    <a16:creationId xmlns:a16="http://schemas.microsoft.com/office/drawing/2014/main" id="{A5CEAD87-2B87-4FD3-884E-2F7A3B9F09FE}"/>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4" name="Freeform: Shape 93">
                <a:extLst>
                  <a:ext uri="{FF2B5EF4-FFF2-40B4-BE49-F238E27FC236}">
                    <a16:creationId xmlns:a16="http://schemas.microsoft.com/office/drawing/2014/main" id="{175DC108-4380-41CC-AB6A-25BF28C27592}"/>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5" name="Freeform: Shape 94">
                <a:extLst>
                  <a:ext uri="{FF2B5EF4-FFF2-40B4-BE49-F238E27FC236}">
                    <a16:creationId xmlns:a16="http://schemas.microsoft.com/office/drawing/2014/main" id="{6D46C1F5-BF0B-4990-944A-7FE7BBE70EB4}"/>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6" name="Freeform: Shape 95">
                <a:extLst>
                  <a:ext uri="{FF2B5EF4-FFF2-40B4-BE49-F238E27FC236}">
                    <a16:creationId xmlns:a16="http://schemas.microsoft.com/office/drawing/2014/main" id="{B4312632-5969-40D9-8CC7-A59BB644D28C}"/>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7" name="Freeform: Shape 96">
                <a:extLst>
                  <a:ext uri="{FF2B5EF4-FFF2-40B4-BE49-F238E27FC236}">
                    <a16:creationId xmlns:a16="http://schemas.microsoft.com/office/drawing/2014/main" id="{E95D1513-6B68-42A6-92ED-6E25C88A07C2}"/>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8" name="Freeform: Shape 97">
                <a:extLst>
                  <a:ext uri="{FF2B5EF4-FFF2-40B4-BE49-F238E27FC236}">
                    <a16:creationId xmlns:a16="http://schemas.microsoft.com/office/drawing/2014/main" id="{F1569800-997D-4ED6-A6AF-29CE582B9118}"/>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99" name="Freeform: Shape 98">
                <a:extLst>
                  <a:ext uri="{FF2B5EF4-FFF2-40B4-BE49-F238E27FC236}">
                    <a16:creationId xmlns:a16="http://schemas.microsoft.com/office/drawing/2014/main" id="{B8C4BD7E-1DD0-49EA-B422-175B241124B1}"/>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00" name="Freeform: Shape 99">
                <a:extLst>
                  <a:ext uri="{FF2B5EF4-FFF2-40B4-BE49-F238E27FC236}">
                    <a16:creationId xmlns:a16="http://schemas.microsoft.com/office/drawing/2014/main" id="{D2FEF89D-CACD-43DF-9D7F-5740D425DC51}"/>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01" name="Freeform: Shape 100">
                <a:extLst>
                  <a:ext uri="{FF2B5EF4-FFF2-40B4-BE49-F238E27FC236}">
                    <a16:creationId xmlns:a16="http://schemas.microsoft.com/office/drawing/2014/main" id="{366D5CF4-2927-4D57-B40E-0AF67FF997EA}"/>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sp>
            <p:nvSpPr>
              <p:cNvPr id="102" name="Freeform: Shape 101">
                <a:extLst>
                  <a:ext uri="{FF2B5EF4-FFF2-40B4-BE49-F238E27FC236}">
                    <a16:creationId xmlns:a16="http://schemas.microsoft.com/office/drawing/2014/main" id="{6F18757E-3A68-4A4A-A60C-07FCA9026DF9}"/>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0D2240"/>
                  </a:solidFill>
                  <a:effectLst/>
                  <a:uLnTx/>
                  <a:uFillTx/>
                  <a:latin typeface="Arial"/>
                  <a:ea typeface="+mn-ea"/>
                  <a:cs typeface="Arial" charset="0"/>
                </a:endParaRPr>
              </a:p>
            </p:txBody>
          </p:sp>
        </p:grpSp>
        <p:sp>
          <p:nvSpPr>
            <p:cNvPr id="82" name="Rectangle 81">
              <a:extLst>
                <a:ext uri="{FF2B5EF4-FFF2-40B4-BE49-F238E27FC236}">
                  <a16:creationId xmlns:a16="http://schemas.microsoft.com/office/drawing/2014/main" id="{EE994D87-145E-4A70-8D28-258749EBEA02}"/>
                </a:ext>
              </a:extLst>
            </p:cNvPr>
            <p:cNvSpPr/>
            <p:nvPr/>
          </p:nvSpPr>
          <p:spPr>
            <a:xfrm>
              <a:off x="10073816" y="3509929"/>
              <a:ext cx="464481" cy="353973"/>
            </a:xfrm>
            <a:prstGeom prst="rect">
              <a:avLst/>
            </a:prstGeom>
            <a:grpFill/>
            <a:ln w="6350" cap="sq">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1200" cap="none" spc="0" normalizeH="0" baseline="0" noProof="0">
                <a:ln>
                  <a:noFill/>
                </a:ln>
                <a:solidFill>
                  <a:prstClr val="white"/>
                </a:solidFill>
                <a:effectLst/>
                <a:uLnTx/>
                <a:uFillTx/>
                <a:latin typeface="Arial"/>
                <a:ea typeface="+mn-ea"/>
                <a:cs typeface="Arial"/>
              </a:endParaRPr>
            </a:p>
          </p:txBody>
        </p:sp>
        <p:pic>
          <p:nvPicPr>
            <p:cNvPr id="83" name="CustomIcon">
              <a:extLst>
                <a:ext uri="{FF2B5EF4-FFF2-40B4-BE49-F238E27FC236}">
                  <a16:creationId xmlns:a16="http://schemas.microsoft.com/office/drawing/2014/main" id="{965F16FA-F9E0-4276-B57E-D2914634B434}"/>
                </a:ext>
              </a:extLst>
            </p:cNvPr>
            <p:cNvPicPr>
              <a:picLocks noChangeAspect="1"/>
            </p:cNvPicPr>
            <p:nvPr>
              <p:custDataLst>
                <p:tags r:id="rId4"/>
              </p:custDataLst>
            </p:nvPr>
          </p:nvPicPr>
          <p:blipFill>
            <a:blip r:embed="rId12">
              <a:extLst>
                <a:ext uri="{96DAC541-7B7A-43D3-8B79-37D633B846F1}">
                  <asvg:svgBlip xmlns:asvg="http://schemas.microsoft.com/office/drawing/2016/SVG/main" r:embed="rId13"/>
                </a:ext>
              </a:extLst>
            </a:blip>
            <a:stretch>
              <a:fillRect/>
            </a:stretch>
          </p:blipFill>
          <p:spPr>
            <a:xfrm>
              <a:off x="10034080" y="3165420"/>
              <a:ext cx="552543" cy="552545"/>
            </a:xfrm>
            <a:prstGeom prst="rect">
              <a:avLst/>
            </a:prstGeom>
          </p:spPr>
        </p:pic>
      </p:grpSp>
      <p:grpSp>
        <p:nvGrpSpPr>
          <p:cNvPr id="105" name="Group 104">
            <a:extLst>
              <a:ext uri="{FF2B5EF4-FFF2-40B4-BE49-F238E27FC236}">
                <a16:creationId xmlns:a16="http://schemas.microsoft.com/office/drawing/2014/main" id="{B92C206C-6401-4F7D-A5EE-941E752CA846}"/>
              </a:ext>
            </a:extLst>
          </p:cNvPr>
          <p:cNvGrpSpPr/>
          <p:nvPr/>
        </p:nvGrpSpPr>
        <p:grpSpPr>
          <a:xfrm>
            <a:off x="10292672" y="1378987"/>
            <a:ext cx="1221318" cy="807179"/>
            <a:chOff x="8151136" y="508527"/>
            <a:chExt cx="1221318" cy="807180"/>
          </a:xfrm>
          <a:solidFill>
            <a:schemeClr val="bg1"/>
          </a:solidFill>
        </p:grpSpPr>
        <p:grpSp>
          <p:nvGrpSpPr>
            <p:cNvPr id="106" name="Group 105">
              <a:extLst>
                <a:ext uri="{FF2B5EF4-FFF2-40B4-BE49-F238E27FC236}">
                  <a16:creationId xmlns:a16="http://schemas.microsoft.com/office/drawing/2014/main" id="{037D81DE-78E7-44FC-A3C1-2DD300DA02DA}"/>
                </a:ext>
              </a:extLst>
            </p:cNvPr>
            <p:cNvGrpSpPr/>
            <p:nvPr/>
          </p:nvGrpSpPr>
          <p:grpSpPr>
            <a:xfrm>
              <a:off x="8502609" y="508527"/>
              <a:ext cx="462720" cy="611932"/>
              <a:chOff x="10034080" y="3165420"/>
              <a:chExt cx="552543" cy="744239"/>
            </a:xfrm>
            <a:grpFill/>
          </p:grpSpPr>
          <p:grpSp>
            <p:nvGrpSpPr>
              <p:cNvPr id="108" name="CustomIcon">
                <a:extLst>
                  <a:ext uri="{FF2B5EF4-FFF2-40B4-BE49-F238E27FC236}">
                    <a16:creationId xmlns:a16="http://schemas.microsoft.com/office/drawing/2014/main" id="{53487A16-0D6E-49D1-85CA-D291EDE03E42}"/>
                  </a:ext>
                </a:extLst>
              </p:cNvPr>
              <p:cNvGrpSpPr/>
              <p:nvPr/>
            </p:nvGrpSpPr>
            <p:grpSpPr>
              <a:xfrm>
                <a:off x="10038418" y="3385607"/>
                <a:ext cx="530960" cy="524052"/>
                <a:chOff x="-531446" y="3229247"/>
                <a:chExt cx="530960" cy="524052"/>
              </a:xfrm>
              <a:grpFill/>
            </p:grpSpPr>
            <p:grpSp>
              <p:nvGrpSpPr>
                <p:cNvPr id="111" name="CustomIcon">
                  <a:extLst>
                    <a:ext uri="{FF2B5EF4-FFF2-40B4-BE49-F238E27FC236}">
                      <a16:creationId xmlns:a16="http://schemas.microsoft.com/office/drawing/2014/main" id="{B9C82394-7730-4509-B4E1-2AC92541F2A9}"/>
                    </a:ext>
                  </a:extLst>
                </p:cNvPr>
                <p:cNvGrpSpPr/>
                <p:nvPr/>
              </p:nvGrpSpPr>
              <p:grpSpPr>
                <a:xfrm>
                  <a:off x="-496048" y="3353569"/>
                  <a:ext cx="473114" cy="353973"/>
                  <a:chOff x="-496048" y="3353569"/>
                  <a:chExt cx="473114" cy="353973"/>
                </a:xfrm>
                <a:grpFill/>
              </p:grpSpPr>
              <p:sp>
                <p:nvSpPr>
                  <p:cNvPr id="130" name="Freeform: Shape 118">
                    <a:extLst>
                      <a:ext uri="{FF2B5EF4-FFF2-40B4-BE49-F238E27FC236}">
                        <a16:creationId xmlns:a16="http://schemas.microsoft.com/office/drawing/2014/main" id="{4EC1E7E0-D7C1-4BF9-95C6-EA95C576EBB8}"/>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31" name="Freeform: Shape 119">
                    <a:extLst>
                      <a:ext uri="{FF2B5EF4-FFF2-40B4-BE49-F238E27FC236}">
                        <a16:creationId xmlns:a16="http://schemas.microsoft.com/office/drawing/2014/main" id="{1F3DA8B2-5646-4F4E-8DAF-DBD1295549C1}"/>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grpSp>
            <p:sp>
              <p:nvSpPr>
                <p:cNvPr id="112" name="Freeform: Shape 100">
                  <a:extLst>
                    <a:ext uri="{FF2B5EF4-FFF2-40B4-BE49-F238E27FC236}">
                      <a16:creationId xmlns:a16="http://schemas.microsoft.com/office/drawing/2014/main" id="{CBD5EF18-CD6D-482F-8FBB-11E4A4946A99}"/>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13" name="Freeform: Shape 101">
                  <a:extLst>
                    <a:ext uri="{FF2B5EF4-FFF2-40B4-BE49-F238E27FC236}">
                      <a16:creationId xmlns:a16="http://schemas.microsoft.com/office/drawing/2014/main" id="{FB33B5D9-8272-4228-B7B2-97BEBB22C74B}"/>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14" name="Freeform: Shape 102">
                  <a:extLst>
                    <a:ext uri="{FF2B5EF4-FFF2-40B4-BE49-F238E27FC236}">
                      <a16:creationId xmlns:a16="http://schemas.microsoft.com/office/drawing/2014/main" id="{02E9C52F-7877-45C0-80D7-2CAC7D88B48C}"/>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15" name="Freeform: Shape 103">
                  <a:extLst>
                    <a:ext uri="{FF2B5EF4-FFF2-40B4-BE49-F238E27FC236}">
                      <a16:creationId xmlns:a16="http://schemas.microsoft.com/office/drawing/2014/main" id="{C142C1AF-79C3-40F0-84A0-E6EBECF0A5B6}"/>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16" name="Freeform: Shape 104">
                  <a:extLst>
                    <a:ext uri="{FF2B5EF4-FFF2-40B4-BE49-F238E27FC236}">
                      <a16:creationId xmlns:a16="http://schemas.microsoft.com/office/drawing/2014/main" id="{814E2E67-FB6B-46D4-A520-47562F42AA16}"/>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17" name="Freeform: Shape 105">
                  <a:extLst>
                    <a:ext uri="{FF2B5EF4-FFF2-40B4-BE49-F238E27FC236}">
                      <a16:creationId xmlns:a16="http://schemas.microsoft.com/office/drawing/2014/main" id="{D74D0919-0175-4300-82BC-06C2E65C3A06}"/>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18" name="Freeform: Shape 106">
                  <a:extLst>
                    <a:ext uri="{FF2B5EF4-FFF2-40B4-BE49-F238E27FC236}">
                      <a16:creationId xmlns:a16="http://schemas.microsoft.com/office/drawing/2014/main" id="{8BC0205F-D74C-4361-91F4-79722233660D}"/>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19" name="Freeform: Shape 107">
                  <a:extLst>
                    <a:ext uri="{FF2B5EF4-FFF2-40B4-BE49-F238E27FC236}">
                      <a16:creationId xmlns:a16="http://schemas.microsoft.com/office/drawing/2014/main" id="{100D7CDB-9CA9-468C-B0AA-C74C81D86019}"/>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0" name="Freeform: Shape 108">
                  <a:extLst>
                    <a:ext uri="{FF2B5EF4-FFF2-40B4-BE49-F238E27FC236}">
                      <a16:creationId xmlns:a16="http://schemas.microsoft.com/office/drawing/2014/main" id="{791239B5-E524-42D5-A6C9-6F5A6B65F6A3}"/>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1" name="Freeform: Shape 109">
                  <a:extLst>
                    <a:ext uri="{FF2B5EF4-FFF2-40B4-BE49-F238E27FC236}">
                      <a16:creationId xmlns:a16="http://schemas.microsoft.com/office/drawing/2014/main" id="{EC4C9CF2-3FC2-4D89-B009-D48C83CCDC56}"/>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2" name="Freeform: Shape 110">
                  <a:extLst>
                    <a:ext uri="{FF2B5EF4-FFF2-40B4-BE49-F238E27FC236}">
                      <a16:creationId xmlns:a16="http://schemas.microsoft.com/office/drawing/2014/main" id="{769AA1B5-24E6-49A9-AADB-7C439BA94B53}"/>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3" name="Freeform: Shape 111">
                  <a:extLst>
                    <a:ext uri="{FF2B5EF4-FFF2-40B4-BE49-F238E27FC236}">
                      <a16:creationId xmlns:a16="http://schemas.microsoft.com/office/drawing/2014/main" id="{0BCE6710-AE2D-46E7-AC49-9EFF8E14F183}"/>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4" name="Freeform: Shape 112">
                  <a:extLst>
                    <a:ext uri="{FF2B5EF4-FFF2-40B4-BE49-F238E27FC236}">
                      <a16:creationId xmlns:a16="http://schemas.microsoft.com/office/drawing/2014/main" id="{78F731E6-AB1A-4282-A001-2D3BA271BFAD}"/>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5" name="Freeform: Shape 113">
                  <a:extLst>
                    <a:ext uri="{FF2B5EF4-FFF2-40B4-BE49-F238E27FC236}">
                      <a16:creationId xmlns:a16="http://schemas.microsoft.com/office/drawing/2014/main" id="{53B0AAF5-0683-4111-BF07-B8BFBFF709E3}"/>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6" name="Freeform: Shape 114">
                  <a:extLst>
                    <a:ext uri="{FF2B5EF4-FFF2-40B4-BE49-F238E27FC236}">
                      <a16:creationId xmlns:a16="http://schemas.microsoft.com/office/drawing/2014/main" id="{E99F9D0C-4C31-4A7A-9D42-D1EB3B475297}"/>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7" name="Freeform: Shape 115">
                  <a:extLst>
                    <a:ext uri="{FF2B5EF4-FFF2-40B4-BE49-F238E27FC236}">
                      <a16:creationId xmlns:a16="http://schemas.microsoft.com/office/drawing/2014/main" id="{788B00EC-358B-4CB3-9616-56D7A6EED694}"/>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8" name="Freeform: Shape 116">
                  <a:extLst>
                    <a:ext uri="{FF2B5EF4-FFF2-40B4-BE49-F238E27FC236}">
                      <a16:creationId xmlns:a16="http://schemas.microsoft.com/office/drawing/2014/main" id="{B714424F-85E2-45EB-A478-A42F39468557}"/>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sp>
              <p:nvSpPr>
                <p:cNvPr id="129" name="Freeform: Shape 117">
                  <a:extLst>
                    <a:ext uri="{FF2B5EF4-FFF2-40B4-BE49-F238E27FC236}">
                      <a16:creationId xmlns:a16="http://schemas.microsoft.com/office/drawing/2014/main" id="{4EAACE03-AF01-4BBC-80C3-6621DCC7FD86}"/>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rtl="0" eaLnBrk="1" fontAlgn="base" latinLnBrk="0" hangingPunct="1">
                    <a:lnSpc>
                      <a:spcPct val="100000"/>
                    </a:lnSpc>
                    <a:spcBef>
                      <a:spcPct val="50000"/>
                    </a:spcBef>
                    <a:spcAft>
                      <a:spcPct val="0"/>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charset="0"/>
                  </a:endParaRPr>
                </a:p>
              </p:txBody>
            </p:sp>
          </p:grpSp>
          <p:sp>
            <p:nvSpPr>
              <p:cNvPr id="109" name="Rectangle 108">
                <a:extLst>
                  <a:ext uri="{FF2B5EF4-FFF2-40B4-BE49-F238E27FC236}">
                    <a16:creationId xmlns:a16="http://schemas.microsoft.com/office/drawing/2014/main" id="{D22EDBD3-CAE8-4130-9778-7D0CAC3E56DE}"/>
                  </a:ext>
                </a:extLst>
              </p:cNvPr>
              <p:cNvSpPr/>
              <p:nvPr/>
            </p:nvSpPr>
            <p:spPr>
              <a:xfrm>
                <a:off x="10073816" y="3509929"/>
                <a:ext cx="464481" cy="353973"/>
              </a:xfrm>
              <a:prstGeom prst="rect">
                <a:avLst/>
              </a:prstGeom>
              <a:grpFill/>
              <a:ln w="6350" cap="sq">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rtl="0" eaLnBrk="1" fontAlgn="base" latinLnBrk="0" hangingPunct="1">
                  <a:lnSpc>
                    <a:spcPct val="100000"/>
                  </a:lnSpc>
                  <a:spcBef>
                    <a:spcPts val="277"/>
                  </a:spcBef>
                  <a:spcAft>
                    <a:spcPts val="277"/>
                  </a:spcAft>
                  <a:buClrTx/>
                  <a:buSzTx/>
                  <a:buFontTx/>
                  <a:buNone/>
                  <a:tabLst/>
                  <a:defRPr/>
                </a:pPr>
                <a:endParaRPr kumimoji="0" lang="en-GB" sz="1000" b="1" i="0" u="none" strike="noStrike" kern="1200" cap="none" spc="0" normalizeH="0" baseline="0" noProof="0">
                  <a:ln>
                    <a:noFill/>
                  </a:ln>
                  <a:solidFill>
                    <a:srgbClr val="525252"/>
                  </a:solidFill>
                  <a:effectLst/>
                  <a:uLnTx/>
                  <a:uFillTx/>
                  <a:latin typeface="Arial"/>
                  <a:ea typeface="+mn-ea"/>
                  <a:cs typeface="Arial"/>
                </a:endParaRPr>
              </a:p>
            </p:txBody>
          </p:sp>
          <p:pic>
            <p:nvPicPr>
              <p:cNvPr id="110" name="CustomIcon">
                <a:extLst>
                  <a:ext uri="{FF2B5EF4-FFF2-40B4-BE49-F238E27FC236}">
                    <a16:creationId xmlns:a16="http://schemas.microsoft.com/office/drawing/2014/main" id="{3ECA04CE-3839-4557-9B21-ACB09E474037}"/>
                  </a:ext>
                </a:extLst>
              </p:cNvPr>
              <p:cNvPicPr>
                <a:picLocks noChangeAspect="1"/>
              </p:cNvPicPr>
              <p:nvPr>
                <p:custDataLst>
                  <p:tags r:id="rId3"/>
                </p:custDataLst>
              </p:nvPr>
            </p:nvPicPr>
            <p:blipFill>
              <a:blip r:embed="rId12">
                <a:extLst>
                  <a:ext uri="{96DAC541-7B7A-43D3-8B79-37D633B846F1}">
                    <asvg:svgBlip xmlns:asvg="http://schemas.microsoft.com/office/drawing/2016/SVG/main" r:embed="rId13"/>
                  </a:ext>
                </a:extLst>
              </a:blip>
              <a:stretch>
                <a:fillRect/>
              </a:stretch>
            </p:blipFill>
            <p:spPr>
              <a:xfrm>
                <a:off x="10034080" y="3165420"/>
                <a:ext cx="552543" cy="552545"/>
              </a:xfrm>
              <a:prstGeom prst="rect">
                <a:avLst/>
              </a:prstGeom>
            </p:spPr>
          </p:pic>
        </p:grpSp>
        <p:sp>
          <p:nvSpPr>
            <p:cNvPr id="107" name="TextBox 106">
              <a:extLst>
                <a:ext uri="{FF2B5EF4-FFF2-40B4-BE49-F238E27FC236}">
                  <a16:creationId xmlns:a16="http://schemas.microsoft.com/office/drawing/2014/main" id="{46E032DE-D342-4132-B277-3D35068E0F8A}"/>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1200" cap="none" spc="0" normalizeH="0" baseline="0" noProof="0">
                  <a:ln>
                    <a:noFill/>
                  </a:ln>
                  <a:solidFill>
                    <a:srgbClr val="525252"/>
                  </a:solidFill>
                  <a:effectLst/>
                  <a:uLnTx/>
                  <a:uFillTx/>
                  <a:latin typeface="Arial"/>
                  <a:ea typeface="+mn-ea"/>
                  <a:cs typeface="Arial" panose="020B0604020202020204" pitchFamily="34" charset="0"/>
                </a:rPr>
                <a:t>NHS Trust Bank </a:t>
              </a:r>
            </a:p>
            <a:p>
              <a:pPr marL="0" marR="0" lvl="0" indent="0" algn="ctr" defTabSz="844123" rtl="0" eaLnBrk="1" fontAlgn="base" latinLnBrk="0" hangingPunct="1">
                <a:lnSpc>
                  <a:spcPct val="100000"/>
                </a:lnSpc>
                <a:spcBef>
                  <a:spcPts val="0"/>
                </a:spcBef>
                <a:spcAft>
                  <a:spcPts val="0"/>
                </a:spcAft>
                <a:buClrTx/>
                <a:buSzTx/>
                <a:buFont typeface="Segoe UI" panose="020B0502040204020203" pitchFamily="34" charset="0"/>
                <a:buNone/>
                <a:tabLst/>
                <a:defRPr/>
              </a:pPr>
              <a:endParaRPr lang="en-GB" sz="1000" b="1" i="0" u="none" strike="noStrike" kern="1200" cap="none" spc="0" normalizeH="0" baseline="0" noProof="0">
                <a:ln>
                  <a:noFill/>
                </a:ln>
                <a:solidFill>
                  <a:srgbClr val="525252"/>
                </a:solidFill>
                <a:effectLst/>
                <a:uLnTx/>
                <a:uFillTx/>
                <a:latin typeface="Arial"/>
                <a:cs typeface="Arial"/>
              </a:endParaRPr>
            </a:p>
          </p:txBody>
        </p:sp>
      </p:grpSp>
      <p:pic>
        <p:nvPicPr>
          <p:cNvPr id="132" name="Picture 131">
            <a:extLst>
              <a:ext uri="{FF2B5EF4-FFF2-40B4-BE49-F238E27FC236}">
                <a16:creationId xmlns:a16="http://schemas.microsoft.com/office/drawing/2014/main" id="{47E9F26B-9AC2-4F77-8DA0-9D97453243EF}"/>
              </a:ext>
            </a:extLst>
          </p:cNvPr>
          <p:cNvPicPr>
            <a:picLocks noChangeAspect="1"/>
          </p:cNvPicPr>
          <p:nvPr/>
        </p:nvPicPr>
        <p:blipFill>
          <a:blip r:embed="rId15"/>
          <a:stretch>
            <a:fillRect/>
          </a:stretch>
        </p:blipFill>
        <p:spPr>
          <a:xfrm>
            <a:off x="7683217" y="4829864"/>
            <a:ext cx="1053054" cy="526527"/>
          </a:xfrm>
          <a:prstGeom prst="rect">
            <a:avLst/>
          </a:prstGeom>
        </p:spPr>
      </p:pic>
      <p:sp>
        <p:nvSpPr>
          <p:cNvPr id="133" name="Freeform 73">
            <a:extLst>
              <a:ext uri="{FF2B5EF4-FFF2-40B4-BE49-F238E27FC236}">
                <a16:creationId xmlns:a16="http://schemas.microsoft.com/office/drawing/2014/main" id="{CD6A88C2-1948-42AA-990B-5E1F96AC16E8}"/>
              </a:ext>
            </a:extLst>
          </p:cNvPr>
          <p:cNvSpPr>
            <a:spLocks noEditPoints="1"/>
          </p:cNvSpPr>
          <p:nvPr/>
        </p:nvSpPr>
        <p:spPr bwMode="auto">
          <a:xfrm>
            <a:off x="2305735" y="5403577"/>
            <a:ext cx="372808" cy="437759"/>
          </a:xfrm>
          <a:custGeom>
            <a:avLst/>
            <a:gdLst>
              <a:gd name="T0" fmla="*/ 324 w 567"/>
              <a:gd name="T1" fmla="*/ 143 h 573"/>
              <a:gd name="T2" fmla="*/ 287 w 567"/>
              <a:gd name="T3" fmla="*/ 135 h 573"/>
              <a:gd name="T4" fmla="*/ 324 w 567"/>
              <a:gd name="T5" fmla="*/ 143 h 573"/>
              <a:gd name="T6" fmla="*/ 266 w 567"/>
              <a:gd name="T7" fmla="*/ 435 h 573"/>
              <a:gd name="T8" fmla="*/ 266 w 567"/>
              <a:gd name="T9" fmla="*/ 456 h 573"/>
              <a:gd name="T10" fmla="*/ 456 w 567"/>
              <a:gd name="T11" fmla="*/ 35 h 573"/>
              <a:gd name="T12" fmla="*/ 362 w 567"/>
              <a:gd name="T13" fmla="*/ 0 h 573"/>
              <a:gd name="T14" fmla="*/ 205 w 567"/>
              <a:gd name="T15" fmla="*/ 119 h 573"/>
              <a:gd name="T16" fmla="*/ 0 w 567"/>
              <a:gd name="T17" fmla="*/ 133 h 573"/>
              <a:gd name="T18" fmla="*/ 0 w 567"/>
              <a:gd name="T19" fmla="*/ 440 h 573"/>
              <a:gd name="T20" fmla="*/ 205 w 567"/>
              <a:gd name="T21" fmla="*/ 455 h 573"/>
              <a:gd name="T22" fmla="*/ 362 w 567"/>
              <a:gd name="T23" fmla="*/ 573 h 573"/>
              <a:gd name="T24" fmla="*/ 456 w 567"/>
              <a:gd name="T25" fmla="*/ 539 h 573"/>
              <a:gd name="T26" fmla="*/ 394 w 567"/>
              <a:gd name="T27" fmla="*/ 287 h 573"/>
              <a:gd name="T28" fmla="*/ 293 w 567"/>
              <a:gd name="T29" fmla="*/ 280 h 573"/>
              <a:gd name="T30" fmla="*/ 294 w 567"/>
              <a:gd name="T31" fmla="*/ 280 h 573"/>
              <a:gd name="T32" fmla="*/ 296 w 567"/>
              <a:gd name="T33" fmla="*/ 408 h 573"/>
              <a:gd name="T34" fmla="*/ 287 w 567"/>
              <a:gd name="T35" fmla="*/ 476 h 573"/>
              <a:gd name="T36" fmla="*/ 302 w 567"/>
              <a:gd name="T37" fmla="*/ 501 h 573"/>
              <a:gd name="T38" fmla="*/ 287 w 567"/>
              <a:gd name="T39" fmla="*/ 537 h 573"/>
              <a:gd name="T40" fmla="*/ 266 w 567"/>
              <a:gd name="T41" fmla="*/ 500 h 573"/>
              <a:gd name="T42" fmla="*/ 231 w 567"/>
              <a:gd name="T43" fmla="*/ 445 h 573"/>
              <a:gd name="T44" fmla="*/ 266 w 567"/>
              <a:gd name="T45" fmla="*/ 302 h 573"/>
              <a:gd name="T46" fmla="*/ 219 w 567"/>
              <a:gd name="T47" fmla="*/ 245 h 573"/>
              <a:gd name="T48" fmla="*/ 266 w 567"/>
              <a:gd name="T49" fmla="*/ 139 h 573"/>
              <a:gd name="T50" fmla="*/ 266 w 567"/>
              <a:gd name="T51" fmla="*/ 74 h 573"/>
              <a:gd name="T52" fmla="*/ 355 w 567"/>
              <a:gd name="T53" fmla="*/ 142 h 573"/>
              <a:gd name="T54" fmla="*/ 287 w 567"/>
              <a:gd name="T55" fmla="*/ 212 h 573"/>
              <a:gd name="T56" fmla="*/ 293 w 567"/>
              <a:gd name="T57" fmla="*/ 280 h 573"/>
              <a:gd name="T58" fmla="*/ 312 w 567"/>
              <a:gd name="T59" fmla="*/ 343 h 573"/>
              <a:gd name="T60" fmla="*/ 287 w 567"/>
              <a:gd name="T61" fmla="*/ 312 h 573"/>
              <a:gd name="T62" fmla="*/ 251 w 567"/>
              <a:gd name="T63" fmla="*/ 246 h 573"/>
              <a:gd name="T64" fmla="*/ 266 w 567"/>
              <a:gd name="T65" fmla="*/ 226 h 573"/>
              <a:gd name="T66" fmla="*/ 250 w 567"/>
              <a:gd name="T67" fmla="*/ 91 h 573"/>
              <a:gd name="T68" fmla="*/ 250 w 567"/>
              <a:gd name="T69" fmla="*/ 104 h 573"/>
              <a:gd name="T70" fmla="*/ 250 w 567"/>
              <a:gd name="T71" fmla="*/ 91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7" h="573">
                <a:moveTo>
                  <a:pt x="324" y="143"/>
                </a:moveTo>
                <a:cubicBezTo>
                  <a:pt x="324" y="143"/>
                  <a:pt x="324" y="143"/>
                  <a:pt x="324" y="143"/>
                </a:cubicBezTo>
                <a:cubicBezTo>
                  <a:pt x="324" y="137"/>
                  <a:pt x="318" y="130"/>
                  <a:pt x="308" y="123"/>
                </a:cubicBezTo>
                <a:cubicBezTo>
                  <a:pt x="303" y="128"/>
                  <a:pt x="296" y="133"/>
                  <a:pt x="287" y="135"/>
                </a:cubicBezTo>
                <a:cubicBezTo>
                  <a:pt x="287" y="177"/>
                  <a:pt x="287" y="177"/>
                  <a:pt x="287" y="177"/>
                </a:cubicBezTo>
                <a:cubicBezTo>
                  <a:pt x="310" y="165"/>
                  <a:pt x="324" y="153"/>
                  <a:pt x="324" y="143"/>
                </a:cubicBezTo>
                <a:close/>
                <a:moveTo>
                  <a:pt x="266" y="456"/>
                </a:moveTo>
                <a:cubicBezTo>
                  <a:pt x="266" y="435"/>
                  <a:pt x="266" y="435"/>
                  <a:pt x="266" y="435"/>
                </a:cubicBezTo>
                <a:cubicBezTo>
                  <a:pt x="263" y="439"/>
                  <a:pt x="262" y="443"/>
                  <a:pt x="262" y="446"/>
                </a:cubicBezTo>
                <a:cubicBezTo>
                  <a:pt x="263" y="449"/>
                  <a:pt x="264" y="452"/>
                  <a:pt x="266" y="456"/>
                </a:cubicBezTo>
                <a:close/>
                <a:moveTo>
                  <a:pt x="567" y="133"/>
                </a:moveTo>
                <a:cubicBezTo>
                  <a:pt x="456" y="35"/>
                  <a:pt x="456" y="35"/>
                  <a:pt x="456" y="35"/>
                </a:cubicBezTo>
                <a:cubicBezTo>
                  <a:pt x="362" y="119"/>
                  <a:pt x="362" y="119"/>
                  <a:pt x="362" y="119"/>
                </a:cubicBezTo>
                <a:cubicBezTo>
                  <a:pt x="362" y="0"/>
                  <a:pt x="362" y="0"/>
                  <a:pt x="362" y="0"/>
                </a:cubicBezTo>
                <a:cubicBezTo>
                  <a:pt x="205" y="0"/>
                  <a:pt x="205" y="0"/>
                  <a:pt x="205" y="0"/>
                </a:cubicBezTo>
                <a:cubicBezTo>
                  <a:pt x="205" y="119"/>
                  <a:pt x="205" y="119"/>
                  <a:pt x="205" y="119"/>
                </a:cubicBezTo>
                <a:cubicBezTo>
                  <a:pt x="111" y="35"/>
                  <a:pt x="111" y="35"/>
                  <a:pt x="111" y="35"/>
                </a:cubicBezTo>
                <a:cubicBezTo>
                  <a:pt x="0" y="133"/>
                  <a:pt x="0" y="133"/>
                  <a:pt x="0" y="133"/>
                </a:cubicBezTo>
                <a:cubicBezTo>
                  <a:pt x="173" y="287"/>
                  <a:pt x="173" y="287"/>
                  <a:pt x="173" y="287"/>
                </a:cubicBezTo>
                <a:cubicBezTo>
                  <a:pt x="0" y="440"/>
                  <a:pt x="0" y="440"/>
                  <a:pt x="0" y="440"/>
                </a:cubicBezTo>
                <a:cubicBezTo>
                  <a:pt x="111" y="539"/>
                  <a:pt x="111" y="539"/>
                  <a:pt x="111" y="539"/>
                </a:cubicBezTo>
                <a:cubicBezTo>
                  <a:pt x="205" y="455"/>
                  <a:pt x="205" y="455"/>
                  <a:pt x="205" y="455"/>
                </a:cubicBezTo>
                <a:cubicBezTo>
                  <a:pt x="205" y="573"/>
                  <a:pt x="205" y="573"/>
                  <a:pt x="205" y="573"/>
                </a:cubicBezTo>
                <a:cubicBezTo>
                  <a:pt x="362" y="573"/>
                  <a:pt x="362" y="573"/>
                  <a:pt x="362" y="573"/>
                </a:cubicBezTo>
                <a:cubicBezTo>
                  <a:pt x="362" y="455"/>
                  <a:pt x="362" y="455"/>
                  <a:pt x="362" y="455"/>
                </a:cubicBezTo>
                <a:cubicBezTo>
                  <a:pt x="456" y="539"/>
                  <a:pt x="456" y="539"/>
                  <a:pt x="456" y="539"/>
                </a:cubicBezTo>
                <a:cubicBezTo>
                  <a:pt x="567" y="440"/>
                  <a:pt x="567" y="440"/>
                  <a:pt x="567" y="440"/>
                </a:cubicBezTo>
                <a:cubicBezTo>
                  <a:pt x="394" y="287"/>
                  <a:pt x="394" y="287"/>
                  <a:pt x="394" y="287"/>
                </a:cubicBezTo>
                <a:lnTo>
                  <a:pt x="567" y="133"/>
                </a:lnTo>
                <a:close/>
                <a:moveTo>
                  <a:pt x="293" y="280"/>
                </a:moveTo>
                <a:cubicBezTo>
                  <a:pt x="294" y="280"/>
                  <a:pt x="294" y="280"/>
                  <a:pt x="294" y="280"/>
                </a:cubicBezTo>
                <a:cubicBezTo>
                  <a:pt x="294" y="280"/>
                  <a:pt x="294" y="280"/>
                  <a:pt x="294" y="280"/>
                </a:cubicBezTo>
                <a:cubicBezTo>
                  <a:pt x="296" y="281"/>
                  <a:pt x="342" y="303"/>
                  <a:pt x="344" y="341"/>
                </a:cubicBezTo>
                <a:cubicBezTo>
                  <a:pt x="345" y="365"/>
                  <a:pt x="329" y="387"/>
                  <a:pt x="296" y="408"/>
                </a:cubicBezTo>
                <a:cubicBezTo>
                  <a:pt x="293" y="410"/>
                  <a:pt x="290" y="411"/>
                  <a:pt x="287" y="413"/>
                </a:cubicBezTo>
                <a:cubicBezTo>
                  <a:pt x="287" y="476"/>
                  <a:pt x="287" y="476"/>
                  <a:pt x="287" y="476"/>
                </a:cubicBezTo>
                <a:cubicBezTo>
                  <a:pt x="290" y="478"/>
                  <a:pt x="292" y="479"/>
                  <a:pt x="294" y="480"/>
                </a:cubicBezTo>
                <a:cubicBezTo>
                  <a:pt x="302" y="484"/>
                  <a:pt x="305" y="493"/>
                  <a:pt x="302" y="501"/>
                </a:cubicBezTo>
                <a:cubicBezTo>
                  <a:pt x="299" y="507"/>
                  <a:pt x="293" y="510"/>
                  <a:pt x="287" y="510"/>
                </a:cubicBezTo>
                <a:cubicBezTo>
                  <a:pt x="287" y="537"/>
                  <a:pt x="287" y="537"/>
                  <a:pt x="287" y="537"/>
                </a:cubicBezTo>
                <a:cubicBezTo>
                  <a:pt x="266" y="537"/>
                  <a:pt x="266" y="537"/>
                  <a:pt x="266" y="537"/>
                </a:cubicBezTo>
                <a:cubicBezTo>
                  <a:pt x="266" y="500"/>
                  <a:pt x="266" y="500"/>
                  <a:pt x="266" y="500"/>
                </a:cubicBezTo>
                <a:cubicBezTo>
                  <a:pt x="251" y="490"/>
                  <a:pt x="232" y="472"/>
                  <a:pt x="231" y="448"/>
                </a:cubicBezTo>
                <a:cubicBezTo>
                  <a:pt x="231" y="445"/>
                  <a:pt x="231" y="445"/>
                  <a:pt x="231" y="445"/>
                </a:cubicBezTo>
                <a:cubicBezTo>
                  <a:pt x="231" y="426"/>
                  <a:pt x="243" y="407"/>
                  <a:pt x="266" y="390"/>
                </a:cubicBezTo>
                <a:cubicBezTo>
                  <a:pt x="266" y="302"/>
                  <a:pt x="266" y="302"/>
                  <a:pt x="266" y="302"/>
                </a:cubicBezTo>
                <a:cubicBezTo>
                  <a:pt x="247" y="292"/>
                  <a:pt x="221" y="274"/>
                  <a:pt x="219" y="247"/>
                </a:cubicBezTo>
                <a:cubicBezTo>
                  <a:pt x="219" y="245"/>
                  <a:pt x="219" y="245"/>
                  <a:pt x="219" y="245"/>
                </a:cubicBezTo>
                <a:cubicBezTo>
                  <a:pt x="219" y="224"/>
                  <a:pt x="235" y="206"/>
                  <a:pt x="266" y="188"/>
                </a:cubicBezTo>
                <a:cubicBezTo>
                  <a:pt x="266" y="139"/>
                  <a:pt x="266" y="139"/>
                  <a:pt x="266" y="139"/>
                </a:cubicBezTo>
                <a:cubicBezTo>
                  <a:pt x="238" y="139"/>
                  <a:pt x="216" y="125"/>
                  <a:pt x="216" y="106"/>
                </a:cubicBezTo>
                <a:cubicBezTo>
                  <a:pt x="216" y="88"/>
                  <a:pt x="238" y="74"/>
                  <a:pt x="266" y="74"/>
                </a:cubicBezTo>
                <a:cubicBezTo>
                  <a:pt x="277" y="74"/>
                  <a:pt x="287" y="77"/>
                  <a:pt x="295" y="81"/>
                </a:cubicBezTo>
                <a:cubicBezTo>
                  <a:pt x="309" y="86"/>
                  <a:pt x="354" y="107"/>
                  <a:pt x="355" y="142"/>
                </a:cubicBezTo>
                <a:cubicBezTo>
                  <a:pt x="356" y="166"/>
                  <a:pt x="336" y="188"/>
                  <a:pt x="294" y="209"/>
                </a:cubicBezTo>
                <a:cubicBezTo>
                  <a:pt x="292" y="210"/>
                  <a:pt x="290" y="211"/>
                  <a:pt x="287" y="212"/>
                </a:cubicBezTo>
                <a:cubicBezTo>
                  <a:pt x="287" y="277"/>
                  <a:pt x="287" y="277"/>
                  <a:pt x="287" y="277"/>
                </a:cubicBezTo>
                <a:cubicBezTo>
                  <a:pt x="289" y="278"/>
                  <a:pt x="291" y="279"/>
                  <a:pt x="293" y="280"/>
                </a:cubicBezTo>
                <a:close/>
                <a:moveTo>
                  <a:pt x="287" y="376"/>
                </a:moveTo>
                <a:cubicBezTo>
                  <a:pt x="303" y="364"/>
                  <a:pt x="312" y="353"/>
                  <a:pt x="312" y="343"/>
                </a:cubicBezTo>
                <a:cubicBezTo>
                  <a:pt x="312" y="343"/>
                  <a:pt x="312" y="343"/>
                  <a:pt x="312" y="343"/>
                </a:cubicBezTo>
                <a:cubicBezTo>
                  <a:pt x="312" y="331"/>
                  <a:pt x="298" y="319"/>
                  <a:pt x="287" y="312"/>
                </a:cubicBezTo>
                <a:lnTo>
                  <a:pt x="287" y="376"/>
                </a:lnTo>
                <a:close/>
                <a:moveTo>
                  <a:pt x="251" y="246"/>
                </a:moveTo>
                <a:cubicBezTo>
                  <a:pt x="251" y="252"/>
                  <a:pt x="257" y="259"/>
                  <a:pt x="266" y="265"/>
                </a:cubicBezTo>
                <a:cubicBezTo>
                  <a:pt x="266" y="226"/>
                  <a:pt x="266" y="226"/>
                  <a:pt x="266" y="226"/>
                </a:cubicBezTo>
                <a:cubicBezTo>
                  <a:pt x="256" y="233"/>
                  <a:pt x="251" y="240"/>
                  <a:pt x="251" y="246"/>
                </a:cubicBezTo>
                <a:close/>
                <a:moveTo>
                  <a:pt x="250" y="91"/>
                </a:moveTo>
                <a:cubicBezTo>
                  <a:pt x="245" y="91"/>
                  <a:pt x="240" y="94"/>
                  <a:pt x="240" y="97"/>
                </a:cubicBezTo>
                <a:cubicBezTo>
                  <a:pt x="240" y="101"/>
                  <a:pt x="245" y="104"/>
                  <a:pt x="250" y="104"/>
                </a:cubicBezTo>
                <a:cubicBezTo>
                  <a:pt x="255" y="104"/>
                  <a:pt x="259" y="101"/>
                  <a:pt x="259" y="97"/>
                </a:cubicBezTo>
                <a:cubicBezTo>
                  <a:pt x="259" y="94"/>
                  <a:pt x="255" y="91"/>
                  <a:pt x="250" y="91"/>
                </a:cubicBezTo>
                <a:close/>
              </a:path>
            </a:pathLst>
          </a:custGeom>
          <a:solidFill>
            <a:srgbClr val="005EB8"/>
          </a:solidFill>
          <a:ln>
            <a:noFill/>
          </a:ln>
        </p:spPr>
        <p:txBody>
          <a:bodyPr/>
          <a:lstStyle/>
          <a:p>
            <a:pPr marL="0" marR="0" lvl="0" indent="0" defTabSz="914454" eaLnBrk="1" fontAlgn="auto" latinLnBrk="0" hangingPunct="1">
              <a:lnSpc>
                <a:spcPct val="100000"/>
              </a:lnSpc>
              <a:spcBef>
                <a:spcPts val="0"/>
              </a:spcBef>
              <a:spcAft>
                <a:spcPts val="0"/>
              </a:spcAft>
              <a:buClrTx/>
              <a:buSzTx/>
              <a:buFontTx/>
              <a:buNone/>
              <a:tabLst/>
              <a:defRPr/>
            </a:pPr>
            <a:endParaRPr kumimoji="0" lang="en-US" sz="801" b="0" i="0" u="none" strike="noStrike" kern="0" cap="none" spc="0" normalizeH="0" baseline="0" noProof="0">
              <a:ln>
                <a:noFill/>
              </a:ln>
              <a:solidFill>
                <a:srgbClr val="000000"/>
              </a:solidFill>
              <a:effectLst/>
              <a:uLnTx/>
              <a:uFillTx/>
              <a:latin typeface="Arial" charset="0"/>
              <a:cs typeface="Arial" charset="0"/>
            </a:endParaRPr>
          </a:p>
        </p:txBody>
      </p:sp>
      <p:sp>
        <p:nvSpPr>
          <p:cNvPr id="134" name="Freeform 37">
            <a:extLst>
              <a:ext uri="{FF2B5EF4-FFF2-40B4-BE49-F238E27FC236}">
                <a16:creationId xmlns:a16="http://schemas.microsoft.com/office/drawing/2014/main" id="{4FD0DB32-4587-4432-B907-AE09364DCCEA}"/>
              </a:ext>
            </a:extLst>
          </p:cNvPr>
          <p:cNvSpPr>
            <a:spLocks noEditPoints="1"/>
          </p:cNvSpPr>
          <p:nvPr/>
        </p:nvSpPr>
        <p:spPr bwMode="auto">
          <a:xfrm>
            <a:off x="2181853" y="4485656"/>
            <a:ext cx="585111" cy="341618"/>
          </a:xfrm>
          <a:custGeom>
            <a:avLst/>
            <a:gdLst>
              <a:gd name="T0" fmla="*/ 47 w 198"/>
              <a:gd name="T1" fmla="*/ 58 h 127"/>
              <a:gd name="T2" fmla="*/ 21 w 198"/>
              <a:gd name="T3" fmla="*/ 58 h 127"/>
              <a:gd name="T4" fmla="*/ 21 w 198"/>
              <a:gd name="T5" fmla="*/ 34 h 127"/>
              <a:gd name="T6" fmla="*/ 47 w 198"/>
              <a:gd name="T7" fmla="*/ 34 h 127"/>
              <a:gd name="T8" fmla="*/ 47 w 198"/>
              <a:gd name="T9" fmla="*/ 58 h 127"/>
              <a:gd name="T10" fmla="*/ 91 w 198"/>
              <a:gd name="T11" fmla="*/ 58 h 127"/>
              <a:gd name="T12" fmla="*/ 65 w 198"/>
              <a:gd name="T13" fmla="*/ 58 h 127"/>
              <a:gd name="T14" fmla="*/ 65 w 198"/>
              <a:gd name="T15" fmla="*/ 34 h 127"/>
              <a:gd name="T16" fmla="*/ 91 w 198"/>
              <a:gd name="T17" fmla="*/ 34 h 127"/>
              <a:gd name="T18" fmla="*/ 91 w 198"/>
              <a:gd name="T19" fmla="*/ 58 h 127"/>
              <a:gd name="T20" fmla="*/ 47 w 198"/>
              <a:gd name="T21" fmla="*/ 101 h 127"/>
              <a:gd name="T22" fmla="*/ 21 w 198"/>
              <a:gd name="T23" fmla="*/ 101 h 127"/>
              <a:gd name="T24" fmla="*/ 21 w 198"/>
              <a:gd name="T25" fmla="*/ 77 h 127"/>
              <a:gd name="T26" fmla="*/ 47 w 198"/>
              <a:gd name="T27" fmla="*/ 77 h 127"/>
              <a:gd name="T28" fmla="*/ 47 w 198"/>
              <a:gd name="T29" fmla="*/ 101 h 127"/>
              <a:gd name="T30" fmla="*/ 91 w 198"/>
              <a:gd name="T31" fmla="*/ 101 h 127"/>
              <a:gd name="T32" fmla="*/ 65 w 198"/>
              <a:gd name="T33" fmla="*/ 101 h 127"/>
              <a:gd name="T34" fmla="*/ 65 w 198"/>
              <a:gd name="T35" fmla="*/ 77 h 127"/>
              <a:gd name="T36" fmla="*/ 91 w 198"/>
              <a:gd name="T37" fmla="*/ 77 h 127"/>
              <a:gd name="T38" fmla="*/ 91 w 198"/>
              <a:gd name="T39" fmla="*/ 101 h 127"/>
              <a:gd name="T40" fmla="*/ 134 w 198"/>
              <a:gd name="T41" fmla="*/ 58 h 127"/>
              <a:gd name="T42" fmla="*/ 108 w 198"/>
              <a:gd name="T43" fmla="*/ 58 h 127"/>
              <a:gd name="T44" fmla="*/ 108 w 198"/>
              <a:gd name="T45" fmla="*/ 34 h 127"/>
              <a:gd name="T46" fmla="*/ 134 w 198"/>
              <a:gd name="T47" fmla="*/ 34 h 127"/>
              <a:gd name="T48" fmla="*/ 134 w 198"/>
              <a:gd name="T49" fmla="*/ 58 h 127"/>
              <a:gd name="T50" fmla="*/ 178 w 198"/>
              <a:gd name="T51" fmla="*/ 58 h 127"/>
              <a:gd name="T52" fmla="*/ 152 w 198"/>
              <a:gd name="T53" fmla="*/ 58 h 127"/>
              <a:gd name="T54" fmla="*/ 152 w 198"/>
              <a:gd name="T55" fmla="*/ 34 h 127"/>
              <a:gd name="T56" fmla="*/ 178 w 198"/>
              <a:gd name="T57" fmla="*/ 34 h 127"/>
              <a:gd name="T58" fmla="*/ 178 w 198"/>
              <a:gd name="T59" fmla="*/ 58 h 127"/>
              <a:gd name="T60" fmla="*/ 115 w 198"/>
              <a:gd name="T61" fmla="*/ 127 h 127"/>
              <a:gd name="T62" fmla="*/ 171 w 198"/>
              <a:gd name="T63" fmla="*/ 127 h 127"/>
              <a:gd name="T64" fmla="*/ 171 w 198"/>
              <a:gd name="T65" fmla="*/ 84 h 127"/>
              <a:gd name="T66" fmla="*/ 115 w 198"/>
              <a:gd name="T67" fmla="*/ 84 h 127"/>
              <a:gd name="T68" fmla="*/ 115 w 198"/>
              <a:gd name="T69" fmla="*/ 127 h 127"/>
              <a:gd name="T70" fmla="*/ 184 w 198"/>
              <a:gd name="T71" fmla="*/ 0 h 127"/>
              <a:gd name="T72" fmla="*/ 14 w 198"/>
              <a:gd name="T73" fmla="*/ 0 h 127"/>
              <a:gd name="T74" fmla="*/ 0 w 198"/>
              <a:gd name="T75" fmla="*/ 14 h 127"/>
              <a:gd name="T76" fmla="*/ 0 w 198"/>
              <a:gd name="T77" fmla="*/ 113 h 127"/>
              <a:gd name="T78" fmla="*/ 14 w 198"/>
              <a:gd name="T79" fmla="*/ 127 h 127"/>
              <a:gd name="T80" fmla="*/ 108 w 198"/>
              <a:gd name="T81" fmla="*/ 127 h 127"/>
              <a:gd name="T82" fmla="*/ 108 w 198"/>
              <a:gd name="T83" fmla="*/ 77 h 127"/>
              <a:gd name="T84" fmla="*/ 178 w 198"/>
              <a:gd name="T85" fmla="*/ 77 h 127"/>
              <a:gd name="T86" fmla="*/ 178 w 198"/>
              <a:gd name="T87" fmla="*/ 127 h 127"/>
              <a:gd name="T88" fmla="*/ 184 w 198"/>
              <a:gd name="T89" fmla="*/ 127 h 127"/>
              <a:gd name="T90" fmla="*/ 198 w 198"/>
              <a:gd name="T91" fmla="*/ 113 h 127"/>
              <a:gd name="T92" fmla="*/ 198 w 198"/>
              <a:gd name="T93" fmla="*/ 14 h 127"/>
              <a:gd name="T94" fmla="*/ 184 w 198"/>
              <a:gd name="T9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8" h="127">
                <a:moveTo>
                  <a:pt x="47" y="58"/>
                </a:moveTo>
                <a:cubicBezTo>
                  <a:pt x="21" y="58"/>
                  <a:pt x="21" y="58"/>
                  <a:pt x="21" y="58"/>
                </a:cubicBezTo>
                <a:cubicBezTo>
                  <a:pt x="21" y="34"/>
                  <a:pt x="21" y="34"/>
                  <a:pt x="21" y="34"/>
                </a:cubicBezTo>
                <a:cubicBezTo>
                  <a:pt x="47" y="34"/>
                  <a:pt x="47" y="34"/>
                  <a:pt x="47" y="34"/>
                </a:cubicBezTo>
                <a:lnTo>
                  <a:pt x="47" y="58"/>
                </a:lnTo>
                <a:close/>
                <a:moveTo>
                  <a:pt x="91" y="58"/>
                </a:moveTo>
                <a:cubicBezTo>
                  <a:pt x="65" y="58"/>
                  <a:pt x="65" y="58"/>
                  <a:pt x="65" y="58"/>
                </a:cubicBezTo>
                <a:cubicBezTo>
                  <a:pt x="65" y="34"/>
                  <a:pt x="65" y="34"/>
                  <a:pt x="65" y="34"/>
                </a:cubicBezTo>
                <a:cubicBezTo>
                  <a:pt x="91" y="34"/>
                  <a:pt x="91" y="34"/>
                  <a:pt x="91" y="34"/>
                </a:cubicBezTo>
                <a:lnTo>
                  <a:pt x="91" y="58"/>
                </a:lnTo>
                <a:close/>
                <a:moveTo>
                  <a:pt x="47" y="101"/>
                </a:moveTo>
                <a:cubicBezTo>
                  <a:pt x="21" y="101"/>
                  <a:pt x="21" y="101"/>
                  <a:pt x="21" y="101"/>
                </a:cubicBezTo>
                <a:cubicBezTo>
                  <a:pt x="21" y="77"/>
                  <a:pt x="21" y="77"/>
                  <a:pt x="21" y="77"/>
                </a:cubicBezTo>
                <a:cubicBezTo>
                  <a:pt x="47" y="77"/>
                  <a:pt x="47" y="77"/>
                  <a:pt x="47" y="77"/>
                </a:cubicBezTo>
                <a:lnTo>
                  <a:pt x="47" y="101"/>
                </a:lnTo>
                <a:close/>
                <a:moveTo>
                  <a:pt x="91" y="101"/>
                </a:moveTo>
                <a:cubicBezTo>
                  <a:pt x="65" y="101"/>
                  <a:pt x="65" y="101"/>
                  <a:pt x="65" y="101"/>
                </a:cubicBezTo>
                <a:cubicBezTo>
                  <a:pt x="65" y="77"/>
                  <a:pt x="65" y="77"/>
                  <a:pt x="65" y="77"/>
                </a:cubicBezTo>
                <a:cubicBezTo>
                  <a:pt x="91" y="77"/>
                  <a:pt x="91" y="77"/>
                  <a:pt x="91" y="77"/>
                </a:cubicBezTo>
                <a:lnTo>
                  <a:pt x="91" y="101"/>
                </a:lnTo>
                <a:close/>
                <a:moveTo>
                  <a:pt x="134" y="58"/>
                </a:moveTo>
                <a:cubicBezTo>
                  <a:pt x="108" y="58"/>
                  <a:pt x="108" y="58"/>
                  <a:pt x="108" y="58"/>
                </a:cubicBezTo>
                <a:cubicBezTo>
                  <a:pt x="108" y="34"/>
                  <a:pt x="108" y="34"/>
                  <a:pt x="108" y="34"/>
                </a:cubicBezTo>
                <a:cubicBezTo>
                  <a:pt x="134" y="34"/>
                  <a:pt x="134" y="34"/>
                  <a:pt x="134" y="34"/>
                </a:cubicBezTo>
                <a:lnTo>
                  <a:pt x="134" y="58"/>
                </a:lnTo>
                <a:close/>
                <a:moveTo>
                  <a:pt x="178" y="58"/>
                </a:moveTo>
                <a:cubicBezTo>
                  <a:pt x="152" y="58"/>
                  <a:pt x="152" y="58"/>
                  <a:pt x="152" y="58"/>
                </a:cubicBezTo>
                <a:cubicBezTo>
                  <a:pt x="152" y="34"/>
                  <a:pt x="152" y="34"/>
                  <a:pt x="152" y="34"/>
                </a:cubicBezTo>
                <a:cubicBezTo>
                  <a:pt x="178" y="34"/>
                  <a:pt x="178" y="34"/>
                  <a:pt x="178" y="34"/>
                </a:cubicBezTo>
                <a:lnTo>
                  <a:pt x="178" y="58"/>
                </a:lnTo>
                <a:close/>
                <a:moveTo>
                  <a:pt x="115" y="127"/>
                </a:moveTo>
                <a:cubicBezTo>
                  <a:pt x="127" y="127"/>
                  <a:pt x="171" y="127"/>
                  <a:pt x="171" y="127"/>
                </a:cubicBezTo>
                <a:cubicBezTo>
                  <a:pt x="171" y="84"/>
                  <a:pt x="171" y="84"/>
                  <a:pt x="171" y="84"/>
                </a:cubicBezTo>
                <a:cubicBezTo>
                  <a:pt x="159" y="84"/>
                  <a:pt x="115" y="84"/>
                  <a:pt x="115" y="84"/>
                </a:cubicBezTo>
                <a:lnTo>
                  <a:pt x="115" y="127"/>
                </a:lnTo>
                <a:close/>
                <a:moveTo>
                  <a:pt x="184" y="0"/>
                </a:moveTo>
                <a:cubicBezTo>
                  <a:pt x="14" y="0"/>
                  <a:pt x="14" y="0"/>
                  <a:pt x="14" y="0"/>
                </a:cubicBezTo>
                <a:cubicBezTo>
                  <a:pt x="7" y="0"/>
                  <a:pt x="0" y="6"/>
                  <a:pt x="0" y="14"/>
                </a:cubicBezTo>
                <a:cubicBezTo>
                  <a:pt x="0" y="113"/>
                  <a:pt x="0" y="113"/>
                  <a:pt x="0" y="113"/>
                </a:cubicBezTo>
                <a:cubicBezTo>
                  <a:pt x="0" y="121"/>
                  <a:pt x="7" y="127"/>
                  <a:pt x="14" y="127"/>
                </a:cubicBezTo>
                <a:cubicBezTo>
                  <a:pt x="108" y="127"/>
                  <a:pt x="108" y="127"/>
                  <a:pt x="108" y="127"/>
                </a:cubicBezTo>
                <a:cubicBezTo>
                  <a:pt x="108" y="77"/>
                  <a:pt x="108" y="77"/>
                  <a:pt x="108" y="77"/>
                </a:cubicBezTo>
                <a:cubicBezTo>
                  <a:pt x="178" y="77"/>
                  <a:pt x="178" y="77"/>
                  <a:pt x="178" y="77"/>
                </a:cubicBezTo>
                <a:cubicBezTo>
                  <a:pt x="178" y="127"/>
                  <a:pt x="178" y="127"/>
                  <a:pt x="178" y="127"/>
                </a:cubicBezTo>
                <a:cubicBezTo>
                  <a:pt x="184" y="127"/>
                  <a:pt x="184" y="127"/>
                  <a:pt x="184" y="127"/>
                </a:cubicBezTo>
                <a:cubicBezTo>
                  <a:pt x="192" y="127"/>
                  <a:pt x="198" y="121"/>
                  <a:pt x="198" y="113"/>
                </a:cubicBezTo>
                <a:cubicBezTo>
                  <a:pt x="198" y="14"/>
                  <a:pt x="198" y="14"/>
                  <a:pt x="198" y="14"/>
                </a:cubicBezTo>
                <a:cubicBezTo>
                  <a:pt x="198" y="6"/>
                  <a:pt x="192" y="0"/>
                  <a:pt x="184" y="0"/>
                </a:cubicBezTo>
                <a:close/>
              </a:path>
            </a:pathLst>
          </a:custGeom>
          <a:solidFill>
            <a:srgbClr val="41B6E6"/>
          </a:solidFill>
          <a:ln>
            <a:noFill/>
          </a:ln>
        </p:spPr>
        <p:txBody>
          <a:bodyPr/>
          <a:lstStyle/>
          <a:p>
            <a:pPr marL="0" marR="0" lvl="0" indent="0" defTabSz="914454" eaLnBrk="1" fontAlgn="auto" latinLnBrk="0" hangingPunct="1">
              <a:lnSpc>
                <a:spcPct val="100000"/>
              </a:lnSpc>
              <a:spcBef>
                <a:spcPts val="0"/>
              </a:spcBef>
              <a:spcAft>
                <a:spcPts val="0"/>
              </a:spcAft>
              <a:buClrTx/>
              <a:buSzTx/>
              <a:buFontTx/>
              <a:buNone/>
              <a:tabLst/>
              <a:defRPr/>
            </a:pPr>
            <a:endParaRPr kumimoji="0" lang="en-US" sz="801" b="0" i="0" u="none" strike="noStrike" kern="0" cap="none" spc="0" normalizeH="0" baseline="0" noProof="0">
              <a:ln>
                <a:noFill/>
              </a:ln>
              <a:solidFill>
                <a:srgbClr val="000000"/>
              </a:solidFill>
              <a:effectLst/>
              <a:uLnTx/>
              <a:uFillTx/>
              <a:latin typeface="Arial" charset="0"/>
              <a:cs typeface="Arial" charset="0"/>
            </a:endParaRPr>
          </a:p>
        </p:txBody>
      </p:sp>
      <p:sp>
        <p:nvSpPr>
          <p:cNvPr id="135" name="Rectangle 134">
            <a:extLst>
              <a:ext uri="{FF2B5EF4-FFF2-40B4-BE49-F238E27FC236}">
                <a16:creationId xmlns:a16="http://schemas.microsoft.com/office/drawing/2014/main" id="{97243374-0228-42C8-AC64-9F75E658F67F}"/>
              </a:ext>
            </a:extLst>
          </p:cNvPr>
          <p:cNvSpPr/>
          <p:nvPr/>
        </p:nvSpPr>
        <p:spPr>
          <a:xfrm>
            <a:off x="1755834" y="4307492"/>
            <a:ext cx="1472615" cy="1968580"/>
          </a:xfrm>
          <a:prstGeom prst="rect">
            <a:avLst/>
          </a:prstGeom>
          <a:noFill/>
          <a:ln w="28575" cap="flat" cmpd="sng" algn="ctr">
            <a:solidFill>
              <a:srgbClr val="000000"/>
            </a:solidFill>
            <a:prstDash val="dash"/>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36" name="TextBox 135">
            <a:extLst>
              <a:ext uri="{FF2B5EF4-FFF2-40B4-BE49-F238E27FC236}">
                <a16:creationId xmlns:a16="http://schemas.microsoft.com/office/drawing/2014/main" id="{A145831A-F2EB-4B8C-81D5-4DD28DC577E5}"/>
              </a:ext>
            </a:extLst>
          </p:cNvPr>
          <p:cNvSpPr txBox="1"/>
          <p:nvPr/>
        </p:nvSpPr>
        <p:spPr>
          <a:xfrm>
            <a:off x="1858603" y="4890855"/>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Char char="​"/>
              <a:tabLst/>
              <a:defRPr/>
            </a:pPr>
            <a:r>
              <a:rPr kumimoji="0" lang="en-GB" sz="1000" b="1" i="0" u="none" strike="noStrike" kern="0" cap="none" spc="0" normalizeH="0" baseline="0" noProof="0">
                <a:ln>
                  <a:noFill/>
                </a:ln>
                <a:solidFill>
                  <a:srgbClr val="525252"/>
                </a:solidFill>
                <a:effectLst/>
                <a:uLnTx/>
                <a:uFillTx/>
                <a:latin typeface="Arial"/>
                <a:cs typeface="Arial"/>
              </a:rPr>
              <a:t>PCN Designated Site </a:t>
            </a:r>
            <a:endParaRPr kumimoji="0" lang="en-GB" sz="1000" b="1" i="0" u="none" strike="noStrike" kern="0" cap="none" spc="0" normalizeH="0" baseline="0" noProof="0">
              <a:ln>
                <a:noFill/>
              </a:ln>
              <a:solidFill>
                <a:srgbClr val="525252"/>
              </a:solidFill>
              <a:effectLst/>
              <a:uLnTx/>
              <a:uFillTx/>
              <a:latin typeface="Arial"/>
              <a:cs typeface="Arial" panose="020B0604020202020204" pitchFamily="34" charset="0"/>
            </a:endParaRPr>
          </a:p>
        </p:txBody>
      </p:sp>
      <p:sp>
        <p:nvSpPr>
          <p:cNvPr id="137" name="TextBox 136">
            <a:extLst>
              <a:ext uri="{FF2B5EF4-FFF2-40B4-BE49-F238E27FC236}">
                <a16:creationId xmlns:a16="http://schemas.microsoft.com/office/drawing/2014/main" id="{263A4FF8-32B5-42A7-BCD5-3E0BD0CEBCCE}"/>
              </a:ext>
            </a:extLst>
          </p:cNvPr>
          <p:cNvSpPr txBox="1"/>
          <p:nvPr/>
        </p:nvSpPr>
        <p:spPr>
          <a:xfrm>
            <a:off x="1888527" y="5879686"/>
            <a:ext cx="1200192" cy="307777"/>
          </a:xfrm>
          <a:prstGeom prst="rect">
            <a:avLst/>
          </a:prstGeom>
          <a:solidFill>
            <a:srgbClr val="FFFFFF"/>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277"/>
              </a:spcBef>
              <a:spcAft>
                <a:spcPts val="277"/>
              </a:spcAft>
              <a:buClrTx/>
              <a:buSzTx/>
              <a:buFont typeface="Segoe UI" panose="020B0502040204020203" pitchFamily="34" charset="0"/>
              <a:buChar char="​"/>
              <a:tabLst/>
              <a:defRPr/>
            </a:pPr>
            <a:r>
              <a:rPr kumimoji="0" lang="en-GB" sz="1000" b="1" i="0" u="none" strike="noStrike" kern="0" cap="none" spc="0" normalizeH="0" baseline="0" noProof="0">
                <a:ln>
                  <a:noFill/>
                </a:ln>
                <a:solidFill>
                  <a:srgbClr val="525252"/>
                </a:solidFill>
                <a:effectLst/>
                <a:uLnTx/>
                <a:uFillTx/>
                <a:latin typeface="Arial"/>
                <a:cs typeface="Arial"/>
              </a:rPr>
              <a:t>Community Pharmacies </a:t>
            </a:r>
            <a:endParaRPr kumimoji="0" lang="en-GB" sz="1000" b="1" i="0" u="none" strike="noStrike" kern="0" cap="none" spc="0" normalizeH="0" baseline="0" noProof="0">
              <a:ln>
                <a:noFill/>
              </a:ln>
              <a:solidFill>
                <a:srgbClr val="525252"/>
              </a:solidFill>
              <a:effectLst/>
              <a:uLnTx/>
              <a:uFillTx/>
              <a:latin typeface="Arial"/>
              <a:cs typeface="Arial" panose="020B0604020202020204" pitchFamily="34" charset="0"/>
            </a:endParaRPr>
          </a:p>
        </p:txBody>
      </p:sp>
      <p:grpSp>
        <p:nvGrpSpPr>
          <p:cNvPr id="138" name="Group 137">
            <a:extLst>
              <a:ext uri="{FF2B5EF4-FFF2-40B4-BE49-F238E27FC236}">
                <a16:creationId xmlns:a16="http://schemas.microsoft.com/office/drawing/2014/main" id="{DD36915B-0FBC-4501-BEB1-1B48E29BC496}"/>
              </a:ext>
            </a:extLst>
          </p:cNvPr>
          <p:cNvGrpSpPr/>
          <p:nvPr/>
        </p:nvGrpSpPr>
        <p:grpSpPr>
          <a:xfrm>
            <a:off x="2146800" y="858627"/>
            <a:ext cx="462720" cy="611932"/>
            <a:chOff x="10034080" y="3165420"/>
            <a:chExt cx="552543" cy="744239"/>
          </a:xfrm>
          <a:solidFill>
            <a:srgbClr val="FFFFFF"/>
          </a:solidFill>
        </p:grpSpPr>
        <p:grpSp>
          <p:nvGrpSpPr>
            <p:cNvPr id="139" name="CustomIcon">
              <a:extLst>
                <a:ext uri="{FF2B5EF4-FFF2-40B4-BE49-F238E27FC236}">
                  <a16:creationId xmlns:a16="http://schemas.microsoft.com/office/drawing/2014/main" id="{06E1C785-4C35-4013-9865-A3DAE67BF66E}"/>
                </a:ext>
              </a:extLst>
            </p:cNvPr>
            <p:cNvGrpSpPr/>
            <p:nvPr/>
          </p:nvGrpSpPr>
          <p:grpSpPr>
            <a:xfrm>
              <a:off x="10038418" y="3385607"/>
              <a:ext cx="530960" cy="524052"/>
              <a:chOff x="-531446" y="3229247"/>
              <a:chExt cx="530960" cy="524052"/>
            </a:xfrm>
            <a:grpFill/>
          </p:grpSpPr>
          <p:grpSp>
            <p:nvGrpSpPr>
              <p:cNvPr id="142" name="CustomIcon">
                <a:extLst>
                  <a:ext uri="{FF2B5EF4-FFF2-40B4-BE49-F238E27FC236}">
                    <a16:creationId xmlns:a16="http://schemas.microsoft.com/office/drawing/2014/main" id="{CAC65814-658B-4A20-B486-7FC63812C9DD}"/>
                  </a:ext>
                </a:extLst>
              </p:cNvPr>
              <p:cNvGrpSpPr/>
              <p:nvPr/>
            </p:nvGrpSpPr>
            <p:grpSpPr>
              <a:xfrm>
                <a:off x="-496048" y="3353569"/>
                <a:ext cx="473114" cy="353973"/>
                <a:chOff x="-496048" y="3353569"/>
                <a:chExt cx="473114" cy="353973"/>
              </a:xfrm>
              <a:grpFill/>
            </p:grpSpPr>
            <p:sp>
              <p:nvSpPr>
                <p:cNvPr id="161" name="Freeform: Shape 160">
                  <a:extLst>
                    <a:ext uri="{FF2B5EF4-FFF2-40B4-BE49-F238E27FC236}">
                      <a16:creationId xmlns:a16="http://schemas.microsoft.com/office/drawing/2014/main" id="{6ED94394-E826-480B-8346-A78D367D0207}"/>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62" name="Freeform: Shape 161">
                  <a:extLst>
                    <a:ext uri="{FF2B5EF4-FFF2-40B4-BE49-F238E27FC236}">
                      <a16:creationId xmlns:a16="http://schemas.microsoft.com/office/drawing/2014/main" id="{038F8C0F-6AB2-4B43-ACD1-B8EEC37B338F}"/>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143" name="Freeform: Shape 142">
                <a:extLst>
                  <a:ext uri="{FF2B5EF4-FFF2-40B4-BE49-F238E27FC236}">
                    <a16:creationId xmlns:a16="http://schemas.microsoft.com/office/drawing/2014/main" id="{72D2F883-874F-47AC-85ED-2EABCE99425C}"/>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44" name="Freeform: Shape 143">
                <a:extLst>
                  <a:ext uri="{FF2B5EF4-FFF2-40B4-BE49-F238E27FC236}">
                    <a16:creationId xmlns:a16="http://schemas.microsoft.com/office/drawing/2014/main" id="{A1658734-5E05-483F-82EF-024C72A96E21}"/>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45" name="Freeform: Shape 144">
                <a:extLst>
                  <a:ext uri="{FF2B5EF4-FFF2-40B4-BE49-F238E27FC236}">
                    <a16:creationId xmlns:a16="http://schemas.microsoft.com/office/drawing/2014/main" id="{347B93BA-38FD-4D39-A31E-FAD5557129FA}"/>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46" name="Freeform: Shape 145">
                <a:extLst>
                  <a:ext uri="{FF2B5EF4-FFF2-40B4-BE49-F238E27FC236}">
                    <a16:creationId xmlns:a16="http://schemas.microsoft.com/office/drawing/2014/main" id="{B432DE1C-324B-4004-B1DE-719879F680E5}"/>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47" name="Freeform: Shape 146">
                <a:extLst>
                  <a:ext uri="{FF2B5EF4-FFF2-40B4-BE49-F238E27FC236}">
                    <a16:creationId xmlns:a16="http://schemas.microsoft.com/office/drawing/2014/main" id="{617BFC3E-AAC6-4EC1-B69F-C09160387001}"/>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48" name="Freeform: Shape 147">
                <a:extLst>
                  <a:ext uri="{FF2B5EF4-FFF2-40B4-BE49-F238E27FC236}">
                    <a16:creationId xmlns:a16="http://schemas.microsoft.com/office/drawing/2014/main" id="{7A3BD65A-9045-486E-897C-CD3E8709FB26}"/>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49" name="Freeform: Shape 148">
                <a:extLst>
                  <a:ext uri="{FF2B5EF4-FFF2-40B4-BE49-F238E27FC236}">
                    <a16:creationId xmlns:a16="http://schemas.microsoft.com/office/drawing/2014/main" id="{3CF72AB4-CC3E-4549-93F9-26EC6A5A3064}"/>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0" name="Freeform: Shape 149">
                <a:extLst>
                  <a:ext uri="{FF2B5EF4-FFF2-40B4-BE49-F238E27FC236}">
                    <a16:creationId xmlns:a16="http://schemas.microsoft.com/office/drawing/2014/main" id="{F315683F-1D25-4BDD-A256-2A4D2B3BFF3A}"/>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1" name="Freeform: Shape 150">
                <a:extLst>
                  <a:ext uri="{FF2B5EF4-FFF2-40B4-BE49-F238E27FC236}">
                    <a16:creationId xmlns:a16="http://schemas.microsoft.com/office/drawing/2014/main" id="{3F8A83D7-14DF-4691-8514-6921BB0DC1AB}"/>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2" name="Freeform: Shape 151">
                <a:extLst>
                  <a:ext uri="{FF2B5EF4-FFF2-40B4-BE49-F238E27FC236}">
                    <a16:creationId xmlns:a16="http://schemas.microsoft.com/office/drawing/2014/main" id="{2EAD52FF-8A21-4969-AA1B-CA89C9E4C73A}"/>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3" name="Freeform: Shape 152">
                <a:extLst>
                  <a:ext uri="{FF2B5EF4-FFF2-40B4-BE49-F238E27FC236}">
                    <a16:creationId xmlns:a16="http://schemas.microsoft.com/office/drawing/2014/main" id="{76796E9B-B5FC-4D28-992A-7512E4F8D87C}"/>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4" name="Freeform: Shape 153">
                <a:extLst>
                  <a:ext uri="{FF2B5EF4-FFF2-40B4-BE49-F238E27FC236}">
                    <a16:creationId xmlns:a16="http://schemas.microsoft.com/office/drawing/2014/main" id="{8C801B41-2F1D-47F9-9F58-A7ECFC3A2263}"/>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5" name="Freeform: Shape 154">
                <a:extLst>
                  <a:ext uri="{FF2B5EF4-FFF2-40B4-BE49-F238E27FC236}">
                    <a16:creationId xmlns:a16="http://schemas.microsoft.com/office/drawing/2014/main" id="{1B7EB765-2584-400F-A973-C1B9C3718E73}"/>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6" name="Freeform: Shape 155">
                <a:extLst>
                  <a:ext uri="{FF2B5EF4-FFF2-40B4-BE49-F238E27FC236}">
                    <a16:creationId xmlns:a16="http://schemas.microsoft.com/office/drawing/2014/main" id="{E5C048B5-2101-4DDD-93F4-A680DB0FDE5F}"/>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7" name="Freeform: Shape 156">
                <a:extLst>
                  <a:ext uri="{FF2B5EF4-FFF2-40B4-BE49-F238E27FC236}">
                    <a16:creationId xmlns:a16="http://schemas.microsoft.com/office/drawing/2014/main" id="{2409173E-6EAB-4FD1-9BA4-D16BEE9E5DFA}"/>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8" name="Freeform: Shape 157">
                <a:extLst>
                  <a:ext uri="{FF2B5EF4-FFF2-40B4-BE49-F238E27FC236}">
                    <a16:creationId xmlns:a16="http://schemas.microsoft.com/office/drawing/2014/main" id="{1A5B4A7F-F413-46AD-AB49-8EE5947AE073}"/>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59" name="Freeform: Shape 158">
                <a:extLst>
                  <a:ext uri="{FF2B5EF4-FFF2-40B4-BE49-F238E27FC236}">
                    <a16:creationId xmlns:a16="http://schemas.microsoft.com/office/drawing/2014/main" id="{196ACB64-7084-447B-90B3-CDF021B87DAF}"/>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sp>
            <p:nvSpPr>
              <p:cNvPr id="160" name="Freeform: Shape 159">
                <a:extLst>
                  <a:ext uri="{FF2B5EF4-FFF2-40B4-BE49-F238E27FC236}">
                    <a16:creationId xmlns:a16="http://schemas.microsoft.com/office/drawing/2014/main" id="{812A739E-0BE5-4DF3-A158-5760A0A2D02F}"/>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0D2240"/>
                  </a:solidFill>
                  <a:effectLst/>
                  <a:uLnTx/>
                  <a:uFillTx/>
                  <a:latin typeface="Arial"/>
                  <a:cs typeface="Arial" charset="0"/>
                </a:endParaRPr>
              </a:p>
            </p:txBody>
          </p:sp>
        </p:grpSp>
        <p:sp>
          <p:nvSpPr>
            <p:cNvPr id="140" name="Rectangle 139">
              <a:extLst>
                <a:ext uri="{FF2B5EF4-FFF2-40B4-BE49-F238E27FC236}">
                  <a16:creationId xmlns:a16="http://schemas.microsoft.com/office/drawing/2014/main" id="{77EF75B4-7A53-451C-B51E-0354873E376C}"/>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prstClr val="white"/>
                </a:solidFill>
                <a:effectLst/>
                <a:uLnTx/>
                <a:uFillTx/>
                <a:latin typeface="Arial"/>
                <a:ea typeface="+mn-ea"/>
                <a:cs typeface="Arial"/>
              </a:endParaRPr>
            </a:p>
          </p:txBody>
        </p:sp>
        <p:pic>
          <p:nvPicPr>
            <p:cNvPr id="141" name="CustomIcon">
              <a:extLst>
                <a:ext uri="{FF2B5EF4-FFF2-40B4-BE49-F238E27FC236}">
                  <a16:creationId xmlns:a16="http://schemas.microsoft.com/office/drawing/2014/main" id="{6EECAEF9-A4EB-47EC-B9AB-FEFC2AACA273}"/>
                </a:ext>
              </a:extLst>
            </p:cNvPr>
            <p:cNvPicPr>
              <a:picLocks noChangeAspect="1"/>
            </p:cNvPicPr>
            <p:nvPr>
              <p:custDataLst>
                <p:tags r:id="rId2"/>
              </p:custDataLst>
            </p:nvPr>
          </p:nvPicPr>
          <p:blipFill>
            <a:blip r:embed="rId12">
              <a:extLst>
                <a:ext uri="{96DAC541-7B7A-43D3-8B79-37D633B846F1}">
                  <asvg:svgBlip xmlns:asvg="http://schemas.microsoft.com/office/drawing/2016/SVG/main" r:embed="rId16"/>
                </a:ext>
              </a:extLst>
            </a:blip>
            <a:stretch>
              <a:fillRect/>
            </a:stretch>
          </p:blipFill>
          <p:spPr>
            <a:xfrm>
              <a:off x="10034080" y="3165420"/>
              <a:ext cx="552543" cy="552545"/>
            </a:xfrm>
            <a:prstGeom prst="rect">
              <a:avLst/>
            </a:prstGeom>
          </p:spPr>
        </p:pic>
      </p:grpSp>
      <p:grpSp>
        <p:nvGrpSpPr>
          <p:cNvPr id="164" name="Group 163">
            <a:extLst>
              <a:ext uri="{FF2B5EF4-FFF2-40B4-BE49-F238E27FC236}">
                <a16:creationId xmlns:a16="http://schemas.microsoft.com/office/drawing/2014/main" id="{A37863BB-3B5E-4814-938A-801E12CF7EE2}"/>
              </a:ext>
            </a:extLst>
          </p:cNvPr>
          <p:cNvGrpSpPr/>
          <p:nvPr/>
        </p:nvGrpSpPr>
        <p:grpSpPr>
          <a:xfrm>
            <a:off x="1741490" y="858628"/>
            <a:ext cx="1221318" cy="807179"/>
            <a:chOff x="8151136" y="508527"/>
            <a:chExt cx="1221318" cy="807180"/>
          </a:xfrm>
          <a:solidFill>
            <a:srgbClr val="FFFFFF"/>
          </a:solidFill>
        </p:grpSpPr>
        <p:grpSp>
          <p:nvGrpSpPr>
            <p:cNvPr id="165" name="Group 164">
              <a:extLst>
                <a:ext uri="{FF2B5EF4-FFF2-40B4-BE49-F238E27FC236}">
                  <a16:creationId xmlns:a16="http://schemas.microsoft.com/office/drawing/2014/main" id="{595424AA-186F-4807-86BE-A9817875E807}"/>
                </a:ext>
              </a:extLst>
            </p:cNvPr>
            <p:cNvGrpSpPr/>
            <p:nvPr/>
          </p:nvGrpSpPr>
          <p:grpSpPr>
            <a:xfrm>
              <a:off x="8502609" y="508527"/>
              <a:ext cx="462720" cy="611932"/>
              <a:chOff x="10034080" y="3165420"/>
              <a:chExt cx="552543" cy="744239"/>
            </a:xfrm>
            <a:grpFill/>
          </p:grpSpPr>
          <p:grpSp>
            <p:nvGrpSpPr>
              <p:cNvPr id="167" name="CustomIcon">
                <a:extLst>
                  <a:ext uri="{FF2B5EF4-FFF2-40B4-BE49-F238E27FC236}">
                    <a16:creationId xmlns:a16="http://schemas.microsoft.com/office/drawing/2014/main" id="{C7215AA8-9FF0-4D19-97A8-0F9CC1BD50C0}"/>
                  </a:ext>
                </a:extLst>
              </p:cNvPr>
              <p:cNvGrpSpPr/>
              <p:nvPr/>
            </p:nvGrpSpPr>
            <p:grpSpPr>
              <a:xfrm>
                <a:off x="10038418" y="3385607"/>
                <a:ext cx="530960" cy="524052"/>
                <a:chOff x="-531446" y="3229247"/>
                <a:chExt cx="530960" cy="524052"/>
              </a:xfrm>
              <a:grpFill/>
            </p:grpSpPr>
            <p:grpSp>
              <p:nvGrpSpPr>
                <p:cNvPr id="170" name="CustomIcon">
                  <a:extLst>
                    <a:ext uri="{FF2B5EF4-FFF2-40B4-BE49-F238E27FC236}">
                      <a16:creationId xmlns:a16="http://schemas.microsoft.com/office/drawing/2014/main" id="{9F5F7ED1-DCAF-48C8-A849-7C4912EAECFD}"/>
                    </a:ext>
                  </a:extLst>
                </p:cNvPr>
                <p:cNvGrpSpPr/>
                <p:nvPr/>
              </p:nvGrpSpPr>
              <p:grpSpPr>
                <a:xfrm>
                  <a:off x="-496048" y="3353569"/>
                  <a:ext cx="473114" cy="353973"/>
                  <a:chOff x="-496048" y="3353569"/>
                  <a:chExt cx="473114" cy="353973"/>
                </a:xfrm>
                <a:grpFill/>
              </p:grpSpPr>
              <p:sp>
                <p:nvSpPr>
                  <p:cNvPr id="189" name="Freeform: Shape 118">
                    <a:extLst>
                      <a:ext uri="{FF2B5EF4-FFF2-40B4-BE49-F238E27FC236}">
                        <a16:creationId xmlns:a16="http://schemas.microsoft.com/office/drawing/2014/main" id="{1593A464-3EB9-4736-AC90-05FA3661B594}"/>
                      </a:ext>
                    </a:extLst>
                  </p:cNvPr>
                  <p:cNvSpPr/>
                  <p:nvPr/>
                </p:nvSpPr>
                <p:spPr>
                  <a:xfrm>
                    <a:off x="-496048" y="3353569"/>
                    <a:ext cx="8633" cy="353973"/>
                  </a:xfrm>
                  <a:custGeom>
                    <a:avLst/>
                    <a:gdLst>
                      <a:gd name="connsiteX0" fmla="*/ 0 w 0"/>
                      <a:gd name="connsiteY0" fmla="*/ 356563 h 353972"/>
                      <a:gd name="connsiteX1" fmla="*/ 0 w 0"/>
                      <a:gd name="connsiteY1" fmla="*/ 0 h 353972"/>
                    </a:gdLst>
                    <a:ahLst/>
                    <a:cxnLst>
                      <a:cxn ang="0">
                        <a:pos x="connsiteX0" y="connsiteY0"/>
                      </a:cxn>
                      <a:cxn ang="0">
                        <a:pos x="connsiteX1" y="connsiteY1"/>
                      </a:cxn>
                    </a:cxnLst>
                    <a:rect l="l" t="t" r="r" b="b"/>
                    <a:pathLst>
                      <a:path h="353972">
                        <a:moveTo>
                          <a:pt x="0" y="356563"/>
                        </a:moveTo>
                        <a:lnTo>
                          <a:pt x="0"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90" name="Freeform: Shape 119">
                    <a:extLst>
                      <a:ext uri="{FF2B5EF4-FFF2-40B4-BE49-F238E27FC236}">
                        <a16:creationId xmlns:a16="http://schemas.microsoft.com/office/drawing/2014/main" id="{0E552054-C378-4D39-8693-BBF1C39D652B}"/>
                      </a:ext>
                    </a:extLst>
                  </p:cNvPr>
                  <p:cNvSpPr/>
                  <p:nvPr/>
                </p:nvSpPr>
                <p:spPr>
                  <a:xfrm>
                    <a:off x="-31567" y="3353569"/>
                    <a:ext cx="8633" cy="353973"/>
                  </a:xfrm>
                  <a:custGeom>
                    <a:avLst/>
                    <a:gdLst>
                      <a:gd name="connsiteX0" fmla="*/ 0 w 0"/>
                      <a:gd name="connsiteY0" fmla="*/ 0 h 353972"/>
                      <a:gd name="connsiteX1" fmla="*/ 0 w 0"/>
                      <a:gd name="connsiteY1" fmla="*/ 356563 h 353972"/>
                    </a:gdLst>
                    <a:ahLst/>
                    <a:cxnLst>
                      <a:cxn ang="0">
                        <a:pos x="connsiteX0" y="connsiteY0"/>
                      </a:cxn>
                      <a:cxn ang="0">
                        <a:pos x="connsiteX1" y="connsiteY1"/>
                      </a:cxn>
                    </a:cxnLst>
                    <a:rect l="l" t="t" r="r" b="b"/>
                    <a:pathLst>
                      <a:path h="353972">
                        <a:moveTo>
                          <a:pt x="0" y="0"/>
                        </a:moveTo>
                        <a:lnTo>
                          <a:pt x="0" y="356563"/>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171" name="Freeform: Shape 100">
                  <a:extLst>
                    <a:ext uri="{FF2B5EF4-FFF2-40B4-BE49-F238E27FC236}">
                      <a16:creationId xmlns:a16="http://schemas.microsoft.com/office/drawing/2014/main" id="{2DD6E5B2-B9CF-45EF-ADD7-02FDC0D59D2A}"/>
                    </a:ext>
                  </a:extLst>
                </p:cNvPr>
                <p:cNvSpPr/>
                <p:nvPr/>
              </p:nvSpPr>
              <p:spPr>
                <a:xfrm>
                  <a:off x="-344099" y="3612573"/>
                  <a:ext cx="155403" cy="138136"/>
                </a:xfrm>
                <a:custGeom>
                  <a:avLst/>
                  <a:gdLst>
                    <a:gd name="connsiteX0" fmla="*/ 0 w 155402"/>
                    <a:gd name="connsiteY0" fmla="*/ 0 h 138135"/>
                    <a:gd name="connsiteX1" fmla="*/ 160583 w 155402"/>
                    <a:gd name="connsiteY1" fmla="*/ 0 h 138135"/>
                    <a:gd name="connsiteX2" fmla="*/ 160583 w 155402"/>
                    <a:gd name="connsiteY2" fmla="*/ 142453 h 138135"/>
                    <a:gd name="connsiteX3" fmla="*/ 0 w 155402"/>
                    <a:gd name="connsiteY3" fmla="*/ 142453 h 138135"/>
                    <a:gd name="connsiteX4" fmla="*/ 0 w 155402"/>
                    <a:gd name="connsiteY4" fmla="*/ 0 h 138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02" h="138135">
                      <a:moveTo>
                        <a:pt x="0" y="0"/>
                      </a:moveTo>
                      <a:lnTo>
                        <a:pt x="160583" y="0"/>
                      </a:lnTo>
                      <a:lnTo>
                        <a:pt x="160583" y="142453"/>
                      </a:lnTo>
                      <a:lnTo>
                        <a:pt x="0" y="142453"/>
                      </a:lnTo>
                      <a:lnTo>
                        <a:pt x="0" y="0"/>
                      </a:ln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72" name="Freeform: Shape 101">
                  <a:extLst>
                    <a:ext uri="{FF2B5EF4-FFF2-40B4-BE49-F238E27FC236}">
                      <a16:creationId xmlns:a16="http://schemas.microsoft.com/office/drawing/2014/main" id="{90DD6086-CD56-4F75-82E4-6E406810360C}"/>
                    </a:ext>
                  </a:extLst>
                </p:cNvPr>
                <p:cNvSpPr/>
                <p:nvPr/>
              </p:nvSpPr>
              <p:spPr>
                <a:xfrm>
                  <a:off x="-531446" y="3710132"/>
                  <a:ext cx="181303" cy="43167"/>
                </a:xfrm>
                <a:custGeom>
                  <a:avLst/>
                  <a:gdLst>
                    <a:gd name="connsiteX0" fmla="*/ 187347 w 181303"/>
                    <a:gd name="connsiteY0" fmla="*/ 44894 h 43167"/>
                    <a:gd name="connsiteX1" fmla="*/ 0 w 181303"/>
                    <a:gd name="connsiteY1" fmla="*/ 44894 h 43167"/>
                    <a:gd name="connsiteX2" fmla="*/ 0 w 181303"/>
                    <a:gd name="connsiteY2" fmla="*/ 0 h 43167"/>
                    <a:gd name="connsiteX3" fmla="*/ 187347 w 181303"/>
                    <a:gd name="connsiteY3" fmla="*/ 0 h 43167"/>
                  </a:gdLst>
                  <a:ahLst/>
                  <a:cxnLst>
                    <a:cxn ang="0">
                      <a:pos x="connsiteX0" y="connsiteY0"/>
                    </a:cxn>
                    <a:cxn ang="0">
                      <a:pos x="connsiteX1" y="connsiteY1"/>
                    </a:cxn>
                    <a:cxn ang="0">
                      <a:pos x="connsiteX2" y="connsiteY2"/>
                    </a:cxn>
                    <a:cxn ang="0">
                      <a:pos x="connsiteX3" y="connsiteY3"/>
                    </a:cxn>
                  </a:cxnLst>
                  <a:rect l="l" t="t" r="r" b="b"/>
                  <a:pathLst>
                    <a:path w="181303" h="43167">
                      <a:moveTo>
                        <a:pt x="187347" y="44894"/>
                      </a:moveTo>
                      <a:lnTo>
                        <a:pt x="0" y="44894"/>
                      </a:lnTo>
                      <a:lnTo>
                        <a:pt x="0" y="0"/>
                      </a:lnTo>
                      <a:lnTo>
                        <a:pt x="187347"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73" name="Freeform: Shape 102">
                  <a:extLst>
                    <a:ext uri="{FF2B5EF4-FFF2-40B4-BE49-F238E27FC236}">
                      <a16:creationId xmlns:a16="http://schemas.microsoft.com/office/drawing/2014/main" id="{043AB3DE-AAA8-4B03-9DFC-FAB37C98F9AB}"/>
                    </a:ext>
                  </a:extLst>
                </p:cNvPr>
                <p:cNvSpPr/>
                <p:nvPr/>
              </p:nvSpPr>
              <p:spPr>
                <a:xfrm>
                  <a:off x="-183516" y="3710132"/>
                  <a:ext cx="181303" cy="43167"/>
                </a:xfrm>
                <a:custGeom>
                  <a:avLst/>
                  <a:gdLst>
                    <a:gd name="connsiteX0" fmla="*/ 0 w 181303"/>
                    <a:gd name="connsiteY0" fmla="*/ 0 h 43167"/>
                    <a:gd name="connsiteX1" fmla="*/ 187347 w 181303"/>
                    <a:gd name="connsiteY1" fmla="*/ 0 h 43167"/>
                    <a:gd name="connsiteX2" fmla="*/ 187347 w 181303"/>
                    <a:gd name="connsiteY2" fmla="*/ 44894 h 43167"/>
                    <a:gd name="connsiteX3" fmla="*/ 0 w 181303"/>
                    <a:gd name="connsiteY3" fmla="*/ 44894 h 43167"/>
                  </a:gdLst>
                  <a:ahLst/>
                  <a:cxnLst>
                    <a:cxn ang="0">
                      <a:pos x="connsiteX0" y="connsiteY0"/>
                    </a:cxn>
                    <a:cxn ang="0">
                      <a:pos x="connsiteX1" y="connsiteY1"/>
                    </a:cxn>
                    <a:cxn ang="0">
                      <a:pos x="connsiteX2" y="connsiteY2"/>
                    </a:cxn>
                    <a:cxn ang="0">
                      <a:pos x="connsiteX3" y="connsiteY3"/>
                    </a:cxn>
                  </a:cxnLst>
                  <a:rect l="l" t="t" r="r" b="b"/>
                  <a:pathLst>
                    <a:path w="181303" h="43167">
                      <a:moveTo>
                        <a:pt x="0" y="0"/>
                      </a:moveTo>
                      <a:lnTo>
                        <a:pt x="187347" y="0"/>
                      </a:lnTo>
                      <a:lnTo>
                        <a:pt x="187347" y="44894"/>
                      </a:lnTo>
                      <a:lnTo>
                        <a:pt x="0" y="44894"/>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74" name="Freeform: Shape 103">
                  <a:extLst>
                    <a:ext uri="{FF2B5EF4-FFF2-40B4-BE49-F238E27FC236}">
                      <a16:creationId xmlns:a16="http://schemas.microsoft.com/office/drawing/2014/main" id="{C6A1F823-2B66-4640-A214-777DE6B810EF}"/>
                    </a:ext>
                  </a:extLst>
                </p:cNvPr>
                <p:cNvSpPr/>
                <p:nvPr/>
              </p:nvSpPr>
              <p:spPr>
                <a:xfrm>
                  <a:off x="-531446" y="3300041"/>
                  <a:ext cx="181303" cy="51801"/>
                </a:xfrm>
                <a:custGeom>
                  <a:avLst/>
                  <a:gdLst>
                    <a:gd name="connsiteX0" fmla="*/ 185620 w 181303"/>
                    <a:gd name="connsiteY0" fmla="*/ 53528 h 51800"/>
                    <a:gd name="connsiteX1" fmla="*/ 0 w 181303"/>
                    <a:gd name="connsiteY1" fmla="*/ 53528 h 51800"/>
                    <a:gd name="connsiteX2" fmla="*/ 0 w 181303"/>
                    <a:gd name="connsiteY2" fmla="*/ 0 h 51800"/>
                    <a:gd name="connsiteX3" fmla="*/ 179576 w 181303"/>
                    <a:gd name="connsiteY3" fmla="*/ 0 h 51800"/>
                  </a:gdLst>
                  <a:ahLst/>
                  <a:cxnLst>
                    <a:cxn ang="0">
                      <a:pos x="connsiteX0" y="connsiteY0"/>
                    </a:cxn>
                    <a:cxn ang="0">
                      <a:pos x="connsiteX1" y="connsiteY1"/>
                    </a:cxn>
                    <a:cxn ang="0">
                      <a:pos x="connsiteX2" y="connsiteY2"/>
                    </a:cxn>
                    <a:cxn ang="0">
                      <a:pos x="connsiteX3" y="connsiteY3"/>
                    </a:cxn>
                  </a:cxnLst>
                  <a:rect l="l" t="t" r="r" b="b"/>
                  <a:pathLst>
                    <a:path w="181303" h="51800">
                      <a:moveTo>
                        <a:pt x="185620" y="53528"/>
                      </a:moveTo>
                      <a:lnTo>
                        <a:pt x="0" y="53528"/>
                      </a:lnTo>
                      <a:lnTo>
                        <a:pt x="0" y="0"/>
                      </a:lnTo>
                      <a:lnTo>
                        <a:pt x="179576"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75" name="Freeform: Shape 104">
                  <a:extLst>
                    <a:ext uri="{FF2B5EF4-FFF2-40B4-BE49-F238E27FC236}">
                      <a16:creationId xmlns:a16="http://schemas.microsoft.com/office/drawing/2014/main" id="{0847B465-3A49-416F-AFA2-B238E184C127}"/>
                    </a:ext>
                  </a:extLst>
                </p:cNvPr>
                <p:cNvSpPr/>
                <p:nvPr/>
              </p:nvSpPr>
              <p:spPr>
                <a:xfrm>
                  <a:off x="-181789" y="3300041"/>
                  <a:ext cx="181303" cy="51801"/>
                </a:xfrm>
                <a:custGeom>
                  <a:avLst/>
                  <a:gdLst>
                    <a:gd name="connsiteX0" fmla="*/ 6043 w 181303"/>
                    <a:gd name="connsiteY0" fmla="*/ 0 h 51800"/>
                    <a:gd name="connsiteX1" fmla="*/ 185620 w 181303"/>
                    <a:gd name="connsiteY1" fmla="*/ 0 h 51800"/>
                    <a:gd name="connsiteX2" fmla="*/ 185620 w 181303"/>
                    <a:gd name="connsiteY2" fmla="*/ 53528 h 51800"/>
                    <a:gd name="connsiteX3" fmla="*/ 0 w 181303"/>
                    <a:gd name="connsiteY3" fmla="*/ 53528 h 51800"/>
                  </a:gdLst>
                  <a:ahLst/>
                  <a:cxnLst>
                    <a:cxn ang="0">
                      <a:pos x="connsiteX0" y="connsiteY0"/>
                    </a:cxn>
                    <a:cxn ang="0">
                      <a:pos x="connsiteX1" y="connsiteY1"/>
                    </a:cxn>
                    <a:cxn ang="0">
                      <a:pos x="connsiteX2" y="connsiteY2"/>
                    </a:cxn>
                    <a:cxn ang="0">
                      <a:pos x="connsiteX3" y="connsiteY3"/>
                    </a:cxn>
                  </a:cxnLst>
                  <a:rect l="l" t="t" r="r" b="b"/>
                  <a:pathLst>
                    <a:path w="181303" h="51800">
                      <a:moveTo>
                        <a:pt x="6043" y="0"/>
                      </a:moveTo>
                      <a:lnTo>
                        <a:pt x="185620" y="0"/>
                      </a:lnTo>
                      <a:lnTo>
                        <a:pt x="185620" y="53528"/>
                      </a:lnTo>
                      <a:lnTo>
                        <a:pt x="0" y="5352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76" name="Freeform: Shape 105">
                  <a:extLst>
                    <a:ext uri="{FF2B5EF4-FFF2-40B4-BE49-F238E27FC236}">
                      <a16:creationId xmlns:a16="http://schemas.microsoft.com/office/drawing/2014/main" id="{F8CA3A94-6541-4D47-9E3B-F1559CD86DED}"/>
                    </a:ext>
                  </a:extLst>
                </p:cNvPr>
                <p:cNvSpPr/>
                <p:nvPr/>
              </p:nvSpPr>
              <p:spPr>
                <a:xfrm>
                  <a:off x="-352732" y="3229247"/>
                  <a:ext cx="172670" cy="172670"/>
                </a:xfrm>
                <a:custGeom>
                  <a:avLst/>
                  <a:gdLst>
                    <a:gd name="connsiteX0" fmla="*/ 177850 w 172669"/>
                    <a:gd name="connsiteY0" fmla="*/ 88925 h 172669"/>
                    <a:gd name="connsiteX1" fmla="*/ 88925 w 172669"/>
                    <a:gd name="connsiteY1" fmla="*/ 177850 h 172669"/>
                    <a:gd name="connsiteX2" fmla="*/ 0 w 172669"/>
                    <a:gd name="connsiteY2" fmla="*/ 88925 h 172669"/>
                    <a:gd name="connsiteX3" fmla="*/ 88925 w 172669"/>
                    <a:gd name="connsiteY3" fmla="*/ 0 h 172669"/>
                    <a:gd name="connsiteX4" fmla="*/ 177850 w 172669"/>
                    <a:gd name="connsiteY4" fmla="*/ 88925 h 172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69" h="172669">
                      <a:moveTo>
                        <a:pt x="177850" y="88925"/>
                      </a:moveTo>
                      <a:cubicBezTo>
                        <a:pt x="177850" y="138037"/>
                        <a:pt x="138037" y="177850"/>
                        <a:pt x="88925" y="177850"/>
                      </a:cubicBezTo>
                      <a:cubicBezTo>
                        <a:pt x="39813" y="177850"/>
                        <a:pt x="0" y="138037"/>
                        <a:pt x="0" y="88925"/>
                      </a:cubicBezTo>
                      <a:cubicBezTo>
                        <a:pt x="0" y="39813"/>
                        <a:pt x="39813" y="0"/>
                        <a:pt x="88925" y="0"/>
                      </a:cubicBezTo>
                      <a:cubicBezTo>
                        <a:pt x="138037" y="0"/>
                        <a:pt x="177850" y="39813"/>
                        <a:pt x="177850" y="88925"/>
                      </a:cubicBezTo>
                      <a:close/>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77" name="Freeform: Shape 106">
                  <a:extLst>
                    <a:ext uri="{FF2B5EF4-FFF2-40B4-BE49-F238E27FC236}">
                      <a16:creationId xmlns:a16="http://schemas.microsoft.com/office/drawing/2014/main" id="{942433DD-5999-439B-B6C9-2FE9A89DC256}"/>
                    </a:ext>
                  </a:extLst>
                </p:cNvPr>
                <p:cNvSpPr/>
                <p:nvPr/>
              </p:nvSpPr>
              <p:spPr>
                <a:xfrm>
                  <a:off x="-263808" y="3281911"/>
                  <a:ext cx="8633" cy="69068"/>
                </a:xfrm>
                <a:custGeom>
                  <a:avLst/>
                  <a:gdLst>
                    <a:gd name="connsiteX0" fmla="*/ 0 w 0"/>
                    <a:gd name="connsiteY0" fmla="*/ 0 h 69067"/>
                    <a:gd name="connsiteX1" fmla="*/ 0 w 0"/>
                    <a:gd name="connsiteY1" fmla="*/ 71658 h 69067"/>
                  </a:gdLst>
                  <a:ahLst/>
                  <a:cxnLst>
                    <a:cxn ang="0">
                      <a:pos x="connsiteX0" y="connsiteY0"/>
                    </a:cxn>
                    <a:cxn ang="0">
                      <a:pos x="connsiteX1" y="connsiteY1"/>
                    </a:cxn>
                  </a:cxnLst>
                  <a:rect l="l" t="t" r="r" b="b"/>
                  <a:pathLst>
                    <a:path h="69067">
                      <a:moveTo>
                        <a:pt x="0" y="0"/>
                      </a:moveTo>
                      <a:lnTo>
                        <a:pt x="0" y="71658"/>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78" name="Freeform: Shape 107">
                  <a:extLst>
                    <a:ext uri="{FF2B5EF4-FFF2-40B4-BE49-F238E27FC236}">
                      <a16:creationId xmlns:a16="http://schemas.microsoft.com/office/drawing/2014/main" id="{AFB86F01-FB85-496D-A94F-3B85CC1E4CC7}"/>
                    </a:ext>
                  </a:extLst>
                </p:cNvPr>
                <p:cNvSpPr/>
                <p:nvPr/>
              </p:nvSpPr>
              <p:spPr>
                <a:xfrm>
                  <a:off x="-299205" y="3318171"/>
                  <a:ext cx="69068" cy="8633"/>
                </a:xfrm>
                <a:custGeom>
                  <a:avLst/>
                  <a:gdLst>
                    <a:gd name="connsiteX0" fmla="*/ 0 w 69067"/>
                    <a:gd name="connsiteY0" fmla="*/ 0 h 0"/>
                    <a:gd name="connsiteX1" fmla="*/ 70795 w 69067"/>
                    <a:gd name="connsiteY1" fmla="*/ 0 h 0"/>
                  </a:gdLst>
                  <a:ahLst/>
                  <a:cxnLst>
                    <a:cxn ang="0">
                      <a:pos x="connsiteX0" y="connsiteY0"/>
                    </a:cxn>
                    <a:cxn ang="0">
                      <a:pos x="connsiteX1" y="connsiteY1"/>
                    </a:cxn>
                  </a:cxnLst>
                  <a:rect l="l" t="t" r="r" b="b"/>
                  <a:pathLst>
                    <a:path w="69067">
                      <a:moveTo>
                        <a:pt x="0" y="0"/>
                      </a:moveTo>
                      <a:lnTo>
                        <a:pt x="70795"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79" name="Freeform: Shape 108">
                  <a:extLst>
                    <a:ext uri="{FF2B5EF4-FFF2-40B4-BE49-F238E27FC236}">
                      <a16:creationId xmlns:a16="http://schemas.microsoft.com/office/drawing/2014/main" id="{429C64C0-019D-40F4-8A5E-B0AFDF26DD38}"/>
                    </a:ext>
                  </a:extLst>
                </p:cNvPr>
                <p:cNvSpPr/>
                <p:nvPr/>
              </p:nvSpPr>
              <p:spPr>
                <a:xfrm>
                  <a:off x="-44683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80" name="Freeform: Shape 109">
                  <a:extLst>
                    <a:ext uri="{FF2B5EF4-FFF2-40B4-BE49-F238E27FC236}">
                      <a16:creationId xmlns:a16="http://schemas.microsoft.com/office/drawing/2014/main" id="{A443D783-D127-47F7-8ACD-2C831EB338E9}"/>
                    </a:ext>
                  </a:extLst>
                </p:cNvPr>
                <p:cNvSpPr/>
                <p:nvPr/>
              </p:nvSpPr>
              <p:spPr>
                <a:xfrm>
                  <a:off x="-342372"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81" name="Freeform: Shape 110">
                  <a:extLst>
                    <a:ext uri="{FF2B5EF4-FFF2-40B4-BE49-F238E27FC236}">
                      <a16:creationId xmlns:a16="http://schemas.microsoft.com/office/drawing/2014/main" id="{084A1D14-487B-4DA8-9E25-C49E70D9534D}"/>
                    </a:ext>
                  </a:extLst>
                </p:cNvPr>
                <p:cNvSpPr/>
                <p:nvPr/>
              </p:nvSpPr>
              <p:spPr>
                <a:xfrm>
                  <a:off x="-237907"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82" name="Freeform: Shape 111">
                  <a:extLst>
                    <a:ext uri="{FF2B5EF4-FFF2-40B4-BE49-F238E27FC236}">
                      <a16:creationId xmlns:a16="http://schemas.microsoft.com/office/drawing/2014/main" id="{7491039F-202B-4666-9ACD-F9D30C2011F1}"/>
                    </a:ext>
                  </a:extLst>
                </p:cNvPr>
                <p:cNvSpPr/>
                <p:nvPr/>
              </p:nvSpPr>
              <p:spPr>
                <a:xfrm>
                  <a:off x="-134305" y="345803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83" name="Freeform: Shape 112">
                  <a:extLst>
                    <a:ext uri="{FF2B5EF4-FFF2-40B4-BE49-F238E27FC236}">
                      <a16:creationId xmlns:a16="http://schemas.microsoft.com/office/drawing/2014/main" id="{55D798A7-AC65-49E6-987C-A38F39E9C7FA}"/>
                    </a:ext>
                  </a:extLst>
                </p:cNvPr>
                <p:cNvSpPr/>
                <p:nvPr/>
              </p:nvSpPr>
              <p:spPr>
                <a:xfrm>
                  <a:off x="-44683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84" name="Freeform: Shape 113">
                  <a:extLst>
                    <a:ext uri="{FF2B5EF4-FFF2-40B4-BE49-F238E27FC236}">
                      <a16:creationId xmlns:a16="http://schemas.microsoft.com/office/drawing/2014/main" id="{A2AE2F11-9CFE-49B8-A1EE-4605D102ECC0}"/>
                    </a:ext>
                  </a:extLst>
                </p:cNvPr>
                <p:cNvSpPr/>
                <p:nvPr/>
              </p:nvSpPr>
              <p:spPr>
                <a:xfrm>
                  <a:off x="-342372"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85" name="Freeform: Shape 114">
                  <a:extLst>
                    <a:ext uri="{FF2B5EF4-FFF2-40B4-BE49-F238E27FC236}">
                      <a16:creationId xmlns:a16="http://schemas.microsoft.com/office/drawing/2014/main" id="{801CD712-0D6F-4328-8918-B437FB77D02E}"/>
                    </a:ext>
                  </a:extLst>
                </p:cNvPr>
                <p:cNvSpPr/>
                <p:nvPr/>
              </p:nvSpPr>
              <p:spPr>
                <a:xfrm>
                  <a:off x="-237907"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86" name="Freeform: Shape 115">
                  <a:extLst>
                    <a:ext uri="{FF2B5EF4-FFF2-40B4-BE49-F238E27FC236}">
                      <a16:creationId xmlns:a16="http://schemas.microsoft.com/office/drawing/2014/main" id="{D35A1E93-B54D-4788-9380-EB02997ABB45}"/>
                    </a:ext>
                  </a:extLst>
                </p:cNvPr>
                <p:cNvSpPr/>
                <p:nvPr/>
              </p:nvSpPr>
              <p:spPr>
                <a:xfrm>
                  <a:off x="-134305" y="3546095"/>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87" name="Freeform: Shape 116">
                  <a:extLst>
                    <a:ext uri="{FF2B5EF4-FFF2-40B4-BE49-F238E27FC236}">
                      <a16:creationId xmlns:a16="http://schemas.microsoft.com/office/drawing/2014/main" id="{9860403D-37DA-47B7-A9DE-7A89DCE531AA}"/>
                    </a:ext>
                  </a:extLst>
                </p:cNvPr>
                <p:cNvSpPr/>
                <p:nvPr/>
              </p:nvSpPr>
              <p:spPr>
                <a:xfrm>
                  <a:off x="-446837"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sp>
              <p:nvSpPr>
                <p:cNvPr id="188" name="Freeform: Shape 117">
                  <a:extLst>
                    <a:ext uri="{FF2B5EF4-FFF2-40B4-BE49-F238E27FC236}">
                      <a16:creationId xmlns:a16="http://schemas.microsoft.com/office/drawing/2014/main" id="{46E57FB9-BE14-4DAA-A3C8-943111AD5EFC}"/>
                    </a:ext>
                  </a:extLst>
                </p:cNvPr>
                <p:cNvSpPr/>
                <p:nvPr/>
              </p:nvSpPr>
              <p:spPr>
                <a:xfrm>
                  <a:off x="-134305" y="3633294"/>
                  <a:ext cx="51801" cy="8633"/>
                </a:xfrm>
                <a:custGeom>
                  <a:avLst/>
                  <a:gdLst>
                    <a:gd name="connsiteX0" fmla="*/ 0 w 51800"/>
                    <a:gd name="connsiteY0" fmla="*/ 0 h 0"/>
                    <a:gd name="connsiteX1" fmla="*/ 53528 w 51800"/>
                    <a:gd name="connsiteY1" fmla="*/ 0 h 0"/>
                  </a:gdLst>
                  <a:ahLst/>
                  <a:cxnLst>
                    <a:cxn ang="0">
                      <a:pos x="connsiteX0" y="connsiteY0"/>
                    </a:cxn>
                    <a:cxn ang="0">
                      <a:pos x="connsiteX1" y="connsiteY1"/>
                    </a:cxn>
                  </a:cxnLst>
                  <a:rect l="l" t="t" r="r" b="b"/>
                  <a:pathLst>
                    <a:path w="51800">
                      <a:moveTo>
                        <a:pt x="0" y="0"/>
                      </a:moveTo>
                      <a:lnTo>
                        <a:pt x="53528" y="0"/>
                      </a:lnTo>
                    </a:path>
                  </a:pathLst>
                </a:custGeom>
                <a:grpFill/>
                <a:ln w="11509" cap="flat">
                  <a:solidFill>
                    <a:srgbClr val="0070C0"/>
                  </a:solidFill>
                  <a:prstDash val="solid"/>
                  <a:miter/>
                </a:ln>
              </p:spPr>
              <p:txBody>
                <a:bodyPr rtlCol="0" anchor="ctr"/>
                <a:lstStyle/>
                <a:p>
                  <a:pPr marL="0" marR="0" lvl="0" indent="0" algn="ctr" defTabSz="844123" eaLnBrk="1" fontAlgn="base" latinLnBrk="0" hangingPunct="1">
                    <a:lnSpc>
                      <a:spcPct val="100000"/>
                    </a:lnSpc>
                    <a:spcBef>
                      <a:spcPct val="50000"/>
                    </a:spcBef>
                    <a:spcAft>
                      <a:spcPct val="0"/>
                    </a:spcAft>
                    <a:buClrTx/>
                    <a:buSzTx/>
                    <a:buFontTx/>
                    <a:buNone/>
                    <a:tabLst/>
                    <a:defRPr/>
                  </a:pPr>
                  <a:endParaRPr kumimoji="0" lang="en-GB" sz="1000" b="1" i="0" u="none" strike="noStrike" kern="0" cap="none" spc="0" normalizeH="0" baseline="0" noProof="0">
                    <a:ln>
                      <a:noFill/>
                    </a:ln>
                    <a:solidFill>
                      <a:srgbClr val="525252"/>
                    </a:solidFill>
                    <a:effectLst/>
                    <a:uLnTx/>
                    <a:uFillTx/>
                    <a:latin typeface="Arial"/>
                    <a:cs typeface="Arial" charset="0"/>
                  </a:endParaRPr>
                </a:p>
              </p:txBody>
            </p:sp>
          </p:grpSp>
          <p:sp>
            <p:nvSpPr>
              <p:cNvPr id="168" name="Rectangle 167">
                <a:extLst>
                  <a:ext uri="{FF2B5EF4-FFF2-40B4-BE49-F238E27FC236}">
                    <a16:creationId xmlns:a16="http://schemas.microsoft.com/office/drawing/2014/main" id="{BC157754-42FC-4227-B7E4-66A0E92093D2}"/>
                  </a:ext>
                </a:extLst>
              </p:cNvPr>
              <p:cNvSpPr/>
              <p:nvPr/>
            </p:nvSpPr>
            <p:spPr>
              <a:xfrm>
                <a:off x="10073816" y="3509929"/>
                <a:ext cx="464481" cy="353973"/>
              </a:xfrm>
              <a:prstGeom prst="rect">
                <a:avLst/>
              </a:prstGeom>
              <a:grpFill/>
              <a:ln w="6350" cap="sq" cmpd="sng" algn="ctr">
                <a:solidFill>
                  <a:srgbClr val="0070C0"/>
                </a:solidFill>
                <a:prstDash val="solid"/>
                <a:miter lim="800000"/>
              </a:ln>
              <a:effectLst/>
            </p:spPr>
            <p:txBody>
              <a:bodyPr rot="0" spcFirstLastPara="0" vertOverflow="overflow" horzOverflow="overflow" vert="horz" wrap="square" lIns="84406" tIns="42203" rIns="84406" bIns="42203" numCol="1" spcCol="0" rtlCol="0" fromWordArt="0" anchor="ctr" anchorCtr="0" forceAA="0" compatLnSpc="1">
                <a:prstTxWarp prst="textNoShape">
                  <a:avLst/>
                </a:prstTxWarp>
                <a:noAutofit/>
              </a:bodyPr>
              <a:lstStyle/>
              <a:p>
                <a:pPr marL="0" marR="0" lvl="0" indent="0" algn="ctr" defTabSz="844123" eaLnBrk="1" fontAlgn="base" latinLnBrk="0" hangingPunct="1">
                  <a:lnSpc>
                    <a:spcPct val="100000"/>
                  </a:lnSpc>
                  <a:spcBef>
                    <a:spcPts val="277"/>
                  </a:spcBef>
                  <a:spcAft>
                    <a:spcPts val="277"/>
                  </a:spcAft>
                  <a:buClrTx/>
                  <a:buSzTx/>
                  <a:buFontTx/>
                  <a:buNone/>
                  <a:tabLst/>
                  <a:defRPr/>
                </a:pPr>
                <a:endParaRPr kumimoji="0" lang="en-GB" sz="1000" b="1" i="0" u="none" strike="noStrike" kern="0" cap="none" spc="0" normalizeH="0" baseline="0" noProof="0" err="1">
                  <a:ln>
                    <a:noFill/>
                  </a:ln>
                  <a:solidFill>
                    <a:srgbClr val="525252"/>
                  </a:solidFill>
                  <a:effectLst/>
                  <a:uLnTx/>
                  <a:uFillTx/>
                  <a:latin typeface="Arial"/>
                  <a:ea typeface="+mn-ea"/>
                  <a:cs typeface="Arial"/>
                </a:endParaRPr>
              </a:p>
            </p:txBody>
          </p:sp>
          <p:pic>
            <p:nvPicPr>
              <p:cNvPr id="169" name="CustomIcon">
                <a:extLst>
                  <a:ext uri="{FF2B5EF4-FFF2-40B4-BE49-F238E27FC236}">
                    <a16:creationId xmlns:a16="http://schemas.microsoft.com/office/drawing/2014/main" id="{AF5B406B-3A38-4E9D-ACC4-1BA3EE5B5812}"/>
                  </a:ext>
                </a:extLst>
              </p:cNvPr>
              <p:cNvPicPr>
                <a:picLocks noChangeAspect="1"/>
              </p:cNvPicPr>
              <p:nvPr>
                <p:custDataLst>
                  <p:tags r:id="rId1"/>
                </p:custDataLst>
              </p:nvPr>
            </p:nvPicPr>
            <p:blipFill>
              <a:blip r:embed="rId12">
                <a:extLst>
                  <a:ext uri="{96DAC541-7B7A-43D3-8B79-37D633B846F1}">
                    <asvg:svgBlip xmlns:asvg="http://schemas.microsoft.com/office/drawing/2016/SVG/main" r:embed="rId16"/>
                  </a:ext>
                </a:extLst>
              </a:blip>
              <a:stretch>
                <a:fillRect/>
              </a:stretch>
            </p:blipFill>
            <p:spPr>
              <a:xfrm>
                <a:off x="10034080" y="3165420"/>
                <a:ext cx="552543" cy="552545"/>
              </a:xfrm>
              <a:prstGeom prst="rect">
                <a:avLst/>
              </a:prstGeom>
            </p:spPr>
          </p:pic>
        </p:grpSp>
        <p:sp>
          <p:nvSpPr>
            <p:cNvPr id="166" name="TextBox 165">
              <a:extLst>
                <a:ext uri="{FF2B5EF4-FFF2-40B4-BE49-F238E27FC236}">
                  <a16:creationId xmlns:a16="http://schemas.microsoft.com/office/drawing/2014/main" id="{F15B6138-626F-4829-9F50-47FBC9AF3B0B}"/>
                </a:ext>
              </a:extLst>
            </p:cNvPr>
            <p:cNvSpPr txBox="1"/>
            <p:nvPr/>
          </p:nvSpPr>
          <p:spPr>
            <a:xfrm>
              <a:off x="8151136" y="1007930"/>
              <a:ext cx="1221318" cy="307777"/>
            </a:xfrm>
            <a:prstGeom prst="rect">
              <a:avLst/>
            </a:prstGeom>
            <a:grp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r>
                <a:rPr kumimoji="0" lang="en-GB" sz="1000" b="1" i="0" u="none" strike="noStrike" kern="0" cap="none" spc="0" normalizeH="0" baseline="0" noProof="0">
                  <a:ln>
                    <a:noFill/>
                  </a:ln>
                  <a:solidFill>
                    <a:srgbClr val="525252"/>
                  </a:solidFill>
                  <a:effectLst/>
                  <a:uLnTx/>
                  <a:uFillTx/>
                  <a:latin typeface="Arial"/>
                  <a:cs typeface="Arial" panose="020B0604020202020204" pitchFamily="34" charset="0"/>
                </a:rPr>
                <a:t>NHS trusts </a:t>
              </a:r>
            </a:p>
            <a:p>
              <a:pPr marL="0" marR="0" lvl="0" indent="0" algn="ctr" defTabSz="844123" eaLnBrk="1" fontAlgn="base" latinLnBrk="0" hangingPunct="1">
                <a:lnSpc>
                  <a:spcPct val="100000"/>
                </a:lnSpc>
                <a:spcBef>
                  <a:spcPts val="0"/>
                </a:spcBef>
                <a:spcAft>
                  <a:spcPts val="0"/>
                </a:spcAft>
                <a:buClrTx/>
                <a:buSzTx/>
                <a:buFont typeface="Segoe UI" panose="020B0502040204020203" pitchFamily="34" charset="0"/>
                <a:buNone/>
                <a:tabLst/>
                <a:defRPr/>
              </a:pPr>
              <a:endParaRPr kumimoji="0" lang="en-GB" sz="1000" b="1" i="0" u="none" strike="noStrike" kern="0" cap="none" spc="0" normalizeH="0" baseline="0" noProof="0">
                <a:ln>
                  <a:noFill/>
                </a:ln>
                <a:solidFill>
                  <a:srgbClr val="525252"/>
                </a:solidFill>
                <a:effectLst/>
                <a:uLnTx/>
                <a:uFillTx/>
                <a:latin typeface="Arial"/>
                <a:cs typeface="Arial"/>
              </a:endParaRPr>
            </a:p>
          </p:txBody>
        </p:sp>
      </p:grpSp>
      <p:sp>
        <p:nvSpPr>
          <p:cNvPr id="200" name="TextBox 199">
            <a:extLst>
              <a:ext uri="{FF2B5EF4-FFF2-40B4-BE49-F238E27FC236}">
                <a16:creationId xmlns:a16="http://schemas.microsoft.com/office/drawing/2014/main" id="{F05F6CDA-4263-4F6A-AC13-13DE59455BF3}"/>
              </a:ext>
            </a:extLst>
          </p:cNvPr>
          <p:cNvSpPr txBox="1"/>
          <p:nvPr/>
        </p:nvSpPr>
        <p:spPr>
          <a:xfrm>
            <a:off x="10335971" y="4369932"/>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dirty="0">
                <a:ln>
                  <a:noFill/>
                </a:ln>
                <a:solidFill>
                  <a:srgbClr val="525252"/>
                </a:solidFill>
                <a:effectLst/>
                <a:uLnTx/>
                <a:uFillTx/>
                <a:latin typeface="Arial"/>
                <a:ea typeface="+mn-ea"/>
                <a:cs typeface="Arial"/>
              </a:rPr>
              <a:t>End of Contract </a:t>
            </a:r>
            <a:endParaRPr kumimoji="0" lang="en-GB" sz="1000" b="1" i="0" u="none" strike="noStrike" kern="1200" cap="none" spc="0" normalizeH="0" baseline="30000" noProof="0" dirty="0">
              <a:ln>
                <a:noFill/>
              </a:ln>
              <a:solidFill>
                <a:srgbClr val="525252"/>
              </a:solidFill>
              <a:effectLst/>
              <a:uLnTx/>
              <a:uFillTx/>
              <a:latin typeface="Arial"/>
              <a:ea typeface="+mn-ea"/>
              <a:cs typeface="Arial"/>
            </a:endParaRPr>
          </a:p>
        </p:txBody>
      </p:sp>
      <p:pic>
        <p:nvPicPr>
          <p:cNvPr id="201" name="Graphic 200" descr="Man and woman">
            <a:extLst>
              <a:ext uri="{FF2B5EF4-FFF2-40B4-BE49-F238E27FC236}">
                <a16:creationId xmlns:a16="http://schemas.microsoft.com/office/drawing/2014/main" id="{FAE2719B-3CEF-4D11-86AE-F4BC19B6849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634435" y="3726672"/>
            <a:ext cx="603264" cy="603264"/>
          </a:xfrm>
          <a:prstGeom prst="rect">
            <a:avLst/>
          </a:prstGeom>
        </p:spPr>
      </p:pic>
      <p:sp>
        <p:nvSpPr>
          <p:cNvPr id="205" name="Rectangle 204">
            <a:extLst>
              <a:ext uri="{FF2B5EF4-FFF2-40B4-BE49-F238E27FC236}">
                <a16:creationId xmlns:a16="http://schemas.microsoft.com/office/drawing/2014/main" id="{0DCC8AFD-7F1F-469C-881F-3AD0A59B03F3}"/>
              </a:ext>
            </a:extLst>
          </p:cNvPr>
          <p:cNvSpPr/>
          <p:nvPr/>
        </p:nvSpPr>
        <p:spPr>
          <a:xfrm>
            <a:off x="4087947" y="6106137"/>
            <a:ext cx="3475898" cy="680254"/>
          </a:xfrm>
          <a:prstGeom prst="rect">
            <a:avLst/>
          </a:prstGeom>
          <a:no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206" name="Straight Arrow Connector 205">
            <a:extLst>
              <a:ext uri="{FF2B5EF4-FFF2-40B4-BE49-F238E27FC236}">
                <a16:creationId xmlns:a16="http://schemas.microsoft.com/office/drawing/2014/main" id="{ED39A1FC-91F7-4FB1-A9F0-53BB25B6228E}"/>
              </a:ext>
            </a:extLst>
          </p:cNvPr>
          <p:cNvCxnSpPr/>
          <p:nvPr/>
        </p:nvCxnSpPr>
        <p:spPr bwMode="auto">
          <a:xfrm>
            <a:off x="4170462" y="6449931"/>
            <a:ext cx="624422" cy="3549"/>
          </a:xfrm>
          <a:prstGeom prst="straightConnector1">
            <a:avLst/>
          </a:prstGeom>
          <a:solidFill>
            <a:srgbClr val="FFFFFF"/>
          </a:solidFill>
          <a:ln w="25400" cap="flat" cmpd="sng" algn="ctr">
            <a:solidFill>
              <a:srgbClr val="B3E2F5"/>
            </a:solidFill>
            <a:prstDash val="solid"/>
            <a:round/>
            <a:headEnd type="none" w="med" len="med"/>
            <a:tailEnd type="triangle"/>
          </a:ln>
          <a:effectLst/>
        </p:spPr>
      </p:cxnSp>
      <p:sp>
        <p:nvSpPr>
          <p:cNvPr id="208" name="Rectangle 207">
            <a:extLst>
              <a:ext uri="{FF2B5EF4-FFF2-40B4-BE49-F238E27FC236}">
                <a16:creationId xmlns:a16="http://schemas.microsoft.com/office/drawing/2014/main" id="{C24DB1E2-0150-4A42-96D7-520F20E3B7FD}"/>
              </a:ext>
            </a:extLst>
          </p:cNvPr>
          <p:cNvSpPr/>
          <p:nvPr/>
        </p:nvSpPr>
        <p:spPr>
          <a:xfrm>
            <a:off x="4096145" y="5839626"/>
            <a:ext cx="769281" cy="266511"/>
          </a:xfrm>
          <a:prstGeom prst="rect">
            <a:avLst/>
          </a:prstGeom>
          <a:solidFill>
            <a:srgbClr val="003087"/>
          </a:solidFill>
          <a:ln w="12700" cap="flat" cmpd="sng" algn="ctr">
            <a:solidFill>
              <a:srgbClr val="005EB8"/>
            </a:solidFill>
            <a:prstDash val="solid"/>
            <a:miter lim="800000"/>
          </a:ln>
          <a:effectLst/>
        </p:spPr>
        <p:txBody>
          <a:bodyPr rtlCol="0" anchor="ctr"/>
          <a:lstStyle/>
          <a:p>
            <a:pPr marL="0" marR="0" lvl="0" indent="0" algn="ctr" defTabSz="914454" eaLnBrk="1" fontAlgn="auto" latinLnBrk="0" hangingPunct="1">
              <a:lnSpc>
                <a:spcPct val="100000"/>
              </a:lnSpc>
              <a:spcBef>
                <a:spcPts val="0"/>
              </a:spcBef>
              <a:spcAft>
                <a:spcPts val="0"/>
              </a:spcAft>
              <a:buClrTx/>
              <a:buSzTx/>
              <a:buFontTx/>
              <a:buNone/>
              <a:tabLst/>
              <a:defRPr/>
            </a:pPr>
            <a:endParaRPr kumimoji="0" lang="en-GB" sz="1801"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09" name="TextBox 208">
            <a:extLst>
              <a:ext uri="{FF2B5EF4-FFF2-40B4-BE49-F238E27FC236}">
                <a16:creationId xmlns:a16="http://schemas.microsoft.com/office/drawing/2014/main" id="{D04EFEBC-9DF8-46EC-986C-68C0C3E36CEC}"/>
              </a:ext>
            </a:extLst>
          </p:cNvPr>
          <p:cNvSpPr txBox="1"/>
          <p:nvPr/>
        </p:nvSpPr>
        <p:spPr>
          <a:xfrm>
            <a:off x="4139419" y="5839626"/>
            <a:ext cx="655465" cy="246221"/>
          </a:xfrm>
          <a:prstGeom prst="rect">
            <a:avLst/>
          </a:prstGeom>
          <a:noFill/>
        </p:spPr>
        <p:txBody>
          <a:bodyPr wrap="square" rtlCol="0">
            <a:spAutoFit/>
          </a:bodyPr>
          <a:lstStyle>
            <a:defPPr>
              <a:defRPr lang="en-US"/>
            </a:defPPr>
            <a:lvl1pPr>
              <a:defRPr sz="700">
                <a:solidFill>
                  <a:schemeClr val="tx1">
                    <a:lumMod val="50000"/>
                    <a:lumOff val="50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Legend</a:t>
            </a:r>
          </a:p>
        </p:txBody>
      </p:sp>
      <p:cxnSp>
        <p:nvCxnSpPr>
          <p:cNvPr id="211" name="Straight Arrow Connector 210">
            <a:extLst>
              <a:ext uri="{FF2B5EF4-FFF2-40B4-BE49-F238E27FC236}">
                <a16:creationId xmlns:a16="http://schemas.microsoft.com/office/drawing/2014/main" id="{A7166FFE-80FA-4C29-8F3A-E552E72D4267}"/>
              </a:ext>
            </a:extLst>
          </p:cNvPr>
          <p:cNvCxnSpPr/>
          <p:nvPr/>
        </p:nvCxnSpPr>
        <p:spPr bwMode="auto">
          <a:xfrm>
            <a:off x="4154336" y="6243221"/>
            <a:ext cx="624422" cy="3549"/>
          </a:xfrm>
          <a:prstGeom prst="straightConnector1">
            <a:avLst/>
          </a:prstGeom>
          <a:solidFill>
            <a:srgbClr val="FFFFFF"/>
          </a:solidFill>
          <a:ln w="25400" cap="flat" cmpd="sng" algn="ctr">
            <a:solidFill>
              <a:srgbClr val="C00000"/>
            </a:solidFill>
            <a:prstDash val="solid"/>
            <a:round/>
            <a:headEnd type="none" w="med" len="med"/>
            <a:tailEnd type="triangle"/>
          </a:ln>
          <a:effectLst/>
        </p:spPr>
      </p:cxnSp>
      <p:sp>
        <p:nvSpPr>
          <p:cNvPr id="212" name="TextBox 211">
            <a:extLst>
              <a:ext uri="{FF2B5EF4-FFF2-40B4-BE49-F238E27FC236}">
                <a16:creationId xmlns:a16="http://schemas.microsoft.com/office/drawing/2014/main" id="{5F9A9210-C0C4-4BD1-A0CF-31CF6457C961}"/>
              </a:ext>
            </a:extLst>
          </p:cNvPr>
          <p:cNvSpPr txBox="1"/>
          <p:nvPr/>
        </p:nvSpPr>
        <p:spPr>
          <a:xfrm>
            <a:off x="4915895" y="6345830"/>
            <a:ext cx="187147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Notification to be given to provider </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sp>
        <p:nvSpPr>
          <p:cNvPr id="213" name="TextBox 212">
            <a:extLst>
              <a:ext uri="{FF2B5EF4-FFF2-40B4-BE49-F238E27FC236}">
                <a16:creationId xmlns:a16="http://schemas.microsoft.com/office/drawing/2014/main" id="{C4E6274C-5E85-4FA6-B14D-BC9D39F9E3AB}"/>
              </a:ext>
            </a:extLst>
          </p:cNvPr>
          <p:cNvSpPr txBox="1"/>
          <p:nvPr/>
        </p:nvSpPr>
        <p:spPr>
          <a:xfrm>
            <a:off x="4918958" y="6568506"/>
            <a:ext cx="187147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rPr>
              <a:t>Referral for continued employment  </a:t>
            </a:r>
          </a:p>
        </p:txBody>
      </p:sp>
      <p:sp>
        <p:nvSpPr>
          <p:cNvPr id="214" name="TextBox 213">
            <a:extLst>
              <a:ext uri="{FF2B5EF4-FFF2-40B4-BE49-F238E27FC236}">
                <a16:creationId xmlns:a16="http://schemas.microsoft.com/office/drawing/2014/main" id="{AE24751B-B7C4-4F88-95B8-107CAA7E7F5C}"/>
              </a:ext>
            </a:extLst>
          </p:cNvPr>
          <p:cNvSpPr txBox="1"/>
          <p:nvPr/>
        </p:nvSpPr>
        <p:spPr>
          <a:xfrm>
            <a:off x="4915895" y="6129014"/>
            <a:ext cx="1871474" cy="200055"/>
          </a:xfrm>
          <a:prstGeom prst="rect">
            <a:avLst/>
          </a:prstGeom>
          <a:solidFill>
            <a:srgbClr val="FFFFFF"/>
          </a:solidFill>
        </p:spPr>
        <p:txBody>
          <a:bodyPr wrap="square" rtlCol="0">
            <a:spAutoFit/>
          </a:bodyPr>
          <a:lstStyle>
            <a:defPPr>
              <a:defRPr lang="en-US"/>
            </a:defPPr>
            <a:lvl1pPr>
              <a:defRPr sz="700">
                <a:solidFill>
                  <a:schemeClr val="tx1">
                    <a:lumMod val="50000"/>
                    <a:lumOff val="50000"/>
                  </a:schemeClr>
                </a:solidFill>
              </a:defRPr>
            </a:lvl1pPr>
          </a:lstStyle>
          <a:p>
            <a:pPr marL="0" marR="0" lvl="0" indent="0" defTabSz="914454" eaLnBrk="1" fontAlgn="auto" latinLnBrk="0" hangingPunct="1">
              <a:lnSpc>
                <a:spcPct val="100000"/>
              </a:lnSpc>
              <a:spcBef>
                <a:spcPts val="0"/>
              </a:spcBef>
              <a:spcAft>
                <a:spcPts val="0"/>
              </a:spcAft>
              <a:buClrTx/>
              <a:buSzTx/>
              <a:buFontTx/>
              <a:buNone/>
              <a:tabLst/>
              <a:defRPr/>
            </a:pPr>
            <a:r>
              <a:rPr lang="en-GB" kern="0">
                <a:solidFill>
                  <a:srgbClr val="525252"/>
                </a:solidFill>
                <a:latin typeface="Arial" panose="020B0604020202020204" pitchFamily="34" charset="0"/>
                <a:cs typeface="Arial" panose="020B0604020202020204" pitchFamily="34" charset="0"/>
              </a:rPr>
              <a:t>Notification of reduced demand </a:t>
            </a:r>
            <a:endParaRPr kumimoji="0" lang="en-GB" sz="700" b="0" i="0" u="none" strike="noStrike" kern="0" cap="none" spc="0" normalizeH="0" baseline="0" noProof="0">
              <a:ln>
                <a:noFill/>
              </a:ln>
              <a:solidFill>
                <a:srgbClr val="525252"/>
              </a:solidFill>
              <a:effectLst/>
              <a:uLnTx/>
              <a:uFillTx/>
              <a:latin typeface="Arial" panose="020B0604020202020204" pitchFamily="34" charset="0"/>
              <a:cs typeface="Arial" panose="020B0604020202020204" pitchFamily="34" charset="0"/>
            </a:endParaRPr>
          </a:p>
        </p:txBody>
      </p:sp>
      <p:cxnSp>
        <p:nvCxnSpPr>
          <p:cNvPr id="216" name="Connector: Elbow 43">
            <a:extLst>
              <a:ext uri="{FF2B5EF4-FFF2-40B4-BE49-F238E27FC236}">
                <a16:creationId xmlns:a16="http://schemas.microsoft.com/office/drawing/2014/main" id="{9F6823D1-19FA-4CED-8769-D7198B4B1015}"/>
              </a:ext>
            </a:extLst>
          </p:cNvPr>
          <p:cNvCxnSpPr>
            <a:cxnSpLocks/>
            <a:stCxn id="141" idx="3"/>
            <a:endCxn id="79" idx="1"/>
          </p:cNvCxnSpPr>
          <p:nvPr/>
        </p:nvCxnSpPr>
        <p:spPr bwMode="auto">
          <a:xfrm>
            <a:off x="2609520" y="1085785"/>
            <a:ext cx="1960471" cy="2373414"/>
          </a:xfrm>
          <a:prstGeom prst="bentConnector3">
            <a:avLst>
              <a:gd name="adj1" fmla="val 50000"/>
            </a:avLst>
          </a:prstGeom>
          <a:solidFill>
            <a:schemeClr val="bg1"/>
          </a:solidFill>
          <a:ln w="25400" cap="flat" cmpd="sng" algn="ctr">
            <a:solidFill>
              <a:srgbClr val="C00000"/>
            </a:solidFill>
            <a:prstDash val="solid"/>
            <a:round/>
            <a:headEnd type="none" w="med" len="med"/>
            <a:tailEnd type="triangle"/>
          </a:ln>
          <a:effectLst/>
        </p:spPr>
      </p:cxnSp>
      <p:cxnSp>
        <p:nvCxnSpPr>
          <p:cNvPr id="218" name="Connector: Elbow 43">
            <a:extLst>
              <a:ext uri="{FF2B5EF4-FFF2-40B4-BE49-F238E27FC236}">
                <a16:creationId xmlns:a16="http://schemas.microsoft.com/office/drawing/2014/main" id="{E7390627-AA41-4FB6-B9E5-D7E43954C376}"/>
              </a:ext>
            </a:extLst>
          </p:cNvPr>
          <p:cNvCxnSpPr>
            <a:cxnSpLocks/>
            <a:stCxn id="135" idx="3"/>
            <a:endCxn id="79" idx="1"/>
          </p:cNvCxnSpPr>
          <p:nvPr/>
        </p:nvCxnSpPr>
        <p:spPr bwMode="auto">
          <a:xfrm flipV="1">
            <a:off x="3228449" y="3459199"/>
            <a:ext cx="1341542" cy="1832583"/>
          </a:xfrm>
          <a:prstGeom prst="bentConnector3">
            <a:avLst>
              <a:gd name="adj1" fmla="val 27280"/>
            </a:avLst>
          </a:prstGeom>
          <a:solidFill>
            <a:schemeClr val="bg1"/>
          </a:solidFill>
          <a:ln w="25400" cap="flat" cmpd="sng" algn="ctr">
            <a:solidFill>
              <a:srgbClr val="C00000"/>
            </a:solidFill>
            <a:prstDash val="solid"/>
            <a:round/>
            <a:headEnd type="none" w="med" len="med"/>
            <a:tailEnd type="triangle"/>
          </a:ln>
          <a:effectLst/>
        </p:spPr>
      </p:cxnSp>
      <p:cxnSp>
        <p:nvCxnSpPr>
          <p:cNvPr id="226" name="Connector: Elbow 43">
            <a:extLst>
              <a:ext uri="{FF2B5EF4-FFF2-40B4-BE49-F238E27FC236}">
                <a16:creationId xmlns:a16="http://schemas.microsoft.com/office/drawing/2014/main" id="{FB6FF301-D6A7-4550-AA69-8292066A064E}"/>
              </a:ext>
            </a:extLst>
          </p:cNvPr>
          <p:cNvCxnSpPr>
            <a:cxnSpLocks/>
            <a:endCxn id="132" idx="1"/>
          </p:cNvCxnSpPr>
          <p:nvPr/>
        </p:nvCxnSpPr>
        <p:spPr bwMode="auto">
          <a:xfrm>
            <a:off x="6050988" y="3489641"/>
            <a:ext cx="1632229" cy="1603487"/>
          </a:xfrm>
          <a:prstGeom prst="bentConnector3">
            <a:avLst>
              <a:gd name="adj1" fmla="val 50000"/>
            </a:avLst>
          </a:prstGeom>
          <a:solidFill>
            <a:schemeClr val="bg1"/>
          </a:solidFill>
          <a:ln w="25400" cap="flat" cmpd="sng" algn="ctr">
            <a:solidFill>
              <a:srgbClr val="B3E2F5"/>
            </a:solidFill>
            <a:prstDash val="solid"/>
            <a:round/>
            <a:headEnd type="none" w="med" len="med"/>
            <a:tailEnd type="triangle"/>
          </a:ln>
          <a:effectLst/>
        </p:spPr>
      </p:cxnSp>
      <p:cxnSp>
        <p:nvCxnSpPr>
          <p:cNvPr id="228" name="Connector: Elbow 43">
            <a:extLst>
              <a:ext uri="{FF2B5EF4-FFF2-40B4-BE49-F238E27FC236}">
                <a16:creationId xmlns:a16="http://schemas.microsoft.com/office/drawing/2014/main" id="{EE0C0226-EB2D-4C9A-9F36-706101C24B1E}"/>
              </a:ext>
            </a:extLst>
          </p:cNvPr>
          <p:cNvCxnSpPr>
            <a:cxnSpLocks/>
          </p:cNvCxnSpPr>
          <p:nvPr/>
        </p:nvCxnSpPr>
        <p:spPr bwMode="auto">
          <a:xfrm>
            <a:off x="6042606" y="3501207"/>
            <a:ext cx="1632229" cy="522194"/>
          </a:xfrm>
          <a:prstGeom prst="bentConnector3">
            <a:avLst>
              <a:gd name="adj1" fmla="val 50000"/>
            </a:avLst>
          </a:prstGeom>
          <a:solidFill>
            <a:schemeClr val="bg1"/>
          </a:solidFill>
          <a:ln w="25400" cap="flat" cmpd="sng" algn="ctr">
            <a:solidFill>
              <a:srgbClr val="B3E2F5"/>
            </a:solidFill>
            <a:prstDash val="solid"/>
            <a:round/>
            <a:headEnd type="none" w="med" len="med"/>
            <a:tailEnd type="triangle"/>
          </a:ln>
          <a:effectLst/>
        </p:spPr>
      </p:cxnSp>
      <p:cxnSp>
        <p:nvCxnSpPr>
          <p:cNvPr id="230" name="Connector: Elbow 43">
            <a:extLst>
              <a:ext uri="{FF2B5EF4-FFF2-40B4-BE49-F238E27FC236}">
                <a16:creationId xmlns:a16="http://schemas.microsoft.com/office/drawing/2014/main" id="{8624FE7A-85BF-4388-A5BB-386F2B7CBE5F}"/>
              </a:ext>
            </a:extLst>
          </p:cNvPr>
          <p:cNvCxnSpPr>
            <a:cxnSpLocks/>
          </p:cNvCxnSpPr>
          <p:nvPr/>
        </p:nvCxnSpPr>
        <p:spPr bwMode="auto">
          <a:xfrm flipV="1">
            <a:off x="6050988" y="2731101"/>
            <a:ext cx="1623847" cy="754654"/>
          </a:xfrm>
          <a:prstGeom prst="bentConnector3">
            <a:avLst>
              <a:gd name="adj1" fmla="val 50000"/>
            </a:avLst>
          </a:prstGeom>
          <a:solidFill>
            <a:schemeClr val="bg1"/>
          </a:solidFill>
          <a:ln w="25400" cap="flat" cmpd="sng" algn="ctr">
            <a:solidFill>
              <a:srgbClr val="B3E2F5"/>
            </a:solidFill>
            <a:prstDash val="solid"/>
            <a:round/>
            <a:headEnd type="none" w="med" len="med"/>
            <a:tailEnd type="triangle"/>
          </a:ln>
          <a:effectLst/>
        </p:spPr>
      </p:cxnSp>
      <p:cxnSp>
        <p:nvCxnSpPr>
          <p:cNvPr id="232" name="Connector: Elbow 43">
            <a:extLst>
              <a:ext uri="{FF2B5EF4-FFF2-40B4-BE49-F238E27FC236}">
                <a16:creationId xmlns:a16="http://schemas.microsoft.com/office/drawing/2014/main" id="{B0793892-C0D0-4EF1-93ED-09BBA33CF2E4}"/>
              </a:ext>
            </a:extLst>
          </p:cNvPr>
          <p:cNvCxnSpPr>
            <a:cxnSpLocks/>
            <a:endCxn id="18" idx="1"/>
          </p:cNvCxnSpPr>
          <p:nvPr/>
        </p:nvCxnSpPr>
        <p:spPr bwMode="auto">
          <a:xfrm flipV="1">
            <a:off x="6059370" y="1614534"/>
            <a:ext cx="1941409" cy="1890558"/>
          </a:xfrm>
          <a:prstGeom prst="bentConnector3">
            <a:avLst>
              <a:gd name="adj1" fmla="val 41278"/>
            </a:avLst>
          </a:prstGeom>
          <a:solidFill>
            <a:schemeClr val="bg1"/>
          </a:solidFill>
          <a:ln w="25400" cap="flat" cmpd="sng" algn="ctr">
            <a:solidFill>
              <a:srgbClr val="B3E2F5"/>
            </a:solidFill>
            <a:prstDash val="solid"/>
            <a:round/>
            <a:headEnd type="none" w="med" len="med"/>
            <a:tailEnd type="triangle"/>
          </a:ln>
          <a:effectLst/>
        </p:spPr>
      </p:cxnSp>
      <p:cxnSp>
        <p:nvCxnSpPr>
          <p:cNvPr id="237" name="Connector: Elbow 43">
            <a:extLst>
              <a:ext uri="{FF2B5EF4-FFF2-40B4-BE49-F238E27FC236}">
                <a16:creationId xmlns:a16="http://schemas.microsoft.com/office/drawing/2014/main" id="{EA3A7BA6-89E8-498F-B207-9A0B37C978EB}"/>
              </a:ext>
            </a:extLst>
          </p:cNvPr>
          <p:cNvCxnSpPr>
            <a:cxnSpLocks/>
            <a:endCxn id="201" idx="1"/>
          </p:cNvCxnSpPr>
          <p:nvPr/>
        </p:nvCxnSpPr>
        <p:spPr bwMode="auto">
          <a:xfrm rot="16200000" flipH="1">
            <a:off x="8895970" y="2289839"/>
            <a:ext cx="2424974" cy="1051955"/>
          </a:xfrm>
          <a:prstGeom prst="bentConnector2">
            <a:avLst/>
          </a:prstGeom>
          <a:solidFill>
            <a:schemeClr val="bg1"/>
          </a:solidFill>
          <a:ln w="25400" cap="flat" cmpd="sng" algn="ctr">
            <a:solidFill>
              <a:srgbClr val="116182"/>
            </a:solidFill>
            <a:prstDash val="solid"/>
            <a:round/>
            <a:headEnd type="none" w="med" len="med"/>
            <a:tailEnd type="triangle"/>
          </a:ln>
          <a:effectLst/>
        </p:spPr>
      </p:cxnSp>
      <p:cxnSp>
        <p:nvCxnSpPr>
          <p:cNvPr id="241" name="Straight Arrow Connector 240">
            <a:extLst>
              <a:ext uri="{FF2B5EF4-FFF2-40B4-BE49-F238E27FC236}">
                <a16:creationId xmlns:a16="http://schemas.microsoft.com/office/drawing/2014/main" id="{6BB3B18A-EC97-4AF0-B1D8-07D9AA6FC07E}"/>
              </a:ext>
            </a:extLst>
          </p:cNvPr>
          <p:cNvCxnSpPr>
            <a:cxnSpLocks/>
            <a:endCxn id="110" idx="1"/>
          </p:cNvCxnSpPr>
          <p:nvPr/>
        </p:nvCxnSpPr>
        <p:spPr bwMode="auto">
          <a:xfrm flipV="1">
            <a:off x="8820935" y="1606145"/>
            <a:ext cx="1823210" cy="8390"/>
          </a:xfrm>
          <a:prstGeom prst="straightConnector1">
            <a:avLst/>
          </a:prstGeom>
          <a:solidFill>
            <a:schemeClr val="bg1"/>
          </a:solidFill>
          <a:ln w="25400" cap="flat" cmpd="sng" algn="ctr">
            <a:solidFill>
              <a:srgbClr val="116182"/>
            </a:solidFill>
            <a:prstDash val="solid"/>
            <a:round/>
            <a:headEnd type="none" w="med" len="med"/>
            <a:tailEnd type="triangle"/>
          </a:ln>
          <a:effectLst/>
        </p:spPr>
      </p:cxnSp>
      <p:cxnSp>
        <p:nvCxnSpPr>
          <p:cNvPr id="243" name="Connector: Elbow 43">
            <a:extLst>
              <a:ext uri="{FF2B5EF4-FFF2-40B4-BE49-F238E27FC236}">
                <a16:creationId xmlns:a16="http://schemas.microsoft.com/office/drawing/2014/main" id="{0E5027B9-D601-45B2-B261-4BC01D44F3C9}"/>
              </a:ext>
            </a:extLst>
          </p:cNvPr>
          <p:cNvCxnSpPr>
            <a:cxnSpLocks/>
            <a:stCxn id="132" idx="3"/>
            <a:endCxn id="110" idx="1"/>
          </p:cNvCxnSpPr>
          <p:nvPr/>
        </p:nvCxnSpPr>
        <p:spPr bwMode="auto">
          <a:xfrm flipV="1">
            <a:off x="8736271" y="1606145"/>
            <a:ext cx="1907874" cy="3486983"/>
          </a:xfrm>
          <a:prstGeom prst="bentConnector3">
            <a:avLst>
              <a:gd name="adj1" fmla="val 50000"/>
            </a:avLst>
          </a:prstGeom>
          <a:solidFill>
            <a:schemeClr val="bg1"/>
          </a:solidFill>
          <a:ln w="25400" cap="flat" cmpd="sng" algn="ctr">
            <a:solidFill>
              <a:srgbClr val="116182"/>
            </a:solidFill>
            <a:prstDash val="solid"/>
            <a:round/>
            <a:headEnd type="none" w="med" len="med"/>
            <a:tailEnd type="triangle"/>
          </a:ln>
          <a:effectLst/>
        </p:spPr>
      </p:cxnSp>
      <p:cxnSp>
        <p:nvCxnSpPr>
          <p:cNvPr id="256" name="Straight Arrow Connector 255">
            <a:extLst>
              <a:ext uri="{FF2B5EF4-FFF2-40B4-BE49-F238E27FC236}">
                <a16:creationId xmlns:a16="http://schemas.microsoft.com/office/drawing/2014/main" id="{5BB52320-748E-4DFF-AA27-69F92FFD6B4C}"/>
              </a:ext>
            </a:extLst>
          </p:cNvPr>
          <p:cNvCxnSpPr/>
          <p:nvPr/>
        </p:nvCxnSpPr>
        <p:spPr bwMode="auto">
          <a:xfrm>
            <a:off x="4170462" y="6653092"/>
            <a:ext cx="624422" cy="3549"/>
          </a:xfrm>
          <a:prstGeom prst="straightConnector1">
            <a:avLst/>
          </a:prstGeom>
          <a:solidFill>
            <a:srgbClr val="FFFFFF"/>
          </a:solidFill>
          <a:ln w="25400" cap="flat" cmpd="sng" algn="ctr">
            <a:solidFill>
              <a:srgbClr val="116182"/>
            </a:solidFill>
            <a:prstDash val="solid"/>
            <a:round/>
            <a:headEnd type="none" w="med" len="med"/>
            <a:tailEnd type="triangle"/>
          </a:ln>
          <a:effectLst/>
        </p:spPr>
      </p:cxnSp>
      <p:sp>
        <p:nvSpPr>
          <p:cNvPr id="249" name="Title 8">
            <a:extLst>
              <a:ext uri="{FF2B5EF4-FFF2-40B4-BE49-F238E27FC236}">
                <a16:creationId xmlns:a16="http://schemas.microsoft.com/office/drawing/2014/main" id="{FED4051F-CDE7-46E3-B3D1-7006131A46C1}"/>
              </a:ext>
            </a:extLst>
          </p:cNvPr>
          <p:cNvSpPr>
            <a:spLocks noGrp="1"/>
          </p:cNvSpPr>
          <p:nvPr>
            <p:ph type="title"/>
          </p:nvPr>
        </p:nvSpPr>
        <p:spPr>
          <a:xfrm>
            <a:off x="185964" y="205709"/>
            <a:ext cx="10216278" cy="611649"/>
          </a:xfrm>
        </p:spPr>
        <p:txBody>
          <a:bodyPr/>
          <a:lstStyle/>
          <a:p>
            <a:r>
              <a:rPr lang="en-GB"/>
              <a:t>Workforce Deployment Model – End of Contract</a:t>
            </a:r>
          </a:p>
        </p:txBody>
      </p:sp>
      <p:sp>
        <p:nvSpPr>
          <p:cNvPr id="250" name="TextBox 249">
            <a:extLst>
              <a:ext uri="{FF2B5EF4-FFF2-40B4-BE49-F238E27FC236}">
                <a16:creationId xmlns:a16="http://schemas.microsoft.com/office/drawing/2014/main" id="{CFB18257-3E5C-4B2D-8453-D876399906FE}"/>
              </a:ext>
            </a:extLst>
          </p:cNvPr>
          <p:cNvSpPr txBox="1"/>
          <p:nvPr/>
        </p:nvSpPr>
        <p:spPr>
          <a:xfrm>
            <a:off x="10292672" y="3131328"/>
            <a:ext cx="1200192" cy="153888"/>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844123" rtl="0" eaLnBrk="1" fontAlgn="base" latinLnBrk="0" hangingPunct="1">
              <a:lnSpc>
                <a:spcPct val="100000"/>
              </a:lnSpc>
              <a:spcBef>
                <a:spcPts val="277"/>
              </a:spcBef>
              <a:spcAft>
                <a:spcPts val="277"/>
              </a:spcAft>
              <a:buClrTx/>
              <a:buSzTx/>
              <a:buFont typeface="Segoe UI" panose="020B0502040204020203" pitchFamily="34" charset="0"/>
              <a:buNone/>
              <a:tabLst/>
              <a:defRPr/>
            </a:pPr>
            <a:r>
              <a:rPr kumimoji="0" lang="en-GB" sz="1000" b="1" i="0" u="none" strike="noStrike" kern="1200" cap="none" spc="0" normalizeH="0" baseline="0" noProof="0" dirty="0">
                <a:ln>
                  <a:noFill/>
                </a:ln>
                <a:solidFill>
                  <a:srgbClr val="525252"/>
                </a:solidFill>
                <a:effectLst/>
                <a:uLnTx/>
                <a:uFillTx/>
                <a:latin typeface="Arial"/>
                <a:ea typeface="+mn-ea"/>
                <a:cs typeface="Arial"/>
              </a:rPr>
              <a:t>NHS Reserve </a:t>
            </a:r>
            <a:endParaRPr kumimoji="0" lang="en-GB" sz="1000" b="1" i="0" u="none" strike="noStrike" kern="1200" cap="none" spc="0" normalizeH="0" baseline="30000" noProof="0" dirty="0">
              <a:ln>
                <a:noFill/>
              </a:ln>
              <a:solidFill>
                <a:srgbClr val="525252"/>
              </a:solidFill>
              <a:effectLst/>
              <a:uLnTx/>
              <a:uFillTx/>
              <a:latin typeface="Arial"/>
              <a:ea typeface="+mn-ea"/>
              <a:cs typeface="Arial"/>
            </a:endParaRPr>
          </a:p>
        </p:txBody>
      </p:sp>
      <p:pic>
        <p:nvPicPr>
          <p:cNvPr id="3" name="Graphic 2" descr="Group">
            <a:extLst>
              <a:ext uri="{FF2B5EF4-FFF2-40B4-BE49-F238E27FC236}">
                <a16:creationId xmlns:a16="http://schemas.microsoft.com/office/drawing/2014/main" id="{55953378-5832-4A12-938D-3D7374CBE0E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575202" y="2606867"/>
            <a:ext cx="556044" cy="556044"/>
          </a:xfrm>
          <a:prstGeom prst="rect">
            <a:avLst/>
          </a:prstGeom>
        </p:spPr>
      </p:pic>
      <p:cxnSp>
        <p:nvCxnSpPr>
          <p:cNvPr id="252" name="Connector: Elbow 43">
            <a:extLst>
              <a:ext uri="{FF2B5EF4-FFF2-40B4-BE49-F238E27FC236}">
                <a16:creationId xmlns:a16="http://schemas.microsoft.com/office/drawing/2014/main" id="{F6E550D7-EEC6-4808-BFAA-CF0C312D786B}"/>
              </a:ext>
            </a:extLst>
          </p:cNvPr>
          <p:cNvCxnSpPr>
            <a:cxnSpLocks/>
            <a:endCxn id="3" idx="1"/>
          </p:cNvCxnSpPr>
          <p:nvPr/>
        </p:nvCxnSpPr>
        <p:spPr bwMode="auto">
          <a:xfrm>
            <a:off x="8623667" y="1603330"/>
            <a:ext cx="1951535" cy="1281559"/>
          </a:xfrm>
          <a:prstGeom prst="bentConnector3">
            <a:avLst>
              <a:gd name="adj1" fmla="val 50000"/>
            </a:avLst>
          </a:prstGeom>
          <a:solidFill>
            <a:schemeClr val="bg1"/>
          </a:solidFill>
          <a:ln w="25400" cap="flat" cmpd="sng" algn="ctr">
            <a:solidFill>
              <a:srgbClr val="116182"/>
            </a:solidFill>
            <a:prstDash val="solid"/>
            <a:round/>
            <a:headEnd type="none" w="med" len="med"/>
            <a:tailEnd type="triangle"/>
          </a:ln>
          <a:effectLst/>
        </p:spPr>
      </p:cxnSp>
      <p:pic>
        <p:nvPicPr>
          <p:cNvPr id="2" name="Picture 1">
            <a:extLst>
              <a:ext uri="{FF2B5EF4-FFF2-40B4-BE49-F238E27FC236}">
                <a16:creationId xmlns:a16="http://schemas.microsoft.com/office/drawing/2014/main" id="{32006AFF-C51D-4279-AD16-36DD3CDE23AE}"/>
              </a:ext>
            </a:extLst>
          </p:cNvPr>
          <p:cNvPicPr>
            <a:picLocks noChangeAspect="1"/>
          </p:cNvPicPr>
          <p:nvPr/>
        </p:nvPicPr>
        <p:blipFill>
          <a:blip r:embed="rId21"/>
          <a:stretch>
            <a:fillRect/>
          </a:stretch>
        </p:blipFill>
        <p:spPr>
          <a:xfrm>
            <a:off x="7709940" y="2531787"/>
            <a:ext cx="1274436" cy="503799"/>
          </a:xfrm>
          <a:prstGeom prst="rect">
            <a:avLst/>
          </a:prstGeom>
        </p:spPr>
      </p:pic>
    </p:spTree>
    <p:extLst>
      <p:ext uri="{BB962C8B-B14F-4D97-AF65-F5344CB8AC3E}">
        <p14:creationId xmlns:p14="http://schemas.microsoft.com/office/powerpoint/2010/main" val="36148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7444" y="290275"/>
            <a:ext cx="9537367" cy="611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GB" sz="2400" b="0" kern="1200">
                <a:solidFill>
                  <a:srgbClr val="005EB8"/>
                </a:solidFill>
                <a:latin typeface="Arial" panose="020B0604020202020204" pitchFamily="34" charset="0"/>
                <a:ea typeface="+mj-ea"/>
                <a:cs typeface="Arial" panose="020B0604020202020204" pitchFamily="34" charset="0"/>
              </a:defRPr>
            </a:lvl1pPr>
          </a:lstStyle>
          <a:p>
            <a:r>
              <a:rPr lang="en-GB" dirty="0"/>
              <a:t>National workforce suppliers</a:t>
            </a:r>
          </a:p>
        </p:txBody>
      </p:sp>
      <p:graphicFrame>
        <p:nvGraphicFramePr>
          <p:cNvPr id="2" name="Table 1">
            <a:extLst>
              <a:ext uri="{FF2B5EF4-FFF2-40B4-BE49-F238E27FC236}">
                <a16:creationId xmlns:a16="http://schemas.microsoft.com/office/drawing/2014/main" id="{E53A4F33-B267-4897-ABA7-5ABB7B18526E}"/>
              </a:ext>
            </a:extLst>
          </p:cNvPr>
          <p:cNvGraphicFramePr>
            <a:graphicFrameLocks noGrp="1"/>
          </p:cNvGraphicFramePr>
          <p:nvPr/>
        </p:nvGraphicFramePr>
        <p:xfrm>
          <a:off x="347272" y="737048"/>
          <a:ext cx="11497455" cy="5690694"/>
        </p:xfrm>
        <a:graphic>
          <a:graphicData uri="http://schemas.openxmlformats.org/drawingml/2006/table">
            <a:tbl>
              <a:tblPr firstRow="1" firstCol="1" bandRow="1">
                <a:tableStyleId>{5C22544A-7EE6-4342-B048-85BDC9FD1C3A}</a:tableStyleId>
              </a:tblPr>
              <a:tblGrid>
                <a:gridCol w="992001">
                  <a:extLst>
                    <a:ext uri="{9D8B030D-6E8A-4147-A177-3AD203B41FA5}">
                      <a16:colId xmlns:a16="http://schemas.microsoft.com/office/drawing/2014/main" val="1417469488"/>
                    </a:ext>
                  </a:extLst>
                </a:gridCol>
                <a:gridCol w="1671782">
                  <a:extLst>
                    <a:ext uri="{9D8B030D-6E8A-4147-A177-3AD203B41FA5}">
                      <a16:colId xmlns:a16="http://schemas.microsoft.com/office/drawing/2014/main" val="3252929137"/>
                    </a:ext>
                  </a:extLst>
                </a:gridCol>
                <a:gridCol w="1182254">
                  <a:extLst>
                    <a:ext uri="{9D8B030D-6E8A-4147-A177-3AD203B41FA5}">
                      <a16:colId xmlns:a16="http://schemas.microsoft.com/office/drawing/2014/main" val="1998088117"/>
                    </a:ext>
                  </a:extLst>
                </a:gridCol>
                <a:gridCol w="6811537">
                  <a:extLst>
                    <a:ext uri="{9D8B030D-6E8A-4147-A177-3AD203B41FA5}">
                      <a16:colId xmlns:a16="http://schemas.microsoft.com/office/drawing/2014/main" val="557548895"/>
                    </a:ext>
                  </a:extLst>
                </a:gridCol>
                <a:gridCol w="839881">
                  <a:extLst>
                    <a:ext uri="{9D8B030D-6E8A-4147-A177-3AD203B41FA5}">
                      <a16:colId xmlns:a16="http://schemas.microsoft.com/office/drawing/2014/main" val="1867327088"/>
                    </a:ext>
                  </a:extLst>
                </a:gridCol>
              </a:tblGrid>
              <a:tr h="690256">
                <a:tc>
                  <a:txBody>
                    <a:bodyPr/>
                    <a:lstStyle/>
                    <a:p>
                      <a:pPr>
                        <a:lnSpc>
                          <a:spcPct val="107000"/>
                        </a:lnSpc>
                        <a:spcAft>
                          <a:spcPts val="0"/>
                        </a:spcAft>
                      </a:pPr>
                      <a:r>
                        <a:rPr lang="en-GB" sz="1100" b="1" dirty="0">
                          <a:effectLst/>
                        </a:rPr>
                        <a:t>Supplier</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nchor="ctr"/>
                </a:tc>
                <a:tc>
                  <a:txBody>
                    <a:bodyPr/>
                    <a:lstStyle/>
                    <a:p>
                      <a:pPr>
                        <a:lnSpc>
                          <a:spcPct val="107000"/>
                        </a:lnSpc>
                        <a:spcAft>
                          <a:spcPts val="0"/>
                        </a:spcAft>
                      </a:pPr>
                      <a:r>
                        <a:rPr lang="en-GB" sz="1100" b="1" dirty="0">
                          <a:effectLst/>
                        </a:rPr>
                        <a:t>Overview of support to be provided </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nchor="ctr"/>
                </a:tc>
                <a:tc>
                  <a:txBody>
                    <a:bodyPr/>
                    <a:lstStyle/>
                    <a:p>
                      <a:pPr>
                        <a:lnSpc>
                          <a:spcPct val="107000"/>
                        </a:lnSpc>
                        <a:spcAft>
                          <a:spcPts val="0"/>
                        </a:spcAft>
                      </a:pPr>
                      <a:r>
                        <a:rPr lang="en-GB" sz="1100" b="1" dirty="0">
                          <a:effectLst/>
                        </a:rPr>
                        <a:t>Roles to be provided by supplier</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nchor="ctr"/>
                </a:tc>
                <a:tc>
                  <a:txBody>
                    <a:bodyPr/>
                    <a:lstStyle/>
                    <a:p>
                      <a:pPr>
                        <a:lnSpc>
                          <a:spcPct val="107000"/>
                        </a:lnSpc>
                        <a:spcAft>
                          <a:spcPts val="0"/>
                        </a:spcAft>
                      </a:pPr>
                      <a:r>
                        <a:rPr lang="en-GB" sz="1100" b="1" dirty="0">
                          <a:effectLst/>
                          <a:latin typeface="+mn-lt"/>
                          <a:ea typeface="Calibri" panose="020F0502020204030204" pitchFamily="34" charset="0"/>
                          <a:cs typeface="Times New Roman" panose="02020603050405020304" pitchFamily="18" charset="0"/>
                        </a:rPr>
                        <a:t>How do I access national supply?</a:t>
                      </a:r>
                    </a:p>
                  </a:txBody>
                  <a:tcPr marL="20559" marR="20559" marT="0" marB="0" anchor="ctr"/>
                </a:tc>
                <a:tc>
                  <a:txBody>
                    <a:bodyPr/>
                    <a:lstStyle/>
                    <a:p>
                      <a:pPr>
                        <a:lnSpc>
                          <a:spcPct val="107000"/>
                        </a:lnSpc>
                        <a:spcAft>
                          <a:spcPts val="0"/>
                        </a:spcAft>
                      </a:pPr>
                      <a:r>
                        <a:rPr lang="en-GB" sz="1100" b="1" dirty="0">
                          <a:effectLst/>
                        </a:rPr>
                        <a:t>Contract status</a:t>
                      </a: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nchor="ctr"/>
                </a:tc>
                <a:extLst>
                  <a:ext uri="{0D108BD9-81ED-4DB2-BD59-A6C34878D82A}">
                    <a16:rowId xmlns:a16="http://schemas.microsoft.com/office/drawing/2014/main" val="3025296857"/>
                  </a:ext>
                </a:extLst>
              </a:tr>
              <a:tr h="2369633">
                <a:tc>
                  <a:txBody>
                    <a:bodyPr/>
                    <a:lstStyle/>
                    <a:p>
                      <a:pPr>
                        <a:lnSpc>
                          <a:spcPct val="107000"/>
                        </a:lnSpc>
                        <a:spcAft>
                          <a:spcPts val="0"/>
                        </a:spcAft>
                      </a:pPr>
                      <a:r>
                        <a:rPr lang="en-GB" sz="1100" dirty="0">
                          <a:effectLst/>
                        </a:rPr>
                        <a:t>St John Ambulance (SJA)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nchor="ctr"/>
                </a:tc>
                <a:tc>
                  <a:txBody>
                    <a:bodyPr/>
                    <a:lstStyle/>
                    <a:p>
                      <a:pPr>
                        <a:lnSpc>
                          <a:spcPct val="107000"/>
                        </a:lnSpc>
                        <a:spcAft>
                          <a:spcPts val="0"/>
                        </a:spcAft>
                      </a:pPr>
                      <a:r>
                        <a:rPr lang="en-GB" sz="900" dirty="0">
                          <a:effectLst/>
                        </a:rPr>
                        <a:t>SJA will manage and deploy 30,500 volunteers to vaccination centres, including 10,000 vaccinators. This will be available across all seven regions. </a:t>
                      </a:r>
                    </a:p>
                    <a:p>
                      <a:pPr>
                        <a:lnSpc>
                          <a:spcPct val="107000"/>
                        </a:lnSpc>
                        <a:spcAft>
                          <a:spcPts val="0"/>
                        </a:spcAft>
                      </a:pP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tc>
                <a:tc>
                  <a:txBody>
                    <a:bodyPr/>
                    <a:lstStyle/>
                    <a:p>
                      <a:pPr marL="342900" lvl="0" indent="-342900">
                        <a:lnSpc>
                          <a:spcPct val="107000"/>
                        </a:lnSpc>
                        <a:spcAft>
                          <a:spcPts val="0"/>
                        </a:spcAft>
                        <a:buFont typeface="Symbol" panose="05050102010706020507" pitchFamily="18" charset="2"/>
                        <a:buChar char=""/>
                      </a:pPr>
                      <a:r>
                        <a:rPr lang="en-GB" sz="900" dirty="0">
                          <a:effectLst/>
                        </a:rPr>
                        <a:t>Volunteer Vaccinator</a:t>
                      </a:r>
                    </a:p>
                    <a:p>
                      <a:pPr marL="342900" lvl="0" indent="-342900">
                        <a:lnSpc>
                          <a:spcPct val="107000"/>
                        </a:lnSpc>
                        <a:spcAft>
                          <a:spcPts val="0"/>
                        </a:spcAft>
                        <a:buFont typeface="Symbol" panose="05050102010706020507" pitchFamily="18" charset="2"/>
                        <a:buChar char=""/>
                      </a:pPr>
                      <a:r>
                        <a:rPr lang="en-GB" sz="900" dirty="0">
                          <a:effectLst/>
                        </a:rPr>
                        <a:t>Steward - Patient Interaction </a:t>
                      </a:r>
                    </a:p>
                    <a:p>
                      <a:pPr marL="342900" lvl="0" indent="-342900">
                        <a:lnSpc>
                          <a:spcPct val="107000"/>
                        </a:lnSpc>
                        <a:spcAft>
                          <a:spcPts val="0"/>
                        </a:spcAft>
                        <a:buFont typeface="Symbol" panose="05050102010706020507" pitchFamily="18" charset="2"/>
                        <a:buChar char=""/>
                      </a:pPr>
                      <a:r>
                        <a:rPr lang="en-GB" sz="900" dirty="0">
                          <a:effectLst/>
                        </a:rPr>
                        <a:t>Enhanced Steward - Vaccine Info</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900" dirty="0">
                          <a:effectLst/>
                        </a:rPr>
                        <a:t> </a:t>
                      </a:r>
                    </a:p>
                  </a:txBody>
                  <a:tcPr marL="20559" marR="20559" marT="0" marB="0"/>
                </a:tc>
                <a:tc>
                  <a:txBody>
                    <a:bodyPr/>
                    <a:lstStyle/>
                    <a:p>
                      <a:pPr>
                        <a:lnSpc>
                          <a:spcPct val="107000"/>
                        </a:lnSpc>
                        <a:spcAft>
                          <a:spcPts val="0"/>
                        </a:spcAft>
                      </a:pPr>
                      <a:r>
                        <a:rPr lang="en-GB" sz="900" dirty="0">
                          <a:effectLst/>
                        </a:rPr>
                        <a:t>Lead providers can contact SJA to discuss mobilisation and plans of action by emailing </a:t>
                      </a:r>
                    </a:p>
                    <a:p>
                      <a:pPr>
                        <a:lnSpc>
                          <a:spcPct val="107000"/>
                        </a:lnSpc>
                        <a:spcAft>
                          <a:spcPts val="0"/>
                        </a:spcAft>
                      </a:pPr>
                      <a:r>
                        <a:rPr lang="en-GB" sz="900" u="sng" dirty="0">
                          <a:effectLst/>
                          <a:hlinkClick r:id="rId2"/>
                        </a:rPr>
                        <a:t>NHS-Vaccinations@sja.org.uk</a:t>
                      </a:r>
                      <a:endParaRPr lang="en-GB" sz="900" dirty="0">
                        <a:effectLst/>
                      </a:endParaRPr>
                    </a:p>
                    <a:p>
                      <a:pPr>
                        <a:lnSpc>
                          <a:spcPct val="107000"/>
                        </a:lnSpc>
                        <a:spcAft>
                          <a:spcPts val="0"/>
                        </a:spcAft>
                      </a:pPr>
                      <a:r>
                        <a:rPr lang="en-GB" sz="900" dirty="0">
                          <a:effectLst/>
                        </a:rPr>
                        <a:t> </a:t>
                      </a:r>
                    </a:p>
                    <a:p>
                      <a:pPr>
                        <a:lnSpc>
                          <a:spcPct val="107000"/>
                        </a:lnSpc>
                        <a:spcAft>
                          <a:spcPts val="0"/>
                        </a:spcAft>
                      </a:pPr>
                      <a:r>
                        <a:rPr lang="en-GB" sz="900" dirty="0">
                          <a:effectLst/>
                        </a:rPr>
                        <a:t>To access the Volunteer Workforce please follow the following steps: </a:t>
                      </a:r>
                    </a:p>
                    <a:p>
                      <a:pPr>
                        <a:lnSpc>
                          <a:spcPct val="107000"/>
                        </a:lnSpc>
                        <a:spcAft>
                          <a:spcPts val="0"/>
                        </a:spcAft>
                      </a:pPr>
                      <a:r>
                        <a:rPr lang="en-GB" sz="900" dirty="0">
                          <a:effectLst/>
                        </a:rPr>
                        <a:t> </a:t>
                      </a:r>
                    </a:p>
                    <a:p>
                      <a:pPr marL="342900" lvl="0" indent="-342900">
                        <a:lnSpc>
                          <a:spcPct val="107000"/>
                        </a:lnSpc>
                        <a:spcAft>
                          <a:spcPts val="0"/>
                        </a:spcAft>
                        <a:buFont typeface="+mj-lt"/>
                        <a:buAutoNum type="arabicPeriod"/>
                        <a:tabLst>
                          <a:tab pos="457200" algn="l"/>
                        </a:tabLst>
                      </a:pPr>
                      <a:r>
                        <a:rPr lang="en-US" sz="900" kern="1200" dirty="0">
                          <a:solidFill>
                            <a:schemeClr val="dk1"/>
                          </a:solidFill>
                          <a:effectLst/>
                          <a:latin typeface="+mn-lt"/>
                          <a:ea typeface="+mn-ea"/>
                          <a:cs typeface="+mn-cs"/>
                        </a:rPr>
                        <a:t>Workforce Bureau and/or Lead Provider provides the workforce requirement to the Single Point of Contact via the prescribed online form </a:t>
                      </a:r>
                    </a:p>
                    <a:p>
                      <a:pPr marL="342900" lvl="0" indent="-342900">
                        <a:lnSpc>
                          <a:spcPct val="107000"/>
                        </a:lnSpc>
                        <a:spcAft>
                          <a:spcPts val="0"/>
                        </a:spcAft>
                        <a:buFont typeface="+mj-lt"/>
                        <a:buAutoNum type="arabicPeriod"/>
                        <a:tabLst>
                          <a:tab pos="457200" algn="l"/>
                        </a:tabLst>
                      </a:pPr>
                      <a:r>
                        <a:rPr lang="en-US" sz="900" kern="1200" dirty="0">
                          <a:solidFill>
                            <a:schemeClr val="dk1"/>
                          </a:solidFill>
                          <a:effectLst/>
                          <a:latin typeface="+mn-lt"/>
                          <a:ea typeface="+mn-ea"/>
                          <a:cs typeface="+mn-cs"/>
                        </a:rPr>
                        <a:t>SJA Single Point of  Contact uploads the required shifts onto the SJA Global Rostering Service (GRS)</a:t>
                      </a:r>
                      <a:endParaRPr lang="en-GB" sz="900" kern="1200" dirty="0">
                        <a:solidFill>
                          <a:schemeClr val="dk1"/>
                        </a:solidFill>
                        <a:effectLst/>
                        <a:latin typeface="+mn-lt"/>
                        <a:ea typeface="+mn-ea"/>
                        <a:cs typeface="+mn-cs"/>
                      </a:endParaRPr>
                    </a:p>
                    <a:p>
                      <a:pPr marL="342900" lvl="0" indent="-342900">
                        <a:lnSpc>
                          <a:spcPct val="107000"/>
                        </a:lnSpc>
                        <a:spcAft>
                          <a:spcPts val="0"/>
                        </a:spcAft>
                        <a:buFont typeface="+mj-lt"/>
                        <a:buAutoNum type="arabicPeriod"/>
                        <a:tabLst>
                          <a:tab pos="457200" algn="l"/>
                        </a:tabLst>
                      </a:pPr>
                      <a:r>
                        <a:rPr lang="en-US" sz="900" kern="1200" dirty="0">
                          <a:solidFill>
                            <a:schemeClr val="dk1"/>
                          </a:solidFill>
                          <a:effectLst/>
                          <a:latin typeface="+mn-lt"/>
                          <a:ea typeface="+mn-ea"/>
                          <a:cs typeface="+mn-cs"/>
                        </a:rPr>
                        <a:t>SJA Volunteers will </a:t>
                      </a:r>
                      <a:r>
                        <a:rPr lang="en-US" sz="900" dirty="0">
                          <a:effectLst/>
                        </a:rPr>
                        <a:t>then self-roster the shifts in accordance with the Lead Provider requirements. </a:t>
                      </a:r>
                      <a:endParaRPr lang="en-GB" sz="900" dirty="0">
                        <a:effectLst/>
                      </a:endParaRPr>
                    </a:p>
                    <a:p>
                      <a:pPr marL="342900" lvl="0" indent="-342900">
                        <a:lnSpc>
                          <a:spcPct val="107000"/>
                        </a:lnSpc>
                        <a:spcAft>
                          <a:spcPts val="0"/>
                        </a:spcAft>
                        <a:buFont typeface="+mj-lt"/>
                        <a:buAutoNum type="arabicPeriod"/>
                        <a:tabLst>
                          <a:tab pos="457200" algn="l"/>
                        </a:tabLst>
                      </a:pPr>
                      <a:r>
                        <a:rPr lang="en-US" sz="900" dirty="0">
                          <a:effectLst/>
                        </a:rPr>
                        <a:t>When Volunteer arrives on-site the Lead Provider will be required to conduct the onsite inductions and ensure any face-to-face training has been completed for Vaccinator Volunteer role. Where required, the Lead Provider may request that the Volunteer signs a Volunteer Agreement in accordance with its local procedures to ensure areas such as confidentiality and data protection are covered accordingly. The National Team has provided a template should the Lead Provider wish to use that.  </a:t>
                      </a:r>
                    </a:p>
                    <a:p>
                      <a:pPr marL="342900" lvl="0" indent="-342900">
                        <a:lnSpc>
                          <a:spcPct val="107000"/>
                        </a:lnSpc>
                        <a:spcAft>
                          <a:spcPts val="0"/>
                        </a:spcAft>
                        <a:buFont typeface="+mj-lt"/>
                        <a:buAutoNum type="arabicPeriod"/>
                        <a:tabLst>
                          <a:tab pos="457200" algn="l"/>
                        </a:tabLst>
                      </a:pPr>
                      <a:r>
                        <a:rPr lang="en-US" sz="900" dirty="0">
                          <a:effectLst/>
                        </a:rPr>
                        <a:t>Volunteer will conduct their shift under the supervision of the Lead Provider. </a:t>
                      </a:r>
                    </a:p>
                    <a:p>
                      <a:pPr marL="342900" lvl="0" indent="-342900" algn="l" defTabSz="914400" rtl="0" eaLnBrk="1" latinLnBrk="0" hangingPunct="1">
                        <a:lnSpc>
                          <a:spcPct val="107000"/>
                        </a:lnSpc>
                        <a:spcAft>
                          <a:spcPts val="0"/>
                        </a:spcAft>
                        <a:buFont typeface="+mj-lt"/>
                        <a:buAutoNum type="arabicPeriod"/>
                        <a:tabLst>
                          <a:tab pos="457200" algn="l"/>
                        </a:tabLst>
                      </a:pPr>
                      <a:r>
                        <a:rPr lang="en-US" sz="900" kern="1200" dirty="0">
                          <a:solidFill>
                            <a:schemeClr val="dk1"/>
                          </a:solidFill>
                          <a:effectLst/>
                          <a:latin typeface="+mn-lt"/>
                          <a:ea typeface="+mn-ea"/>
                          <a:cs typeface="+mn-cs"/>
                        </a:rPr>
                        <a:t>SJA will invoice NHS England and NHS Improvement directly every month for the services delivered in that monthly period. All invoices to NHSE/I will be broken down regionally.  </a:t>
                      </a:r>
                      <a:endParaRPr lang="en-GB" sz="900" kern="1200" dirty="0">
                        <a:solidFill>
                          <a:schemeClr val="dk1"/>
                        </a:solidFill>
                        <a:effectLst/>
                        <a:latin typeface="+mn-lt"/>
                        <a:ea typeface="+mn-ea"/>
                        <a:cs typeface="+mn-cs"/>
                      </a:endParaRPr>
                    </a:p>
                  </a:txBody>
                  <a:tcPr marL="20559" marR="20559" marT="0" marB="0"/>
                </a:tc>
                <a:tc>
                  <a:txBody>
                    <a:bodyPr/>
                    <a:lstStyle/>
                    <a:p>
                      <a:pPr>
                        <a:lnSpc>
                          <a:spcPct val="107000"/>
                        </a:lnSpc>
                        <a:spcAft>
                          <a:spcPts val="0"/>
                        </a:spcAft>
                      </a:pPr>
                      <a:r>
                        <a:rPr lang="en-GB" sz="900" dirty="0">
                          <a:effectLst/>
                        </a:rPr>
                        <a:t>In principle agreed</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tc>
                <a:extLst>
                  <a:ext uri="{0D108BD9-81ED-4DB2-BD59-A6C34878D82A}">
                    <a16:rowId xmlns:a16="http://schemas.microsoft.com/office/drawing/2014/main" val="1699793369"/>
                  </a:ext>
                </a:extLst>
              </a:tr>
              <a:tr h="2369633">
                <a:tc>
                  <a:txBody>
                    <a:bodyPr/>
                    <a:lstStyle/>
                    <a:p>
                      <a:pPr marL="0" algn="l" defTabSz="914400" rtl="0" eaLnBrk="1" latinLnBrk="0" hangingPunct="1">
                        <a:lnSpc>
                          <a:spcPct val="107000"/>
                        </a:lnSpc>
                        <a:spcAft>
                          <a:spcPts val="0"/>
                        </a:spcAft>
                      </a:pPr>
                      <a:r>
                        <a:rPr lang="en-GB" sz="1100" b="1" kern="1200" dirty="0">
                          <a:solidFill>
                            <a:schemeClr val="lt1"/>
                          </a:solidFill>
                          <a:effectLst/>
                          <a:latin typeface="+mn-lt"/>
                          <a:ea typeface="+mn-ea"/>
                          <a:cs typeface="+mn-cs"/>
                        </a:rPr>
                        <a:t>Royal Volunteer Services </a:t>
                      </a:r>
                    </a:p>
                  </a:txBody>
                  <a:tcPr marL="68580" marR="68580" marT="0" marB="0"/>
                </a:tc>
                <a:tc>
                  <a:txBody>
                    <a:bodyPr/>
                    <a:lstStyle/>
                    <a:p>
                      <a:pPr>
                        <a:lnSpc>
                          <a:spcPct val="107000"/>
                        </a:lnSpc>
                        <a:spcAft>
                          <a:spcPts val="0"/>
                        </a:spcAft>
                      </a:pPr>
                      <a:r>
                        <a:rPr lang="en-GB" sz="900" b="0" dirty="0">
                          <a:solidFill>
                            <a:schemeClr val="tx1"/>
                          </a:solidFill>
                          <a:effectLst/>
                          <a:latin typeface="+mn-lt"/>
                          <a:ea typeface="Calibri" panose="020F0502020204030204" pitchFamily="34" charset="0"/>
                          <a:cs typeface="Times New Roman" panose="02020603050405020304" pitchFamily="18" charset="0"/>
                        </a:rPr>
                        <a:t>RVS can provide c.50,000 volunteers aligned to the current NHS Volunteer Responder model. </a:t>
                      </a:r>
                    </a:p>
                  </a:txBody>
                  <a:tcPr marL="68580" marR="68580" marT="0" marB="0"/>
                </a:tc>
                <a:tc>
                  <a:txBody>
                    <a:bodyPr/>
                    <a:lstStyle/>
                    <a:p>
                      <a:pPr marL="171450" lvl="0" indent="-171450">
                        <a:lnSpc>
                          <a:spcPct val="107000"/>
                        </a:lnSpc>
                        <a:spcAft>
                          <a:spcPts val="0"/>
                        </a:spcAft>
                        <a:buFont typeface="Arial" panose="020B0604020202020204" pitchFamily="34" charset="0"/>
                        <a:buChar char="•"/>
                      </a:pPr>
                      <a:r>
                        <a:rPr lang="en-GB" sz="900" b="0" dirty="0">
                          <a:solidFill>
                            <a:schemeClr val="tx1"/>
                          </a:solidFill>
                          <a:effectLst/>
                          <a:latin typeface="+mn-lt"/>
                          <a:ea typeface="Calibri" panose="020F0502020204030204" pitchFamily="34" charset="0"/>
                          <a:cs typeface="Times New Roman" panose="02020603050405020304" pitchFamily="18" charset="0"/>
                        </a:rPr>
                        <a:t>Steward - Patient Flow</a:t>
                      </a:r>
                    </a:p>
                  </a:txBody>
                  <a:tcPr marL="68580" marR="68580" marT="0" marB="0"/>
                </a:tc>
                <a:tc>
                  <a:txBody>
                    <a:bodyPr/>
                    <a:lstStyle/>
                    <a:p>
                      <a:pPr>
                        <a:lnSpc>
                          <a:spcPct val="107000"/>
                        </a:lnSpc>
                        <a:spcAft>
                          <a:spcPts val="0"/>
                        </a:spcAft>
                      </a:pPr>
                      <a:r>
                        <a:rPr lang="en-GB" sz="900" b="0" dirty="0">
                          <a:solidFill>
                            <a:schemeClr val="tx1"/>
                          </a:solidFill>
                          <a:effectLst/>
                          <a:latin typeface="+mn-lt"/>
                          <a:ea typeface="Calibri" panose="020F0502020204030204" pitchFamily="34" charset="0"/>
                          <a:cs typeface="Times New Roman" panose="02020603050405020304" pitchFamily="18" charset="0"/>
                        </a:rPr>
                        <a:t>The National Team are in negotiations with RVS for a National Contract where all NHS Organisations will be able to access via the </a:t>
                      </a:r>
                      <a:r>
                        <a:rPr lang="en-GB" sz="900" b="0" dirty="0" err="1">
                          <a:solidFill>
                            <a:schemeClr val="tx1"/>
                          </a:solidFill>
                          <a:effectLst/>
                          <a:latin typeface="+mn-lt"/>
                          <a:ea typeface="Calibri" panose="020F0502020204030204" pitchFamily="34" charset="0"/>
                          <a:cs typeface="Times New Roman" panose="02020603050405020304" pitchFamily="18" charset="0"/>
                        </a:rPr>
                        <a:t>GoodSAM</a:t>
                      </a:r>
                      <a:r>
                        <a:rPr lang="en-GB" sz="900" b="0" dirty="0">
                          <a:solidFill>
                            <a:schemeClr val="tx1"/>
                          </a:solidFill>
                          <a:effectLst/>
                          <a:latin typeface="+mn-lt"/>
                          <a:ea typeface="Calibri" panose="020F0502020204030204" pitchFamily="34" charset="0"/>
                          <a:cs typeface="Times New Roman" panose="02020603050405020304" pitchFamily="18" charset="0"/>
                        </a:rPr>
                        <a:t> App. </a:t>
                      </a:r>
                    </a:p>
                    <a:p>
                      <a:pPr>
                        <a:lnSpc>
                          <a:spcPct val="107000"/>
                        </a:lnSpc>
                        <a:spcAft>
                          <a:spcPts val="0"/>
                        </a:spcAft>
                      </a:pPr>
                      <a:r>
                        <a:rPr lang="en-GB" sz="900" b="0" dirty="0">
                          <a:solidFill>
                            <a:schemeClr val="tx1"/>
                          </a:solidFill>
                          <a:effectLst/>
                          <a:latin typeface="+mn-lt"/>
                          <a:ea typeface="Calibri" panose="020F0502020204030204" pitchFamily="34" charset="0"/>
                          <a:cs typeface="Times New Roman" panose="02020603050405020304" pitchFamily="18" charset="0"/>
                        </a:rPr>
                        <a:t> </a:t>
                      </a:r>
                    </a:p>
                    <a:p>
                      <a:pPr>
                        <a:lnSpc>
                          <a:spcPct val="107000"/>
                        </a:lnSpc>
                        <a:spcAft>
                          <a:spcPts val="0"/>
                        </a:spcAft>
                      </a:pPr>
                      <a:r>
                        <a:rPr lang="en-GB" sz="900" b="0" dirty="0">
                          <a:solidFill>
                            <a:schemeClr val="tx1"/>
                          </a:solidFill>
                          <a:effectLst/>
                          <a:latin typeface="+mn-lt"/>
                          <a:ea typeface="Calibri" panose="020F0502020204030204" pitchFamily="34" charset="0"/>
                          <a:cs typeface="Times New Roman" panose="02020603050405020304" pitchFamily="18" charset="0"/>
                        </a:rPr>
                        <a:t>To access the Volunteer Workforce please follow the following steps:</a:t>
                      </a:r>
                    </a:p>
                    <a:p>
                      <a:pPr>
                        <a:lnSpc>
                          <a:spcPct val="107000"/>
                        </a:lnSpc>
                        <a:spcAft>
                          <a:spcPts val="0"/>
                        </a:spcAft>
                      </a:pPr>
                      <a:r>
                        <a:rPr lang="en-GB" sz="900" b="0" dirty="0">
                          <a:solidFill>
                            <a:schemeClr val="tx1"/>
                          </a:solidFill>
                          <a:effectLst/>
                          <a:latin typeface="+mn-lt"/>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mj-lt"/>
                        <a:buAutoNum type="arabicPeriod"/>
                        <a:tabLst>
                          <a:tab pos="457200" algn="l"/>
                        </a:tabLst>
                      </a:pPr>
                      <a:r>
                        <a:rPr lang="en-GB" sz="900" b="0" dirty="0">
                          <a:solidFill>
                            <a:schemeClr val="tx1"/>
                          </a:solidFill>
                          <a:effectLst/>
                          <a:latin typeface="+mn-lt"/>
                          <a:ea typeface="Calibri" panose="020F0502020204030204" pitchFamily="34" charset="0"/>
                          <a:cs typeface="Times New Roman" panose="02020603050405020304" pitchFamily="18" charset="0"/>
                        </a:rPr>
                        <a:t>Workforce Bureau staff and/or Lead Provider staff will be trained via an online webinar on how to upload requests onto the </a:t>
                      </a:r>
                      <a:r>
                        <a:rPr lang="en-GB" sz="900" b="0" dirty="0" err="1">
                          <a:solidFill>
                            <a:schemeClr val="tx1"/>
                          </a:solidFill>
                          <a:effectLst/>
                          <a:latin typeface="+mn-lt"/>
                          <a:ea typeface="Calibri" panose="020F0502020204030204" pitchFamily="34" charset="0"/>
                          <a:cs typeface="Times New Roman" panose="02020603050405020304" pitchFamily="18" charset="0"/>
                        </a:rPr>
                        <a:t>GoodSAM</a:t>
                      </a:r>
                      <a:r>
                        <a:rPr lang="en-GB" sz="900" b="0" dirty="0">
                          <a:solidFill>
                            <a:schemeClr val="tx1"/>
                          </a:solidFill>
                          <a:effectLst/>
                          <a:latin typeface="+mn-lt"/>
                          <a:ea typeface="Calibri" panose="020F0502020204030204" pitchFamily="34" charset="0"/>
                          <a:cs typeface="Times New Roman" panose="02020603050405020304" pitchFamily="18" charset="0"/>
                        </a:rPr>
                        <a:t> application. </a:t>
                      </a:r>
                    </a:p>
                    <a:p>
                      <a:pPr marL="342900" lvl="0" indent="-342900">
                        <a:lnSpc>
                          <a:spcPct val="107000"/>
                        </a:lnSpc>
                        <a:spcAft>
                          <a:spcPts val="0"/>
                        </a:spcAft>
                        <a:buFont typeface="+mj-lt"/>
                        <a:buAutoNum type="arabicPeriod"/>
                        <a:tabLst>
                          <a:tab pos="457200" algn="l"/>
                        </a:tabLst>
                      </a:pPr>
                      <a:r>
                        <a:rPr lang="en-US" sz="900" b="0" dirty="0">
                          <a:solidFill>
                            <a:schemeClr val="tx1"/>
                          </a:solidFill>
                          <a:effectLst/>
                          <a:latin typeface="+mn-lt"/>
                          <a:ea typeface="Calibri" panose="020F0502020204030204" pitchFamily="34" charset="0"/>
                          <a:cs typeface="Times New Roman" panose="02020603050405020304" pitchFamily="18" charset="0"/>
                        </a:rPr>
                        <a:t>Workforce Bureau and/or Lead Provider uploads demand to the </a:t>
                      </a:r>
                      <a:r>
                        <a:rPr lang="en-US" sz="900" b="0" dirty="0" err="1">
                          <a:solidFill>
                            <a:schemeClr val="tx1"/>
                          </a:solidFill>
                          <a:effectLst/>
                          <a:latin typeface="+mn-lt"/>
                          <a:ea typeface="Calibri" panose="020F0502020204030204" pitchFamily="34" charset="0"/>
                          <a:cs typeface="Times New Roman" panose="02020603050405020304" pitchFamily="18" charset="0"/>
                        </a:rPr>
                        <a:t>GoodSAM</a:t>
                      </a:r>
                      <a:r>
                        <a:rPr lang="en-US" sz="900" b="0" dirty="0">
                          <a:solidFill>
                            <a:schemeClr val="tx1"/>
                          </a:solidFill>
                          <a:effectLst/>
                          <a:latin typeface="+mn-lt"/>
                          <a:ea typeface="Calibri" panose="020F0502020204030204" pitchFamily="34" charset="0"/>
                          <a:cs typeface="Times New Roman" panose="02020603050405020304" pitchFamily="18" charset="0"/>
                        </a:rPr>
                        <a:t> application</a:t>
                      </a:r>
                      <a:endParaRPr lang="en-GB" sz="900" b="0" dirty="0">
                        <a:solidFill>
                          <a:schemeClr val="tx1"/>
                        </a:solidFill>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tabLst>
                          <a:tab pos="457200" algn="l"/>
                        </a:tabLst>
                      </a:pPr>
                      <a:r>
                        <a:rPr lang="en-US" sz="900" b="0" dirty="0">
                          <a:solidFill>
                            <a:schemeClr val="tx1"/>
                          </a:solidFill>
                          <a:effectLst/>
                          <a:latin typeface="+mn-lt"/>
                          <a:ea typeface="Calibri" panose="020F0502020204030204" pitchFamily="34" charset="0"/>
                          <a:cs typeface="Times New Roman" panose="02020603050405020304" pitchFamily="18" charset="0"/>
                        </a:rPr>
                        <a:t>Volunteer will respond to </a:t>
                      </a:r>
                      <a:r>
                        <a:rPr lang="en-US" sz="900" b="0" dirty="0" err="1">
                          <a:solidFill>
                            <a:schemeClr val="tx1"/>
                          </a:solidFill>
                          <a:effectLst/>
                          <a:latin typeface="+mn-lt"/>
                          <a:ea typeface="Calibri" panose="020F0502020204030204" pitchFamily="34" charset="0"/>
                          <a:cs typeface="Times New Roman" panose="02020603050405020304" pitchFamily="18" charset="0"/>
                        </a:rPr>
                        <a:t>GoodSAM</a:t>
                      </a:r>
                      <a:r>
                        <a:rPr lang="en-US" sz="900" b="0" dirty="0">
                          <a:solidFill>
                            <a:schemeClr val="tx1"/>
                          </a:solidFill>
                          <a:effectLst/>
                          <a:latin typeface="+mn-lt"/>
                          <a:ea typeface="Calibri" panose="020F0502020204030204" pitchFamily="34" charset="0"/>
                          <a:cs typeface="Times New Roman" panose="02020603050405020304" pitchFamily="18" charset="0"/>
                        </a:rPr>
                        <a:t> application and sign up to shifts within their geographical areas. </a:t>
                      </a:r>
                    </a:p>
                    <a:p>
                      <a:pPr marL="342900" marR="0" lvl="0" indent="-342900" algn="l" defTabSz="914400" rtl="0" eaLnBrk="1" fontAlgn="auto" latinLnBrk="0" hangingPunct="1">
                        <a:lnSpc>
                          <a:spcPct val="107000"/>
                        </a:lnSpc>
                        <a:spcBef>
                          <a:spcPts val="0"/>
                        </a:spcBef>
                        <a:spcAft>
                          <a:spcPts val="0"/>
                        </a:spcAft>
                        <a:buClrTx/>
                        <a:buSzTx/>
                        <a:buFont typeface="+mj-lt"/>
                        <a:buAutoNum type="arabicPeriod"/>
                        <a:tabLst>
                          <a:tab pos="457200" algn="l"/>
                        </a:tabLst>
                        <a:defRPr/>
                      </a:pPr>
                      <a:r>
                        <a:rPr lang="en-US" sz="900" dirty="0">
                          <a:effectLst/>
                        </a:rPr>
                        <a:t>When Volunteer arrives on-site the Lead Provider will be required to conduct the onsite inductions. Where required, the Lead Provider may request that the Volunteer signs a Volunteer Agreement in accordance with its local procedures to ensure areas such as confidentiality and data protection are covered accordingly. The National Team has provided a template should the Lead Provider wish to use that.  </a:t>
                      </a:r>
                      <a:endParaRPr lang="en-GB" sz="900" b="0" dirty="0">
                        <a:solidFill>
                          <a:schemeClr val="tx1"/>
                        </a:solidFill>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tabLst>
                          <a:tab pos="457200" algn="l"/>
                        </a:tabLst>
                      </a:pPr>
                      <a:r>
                        <a:rPr lang="en-US" sz="900" b="0" dirty="0">
                          <a:solidFill>
                            <a:schemeClr val="tx1"/>
                          </a:solidFill>
                          <a:effectLst/>
                          <a:latin typeface="+mn-lt"/>
                          <a:ea typeface="Calibri" panose="020F0502020204030204" pitchFamily="34" charset="0"/>
                          <a:cs typeface="Times New Roman" panose="02020603050405020304" pitchFamily="18" charset="0"/>
                        </a:rPr>
                        <a:t>Should there be any issues or queries in relation to the Volunteers, RVS will provide a Regional Relationship Manager who will be your first escalation point. </a:t>
                      </a:r>
                      <a:endParaRPr lang="en-GB" sz="900" b="0" dirty="0">
                        <a:solidFill>
                          <a:schemeClr val="tx1"/>
                        </a:solidFill>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tabLst>
                          <a:tab pos="457200" algn="l"/>
                        </a:tabLst>
                      </a:pPr>
                      <a:r>
                        <a:rPr lang="en-US" sz="900" b="0" dirty="0">
                          <a:solidFill>
                            <a:schemeClr val="tx1"/>
                          </a:solidFill>
                          <a:effectLst/>
                          <a:latin typeface="+mn-lt"/>
                          <a:ea typeface="Calibri" panose="020F0502020204030204" pitchFamily="34" charset="0"/>
                          <a:cs typeface="Times New Roman" panose="02020603050405020304" pitchFamily="18" charset="0"/>
                        </a:rPr>
                        <a:t>RVS Volunteer will be inducted and deployed as per the Lead Provider Requirements.   </a:t>
                      </a:r>
                      <a:endParaRPr lang="en-GB" sz="900" b="0" dirty="0">
                        <a:solidFill>
                          <a:schemeClr val="tx1"/>
                        </a:solidFill>
                        <a:effectLst/>
                        <a:latin typeface="+mn-lt"/>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tabLst>
                          <a:tab pos="457200" algn="l"/>
                        </a:tabLst>
                      </a:pPr>
                      <a:r>
                        <a:rPr lang="en-US" sz="900" b="0" dirty="0">
                          <a:solidFill>
                            <a:schemeClr val="tx1"/>
                          </a:solidFill>
                          <a:effectLst/>
                          <a:latin typeface="+mn-lt"/>
                          <a:ea typeface="Calibri" panose="020F0502020204030204" pitchFamily="34" charset="0"/>
                          <a:cs typeface="Times New Roman" panose="02020603050405020304" pitchFamily="18" charset="0"/>
                        </a:rPr>
                        <a:t>RVS will invoice NHS England and NHS Improvement directly every month. </a:t>
                      </a:r>
                      <a:endParaRPr lang="en-GB" sz="900" b="0" dirty="0">
                        <a:solidFill>
                          <a:schemeClr val="tx1"/>
                        </a:solidFill>
                        <a:effectLst/>
                        <a:latin typeface="+mn-lt"/>
                        <a:ea typeface="Calibri" panose="020F0502020204030204" pitchFamily="34" charset="0"/>
                        <a:cs typeface="Times New Roman" panose="02020603050405020304" pitchFamily="18" charset="0"/>
                      </a:endParaRPr>
                    </a:p>
                    <a:p>
                      <a:pPr>
                        <a:lnSpc>
                          <a:spcPct val="107000"/>
                        </a:lnSpc>
                        <a:spcAft>
                          <a:spcPts val="0"/>
                        </a:spcAft>
                      </a:pPr>
                      <a:r>
                        <a:rPr lang="en-GB" sz="900" b="0" dirty="0">
                          <a:solidFill>
                            <a:schemeClr val="tx1"/>
                          </a:solidFill>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pPr>
                        <a:lnSpc>
                          <a:spcPct val="107000"/>
                        </a:lnSpc>
                        <a:spcAft>
                          <a:spcPts val="0"/>
                        </a:spcAft>
                      </a:pPr>
                      <a:r>
                        <a:rPr lang="en-GB" sz="900" b="0" dirty="0">
                          <a:solidFill>
                            <a:schemeClr val="tx1"/>
                          </a:solidFill>
                          <a:effectLst/>
                          <a:latin typeface="+mn-lt"/>
                          <a:ea typeface="Calibri" panose="020F0502020204030204" pitchFamily="34" charset="0"/>
                          <a:cs typeface="Times New Roman" panose="02020603050405020304" pitchFamily="18" charset="0"/>
                        </a:rPr>
                        <a:t>In principle agreed</a:t>
                      </a:r>
                    </a:p>
                  </a:txBody>
                  <a:tcPr marL="68580" marR="68580" marT="0" marB="0"/>
                </a:tc>
                <a:extLst>
                  <a:ext uri="{0D108BD9-81ED-4DB2-BD59-A6C34878D82A}">
                    <a16:rowId xmlns:a16="http://schemas.microsoft.com/office/drawing/2014/main" val="2689978962"/>
                  </a:ext>
                </a:extLst>
              </a:tr>
            </a:tbl>
          </a:graphicData>
        </a:graphic>
      </p:graphicFrame>
    </p:spTree>
    <p:extLst>
      <p:ext uri="{BB962C8B-B14F-4D97-AF65-F5344CB8AC3E}">
        <p14:creationId xmlns:p14="http://schemas.microsoft.com/office/powerpoint/2010/main" val="3718231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167444" y="290275"/>
            <a:ext cx="9537367" cy="6116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GB" sz="2400" b="0" kern="1200">
                <a:solidFill>
                  <a:srgbClr val="005EB8"/>
                </a:solidFill>
                <a:latin typeface="Arial" panose="020B0604020202020204" pitchFamily="34" charset="0"/>
                <a:ea typeface="+mj-ea"/>
                <a:cs typeface="Arial" panose="020B0604020202020204" pitchFamily="34" charset="0"/>
              </a:defRPr>
            </a:lvl1pPr>
          </a:lstStyle>
          <a:p>
            <a:r>
              <a:rPr lang="en-GB" dirty="0"/>
              <a:t>National workforce suppliers</a:t>
            </a:r>
          </a:p>
        </p:txBody>
      </p:sp>
      <p:graphicFrame>
        <p:nvGraphicFramePr>
          <p:cNvPr id="2" name="Table 1">
            <a:extLst>
              <a:ext uri="{FF2B5EF4-FFF2-40B4-BE49-F238E27FC236}">
                <a16:creationId xmlns:a16="http://schemas.microsoft.com/office/drawing/2014/main" id="{E53A4F33-B267-4897-ABA7-5ABB7B18526E}"/>
              </a:ext>
            </a:extLst>
          </p:cNvPr>
          <p:cNvGraphicFramePr>
            <a:graphicFrameLocks noGrp="1"/>
          </p:cNvGraphicFramePr>
          <p:nvPr>
            <p:extLst>
              <p:ext uri="{D42A27DB-BD31-4B8C-83A1-F6EECF244321}">
                <p14:modId xmlns:p14="http://schemas.microsoft.com/office/powerpoint/2010/main" val="689337907"/>
              </p:ext>
            </p:extLst>
          </p:nvPr>
        </p:nvGraphicFramePr>
        <p:xfrm>
          <a:off x="167444" y="797905"/>
          <a:ext cx="11600487" cy="3508512"/>
        </p:xfrm>
        <a:graphic>
          <a:graphicData uri="http://schemas.openxmlformats.org/drawingml/2006/table">
            <a:tbl>
              <a:tblPr firstRow="1" firstCol="1" bandRow="1">
                <a:tableStyleId>{5C22544A-7EE6-4342-B048-85BDC9FD1C3A}</a:tableStyleId>
              </a:tblPr>
              <a:tblGrid>
                <a:gridCol w="1410620">
                  <a:extLst>
                    <a:ext uri="{9D8B030D-6E8A-4147-A177-3AD203B41FA5}">
                      <a16:colId xmlns:a16="http://schemas.microsoft.com/office/drawing/2014/main" val="1417469488"/>
                    </a:ext>
                  </a:extLst>
                </a:gridCol>
                <a:gridCol w="2004565">
                  <a:extLst>
                    <a:ext uri="{9D8B030D-6E8A-4147-A177-3AD203B41FA5}">
                      <a16:colId xmlns:a16="http://schemas.microsoft.com/office/drawing/2014/main" val="3252929137"/>
                    </a:ext>
                  </a:extLst>
                </a:gridCol>
                <a:gridCol w="2459302">
                  <a:extLst>
                    <a:ext uri="{9D8B030D-6E8A-4147-A177-3AD203B41FA5}">
                      <a16:colId xmlns:a16="http://schemas.microsoft.com/office/drawing/2014/main" val="1998088117"/>
                    </a:ext>
                  </a:extLst>
                </a:gridCol>
                <a:gridCol w="4593792">
                  <a:extLst>
                    <a:ext uri="{9D8B030D-6E8A-4147-A177-3AD203B41FA5}">
                      <a16:colId xmlns:a16="http://schemas.microsoft.com/office/drawing/2014/main" val="557548895"/>
                    </a:ext>
                  </a:extLst>
                </a:gridCol>
                <a:gridCol w="1132208">
                  <a:extLst>
                    <a:ext uri="{9D8B030D-6E8A-4147-A177-3AD203B41FA5}">
                      <a16:colId xmlns:a16="http://schemas.microsoft.com/office/drawing/2014/main" val="1867327088"/>
                    </a:ext>
                  </a:extLst>
                </a:gridCol>
              </a:tblGrid>
              <a:tr h="354574">
                <a:tc>
                  <a:txBody>
                    <a:bodyPr/>
                    <a:lstStyle/>
                    <a:p>
                      <a:pPr>
                        <a:lnSpc>
                          <a:spcPct val="107000"/>
                        </a:lnSpc>
                        <a:spcAft>
                          <a:spcPts val="0"/>
                        </a:spcAft>
                      </a:pPr>
                      <a:r>
                        <a:rPr lang="en-GB" sz="1100" dirty="0">
                          <a:effectLst/>
                        </a:rPr>
                        <a:t>Supplier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nchor="ctr"/>
                </a:tc>
                <a:tc>
                  <a:txBody>
                    <a:bodyPr/>
                    <a:lstStyle/>
                    <a:p>
                      <a:pPr>
                        <a:lnSpc>
                          <a:spcPct val="107000"/>
                        </a:lnSpc>
                        <a:spcAft>
                          <a:spcPts val="0"/>
                        </a:spcAft>
                      </a:pPr>
                      <a:r>
                        <a:rPr lang="en-GB" sz="1100" dirty="0">
                          <a:effectLst/>
                        </a:rPr>
                        <a:t>Overview of support to be provided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nchor="ctr"/>
                </a:tc>
                <a:tc>
                  <a:txBody>
                    <a:bodyPr/>
                    <a:lstStyle/>
                    <a:p>
                      <a:pPr>
                        <a:lnSpc>
                          <a:spcPct val="107000"/>
                        </a:lnSpc>
                        <a:spcAft>
                          <a:spcPts val="0"/>
                        </a:spcAft>
                      </a:pPr>
                      <a:r>
                        <a:rPr lang="en-GB" sz="1100" dirty="0">
                          <a:effectLst/>
                        </a:rPr>
                        <a:t>Roles to be provided by supplier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nchor="ctr"/>
                </a:tc>
                <a:tc>
                  <a:txBody>
                    <a:bodyPr/>
                    <a:lstStyle/>
                    <a:p>
                      <a:pPr>
                        <a:lnSpc>
                          <a:spcPct val="107000"/>
                        </a:lnSpc>
                        <a:spcAft>
                          <a:spcPts val="0"/>
                        </a:spcAft>
                      </a:pPr>
                      <a:r>
                        <a:rPr lang="en-GB" sz="1100" dirty="0">
                          <a:effectLst/>
                        </a:rPr>
                        <a:t>How do I access national supply?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nchor="ctr"/>
                </a:tc>
                <a:tc>
                  <a:txBody>
                    <a:bodyPr/>
                    <a:lstStyle/>
                    <a:p>
                      <a:pPr>
                        <a:lnSpc>
                          <a:spcPct val="107000"/>
                        </a:lnSpc>
                        <a:spcAft>
                          <a:spcPts val="0"/>
                        </a:spcAft>
                      </a:pPr>
                      <a:r>
                        <a:rPr lang="en-GB" sz="1100" dirty="0">
                          <a:effectLst/>
                        </a:rPr>
                        <a:t>Contract status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nchor="ctr"/>
                </a:tc>
                <a:extLst>
                  <a:ext uri="{0D108BD9-81ED-4DB2-BD59-A6C34878D82A}">
                    <a16:rowId xmlns:a16="http://schemas.microsoft.com/office/drawing/2014/main" val="3025296857"/>
                  </a:ext>
                </a:extLst>
              </a:tr>
              <a:tr h="2280813">
                <a:tc>
                  <a:txBody>
                    <a:bodyPr/>
                    <a:lstStyle/>
                    <a:p>
                      <a:pPr>
                        <a:lnSpc>
                          <a:spcPct val="107000"/>
                        </a:lnSpc>
                        <a:spcAft>
                          <a:spcPts val="0"/>
                        </a:spcAft>
                      </a:pPr>
                      <a:r>
                        <a:rPr lang="en-GB" sz="1100" dirty="0">
                          <a:effectLst/>
                        </a:rPr>
                        <a:t>Occupational health providers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nchor="ctr"/>
                </a:tc>
                <a:tc>
                  <a:txBody>
                    <a:bodyPr/>
                    <a:lstStyle/>
                    <a:p>
                      <a:pPr>
                        <a:lnSpc>
                          <a:spcPct val="107000"/>
                        </a:lnSpc>
                        <a:spcAft>
                          <a:spcPts val="0"/>
                        </a:spcAft>
                      </a:pPr>
                      <a:r>
                        <a:rPr lang="en-GB" sz="900" dirty="0">
                          <a:effectLst/>
                        </a:rPr>
                        <a:t>Multiple Occupational Health Providers can provide additional Registered Occupational Health Professionals.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tc>
                <a:tc>
                  <a:txBody>
                    <a:bodyPr/>
                    <a:lstStyle/>
                    <a:p>
                      <a:pPr marL="342900" lvl="0" indent="-342900">
                        <a:lnSpc>
                          <a:spcPct val="107000"/>
                        </a:lnSpc>
                        <a:spcAft>
                          <a:spcPts val="0"/>
                        </a:spcAft>
                        <a:buFont typeface="Symbol" panose="05050102010706020507" pitchFamily="18" charset="2"/>
                        <a:buChar char=""/>
                      </a:pPr>
                      <a:r>
                        <a:rPr lang="en-GB" sz="900" dirty="0">
                          <a:effectLst/>
                        </a:rPr>
                        <a:t>Registered OH Nurse - Onsite / face-to-face</a:t>
                      </a:r>
                    </a:p>
                    <a:p>
                      <a:pPr marL="342900" lvl="0" indent="-342900">
                        <a:lnSpc>
                          <a:spcPct val="107000"/>
                        </a:lnSpc>
                        <a:spcAft>
                          <a:spcPts val="0"/>
                        </a:spcAft>
                        <a:buFont typeface="Symbol" panose="05050102010706020507" pitchFamily="18" charset="2"/>
                        <a:buChar char=""/>
                      </a:pPr>
                      <a:r>
                        <a:rPr lang="en-GB" sz="900" dirty="0">
                          <a:effectLst/>
                        </a:rPr>
                        <a:t>OHA (qualified OH nurse; part 3 of register) Onsite / face-to-face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tc>
                <a:tc>
                  <a:txBody>
                    <a:bodyPr/>
                    <a:lstStyle/>
                    <a:p>
                      <a:pPr>
                        <a:lnSpc>
                          <a:spcPct val="107000"/>
                        </a:lnSpc>
                        <a:spcAft>
                          <a:spcPts val="0"/>
                        </a:spcAft>
                      </a:pPr>
                      <a:r>
                        <a:rPr lang="en-GB" sz="900" dirty="0">
                          <a:effectLst/>
                        </a:rPr>
                        <a:t>The Occupational Health DPS Framework with 23 suppliers is accessible from the NHS England and NHS Improvement People Directorate. To access the Framework please follow the following steps: </a:t>
                      </a:r>
                    </a:p>
                    <a:p>
                      <a:pPr marL="342900" lvl="0" indent="-342900">
                        <a:lnSpc>
                          <a:spcPct val="107000"/>
                        </a:lnSpc>
                        <a:spcAft>
                          <a:spcPts val="0"/>
                        </a:spcAft>
                        <a:buFont typeface="+mj-lt"/>
                        <a:buAutoNum type="arabicPeriod"/>
                        <a:tabLst>
                          <a:tab pos="457200" algn="l"/>
                        </a:tabLst>
                      </a:pPr>
                      <a:r>
                        <a:rPr lang="en-US" sz="900" dirty="0">
                          <a:effectLst/>
                        </a:rPr>
                        <a:t>Provider/trust to identify specific requirements </a:t>
                      </a:r>
                      <a:r>
                        <a:rPr lang="en-US" sz="900" dirty="0" err="1">
                          <a:effectLst/>
                        </a:rPr>
                        <a:t>eg</a:t>
                      </a:r>
                      <a:r>
                        <a:rPr lang="en-US" sz="900" dirty="0">
                          <a:effectLst/>
                        </a:rPr>
                        <a:t> 2 OH nurses to work at X location for 2 months. </a:t>
                      </a:r>
                      <a:endParaRPr lang="en-GB" sz="900" dirty="0">
                        <a:effectLst/>
                      </a:endParaRPr>
                    </a:p>
                    <a:p>
                      <a:pPr marL="342900" lvl="0" indent="-342900">
                        <a:lnSpc>
                          <a:spcPct val="107000"/>
                        </a:lnSpc>
                        <a:spcAft>
                          <a:spcPts val="0"/>
                        </a:spcAft>
                        <a:buFont typeface="+mj-lt"/>
                        <a:buAutoNum type="arabicPeriod"/>
                        <a:tabLst>
                          <a:tab pos="457200" algn="l"/>
                        </a:tabLst>
                      </a:pPr>
                      <a:r>
                        <a:rPr lang="en-US" sz="900" dirty="0">
                          <a:effectLst/>
                        </a:rPr>
                        <a:t>Provider/trust to identify the required local funding [to be confirmed with Finance the flow of funding] </a:t>
                      </a:r>
                      <a:endParaRPr lang="en-GB" sz="900" dirty="0">
                        <a:effectLst/>
                      </a:endParaRPr>
                    </a:p>
                    <a:p>
                      <a:pPr marL="342900" lvl="0" indent="-342900">
                        <a:lnSpc>
                          <a:spcPct val="107000"/>
                        </a:lnSpc>
                        <a:spcAft>
                          <a:spcPts val="0"/>
                        </a:spcAft>
                        <a:buFont typeface="+mj-lt"/>
                        <a:buAutoNum type="arabicPeriod"/>
                        <a:tabLst>
                          <a:tab pos="457200" algn="l"/>
                        </a:tabLst>
                      </a:pPr>
                      <a:r>
                        <a:rPr lang="en-US" sz="900" dirty="0">
                          <a:effectLst/>
                        </a:rPr>
                        <a:t>Region accesses full list of accredited suppliers on NHS Health at Work Network</a:t>
                      </a:r>
                      <a:r>
                        <a:rPr lang="en-GB" sz="900" u="sng" dirty="0">
                          <a:effectLst/>
                        </a:rPr>
                        <a:t> </a:t>
                      </a:r>
                      <a:r>
                        <a:rPr lang="en-GB" sz="900" dirty="0">
                          <a:effectLst/>
                          <a:hlinkClick r:id="rId2"/>
                        </a:rPr>
                        <a:t>https://www.nhshealthatwork.co.uk/login.asp?origin=covid.asp</a:t>
                      </a:r>
                      <a:endParaRPr lang="en-GB" sz="900" dirty="0">
                        <a:effectLst/>
                      </a:endParaRPr>
                    </a:p>
                    <a:p>
                      <a:pPr marL="342900" lvl="0" indent="-342900">
                        <a:lnSpc>
                          <a:spcPct val="107000"/>
                        </a:lnSpc>
                        <a:spcAft>
                          <a:spcPts val="0"/>
                        </a:spcAft>
                        <a:buFont typeface="+mj-lt"/>
                        <a:buAutoNum type="arabicPeriod"/>
                        <a:tabLst>
                          <a:tab pos="457200" algn="l"/>
                        </a:tabLst>
                      </a:pPr>
                      <a:r>
                        <a:rPr lang="en-GB" sz="900" dirty="0">
                          <a:effectLst/>
                        </a:rPr>
                        <a:t>Once a supplier is identified through the Framework, Lead Employers can contact the supplier directly and enter an agreement with them. </a:t>
                      </a:r>
                    </a:p>
                    <a:p>
                      <a:pPr marL="342900" lvl="0" indent="-342900">
                        <a:lnSpc>
                          <a:spcPct val="107000"/>
                        </a:lnSpc>
                        <a:spcAft>
                          <a:spcPts val="0"/>
                        </a:spcAft>
                        <a:buFont typeface="+mj-lt"/>
                        <a:buAutoNum type="arabicPeriod"/>
                        <a:tabLst>
                          <a:tab pos="457200" algn="l"/>
                        </a:tabLst>
                      </a:pPr>
                      <a:r>
                        <a:rPr lang="en-GB" sz="900" dirty="0">
                          <a:effectLst/>
                        </a:rPr>
                        <a:t>OHP employee will be inducted, trained and deployed as per the System Lead Provider requirements. </a:t>
                      </a:r>
                    </a:p>
                    <a:p>
                      <a:pPr marL="342900" lvl="0" indent="-342900">
                        <a:lnSpc>
                          <a:spcPct val="107000"/>
                        </a:lnSpc>
                        <a:spcAft>
                          <a:spcPts val="0"/>
                        </a:spcAft>
                        <a:buFont typeface="+mj-lt"/>
                        <a:buAutoNum type="arabicPeriod"/>
                        <a:tabLst>
                          <a:tab pos="457200" algn="l"/>
                        </a:tabLst>
                      </a:pPr>
                      <a:r>
                        <a:rPr lang="en-GB" sz="900" dirty="0">
                          <a:effectLst/>
                        </a:rPr>
                        <a:t>The Provider/ Trust will be invoiced directly. </a:t>
                      </a:r>
                    </a:p>
                    <a:p>
                      <a:pP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tc>
                <a:tc>
                  <a:txBody>
                    <a:bodyPr/>
                    <a:lstStyle/>
                    <a:p>
                      <a:pPr>
                        <a:lnSpc>
                          <a:spcPct val="107000"/>
                        </a:lnSpc>
                        <a:spcAft>
                          <a:spcPts val="0"/>
                        </a:spcAft>
                      </a:pPr>
                      <a:r>
                        <a:rPr lang="en-GB" sz="900">
                          <a:effectLst/>
                        </a:rPr>
                        <a:t>In place</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tc>
                <a:extLst>
                  <a:ext uri="{0D108BD9-81ED-4DB2-BD59-A6C34878D82A}">
                    <a16:rowId xmlns:a16="http://schemas.microsoft.com/office/drawing/2014/main" val="1699793369"/>
                  </a:ext>
                </a:extLst>
              </a:tr>
              <a:tr h="854498">
                <a:tc>
                  <a:txBody>
                    <a:bodyPr/>
                    <a:lstStyle/>
                    <a:p>
                      <a:pPr>
                        <a:lnSpc>
                          <a:spcPct val="107000"/>
                        </a:lnSpc>
                        <a:spcAft>
                          <a:spcPts val="0"/>
                        </a:spcAft>
                      </a:pPr>
                      <a:r>
                        <a:rPr lang="en-GB" sz="1100" dirty="0">
                          <a:effectLst/>
                        </a:rPr>
                        <a:t>Bringing Back Staff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nchor="ctr"/>
                </a:tc>
                <a:tc>
                  <a:txBody>
                    <a:bodyPr/>
                    <a:lstStyle/>
                    <a:p>
                      <a:pPr>
                        <a:lnSpc>
                          <a:spcPct val="107000"/>
                        </a:lnSpc>
                        <a:spcAft>
                          <a:spcPts val="0"/>
                        </a:spcAft>
                      </a:pPr>
                      <a:r>
                        <a:rPr lang="en-GB" sz="900" dirty="0">
                          <a:effectLst/>
                        </a:rPr>
                        <a:t>The Bring Back Scheme mechanism is where the System Lead Provider identifies a BBS colleague.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tc>
                <a:tc>
                  <a:txBody>
                    <a:bodyPr/>
                    <a:lstStyle/>
                    <a:p>
                      <a:pPr marL="342900" lvl="0" indent="-342900">
                        <a:lnSpc>
                          <a:spcPct val="107000"/>
                        </a:lnSpc>
                        <a:spcAft>
                          <a:spcPts val="0"/>
                        </a:spcAft>
                        <a:buFont typeface="Symbol" panose="05050102010706020507" pitchFamily="18" charset="2"/>
                        <a:buChar char=""/>
                      </a:pPr>
                      <a:r>
                        <a:rPr lang="en-GB" sz="900" dirty="0">
                          <a:effectLst/>
                        </a:rPr>
                        <a:t>Vaccinator - Pay Band 3</a:t>
                      </a:r>
                    </a:p>
                    <a:p>
                      <a:pPr marL="342900" lvl="0" indent="-342900">
                        <a:lnSpc>
                          <a:spcPct val="107000"/>
                        </a:lnSpc>
                        <a:spcAft>
                          <a:spcPts val="0"/>
                        </a:spcAft>
                        <a:buFont typeface="Symbol" panose="05050102010706020507" pitchFamily="18" charset="2"/>
                        <a:buChar char=""/>
                      </a:pPr>
                      <a:r>
                        <a:rPr lang="en-GB" sz="900" dirty="0">
                          <a:effectLst/>
                        </a:rPr>
                        <a:t>RHCP - Draw-up &amp; Clinical Assessment*- Pay Band 5</a:t>
                      </a:r>
                    </a:p>
                    <a:p>
                      <a:pPr marL="342900" lvl="0" indent="-342900">
                        <a:lnSpc>
                          <a:spcPct val="107000"/>
                        </a:lnSpc>
                        <a:spcAft>
                          <a:spcPts val="0"/>
                        </a:spcAft>
                        <a:buFont typeface="Symbol" panose="05050102010706020507" pitchFamily="18" charset="2"/>
                        <a:buChar char=""/>
                      </a:pPr>
                      <a:r>
                        <a:rPr lang="en-GB" sz="900" dirty="0">
                          <a:effectLst/>
                        </a:rPr>
                        <a:t>Registered Healthcare Professional- Pay Band 6</a:t>
                      </a:r>
                    </a:p>
                    <a:p>
                      <a:pPr>
                        <a:lnSpc>
                          <a:spcPct val="107000"/>
                        </a:lnSpc>
                        <a:spcAft>
                          <a:spcPts val="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tc>
                <a:tc>
                  <a:txBody>
                    <a:bodyPr/>
                    <a:lstStyle/>
                    <a:p>
                      <a:pPr>
                        <a:lnSpc>
                          <a:spcPct val="107000"/>
                        </a:lnSpc>
                        <a:spcAft>
                          <a:spcPts val="0"/>
                        </a:spcAft>
                      </a:pPr>
                      <a:r>
                        <a:rPr lang="en-GB" sz="900" dirty="0">
                          <a:effectLst/>
                        </a:rPr>
                        <a:t>Existing BBS routes should be undertaken by the NHS organisation. </a:t>
                      </a:r>
                    </a:p>
                    <a:p>
                      <a:pPr>
                        <a:lnSpc>
                          <a:spcPct val="107000"/>
                        </a:lnSpc>
                        <a:spcAft>
                          <a:spcPts val="0"/>
                        </a:spcAft>
                      </a:pPr>
                      <a:r>
                        <a:rPr lang="en-GB" sz="900" dirty="0">
                          <a:effectLst/>
                        </a:rPr>
                        <a:t> </a:t>
                      </a:r>
                    </a:p>
                    <a:p>
                      <a:pPr>
                        <a:lnSpc>
                          <a:spcPct val="107000"/>
                        </a:lnSpc>
                        <a:spcAft>
                          <a:spcPts val="0"/>
                        </a:spcAft>
                      </a:pPr>
                      <a:r>
                        <a:rPr lang="en-GB" sz="900" dirty="0">
                          <a:effectLst/>
                        </a:rPr>
                        <a:t>Where routes do not exist, NHS Professionals may be used as a route to contract.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tc>
                <a:tc>
                  <a:txBody>
                    <a:bodyPr/>
                    <a:lstStyle/>
                    <a:p>
                      <a:pPr>
                        <a:lnSpc>
                          <a:spcPct val="107000"/>
                        </a:lnSpc>
                        <a:spcAft>
                          <a:spcPts val="0"/>
                        </a:spcAft>
                      </a:pPr>
                      <a:r>
                        <a:rPr lang="en-GB" sz="900" dirty="0">
                          <a:effectLst/>
                        </a:rPr>
                        <a:t>In place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0559" marR="20559" marT="0" marB="0"/>
                </a:tc>
                <a:extLst>
                  <a:ext uri="{0D108BD9-81ED-4DB2-BD59-A6C34878D82A}">
                    <a16:rowId xmlns:a16="http://schemas.microsoft.com/office/drawing/2014/main" val="784643217"/>
                  </a:ext>
                </a:extLst>
              </a:tr>
            </a:tbl>
          </a:graphicData>
        </a:graphic>
      </p:graphicFrame>
    </p:spTree>
    <p:extLst>
      <p:ext uri="{BB962C8B-B14F-4D97-AF65-F5344CB8AC3E}">
        <p14:creationId xmlns:p14="http://schemas.microsoft.com/office/powerpoint/2010/main" val="3007858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7BE06B-A143-4777-98AA-898A8761CAC9}"/>
              </a:ext>
            </a:extLst>
          </p:cNvPr>
          <p:cNvSpPr>
            <a:spLocks noGrp="1"/>
          </p:cNvSpPr>
          <p:nvPr>
            <p:ph sz="quarter" idx="10"/>
          </p:nvPr>
        </p:nvSpPr>
        <p:spPr>
          <a:xfrm>
            <a:off x="287999" y="1253650"/>
            <a:ext cx="3564000" cy="5049546"/>
          </a:xfrm>
        </p:spPr>
        <p:txBody>
          <a:bodyPr>
            <a:normAutofit/>
          </a:bodyPr>
          <a:lstStyle/>
          <a:p>
            <a:pPr marL="0" indent="0">
              <a:buNone/>
            </a:pPr>
            <a:r>
              <a:rPr lang="en-GB" b="1" dirty="0"/>
              <a:t>NHS Professionals: Provision of resources to the Covid-19 Vaccination Programme</a:t>
            </a:r>
          </a:p>
          <a:p>
            <a:r>
              <a:rPr lang="en-GB" sz="1000" dirty="0"/>
              <a:t>Provides overview of NHSP resource draw-down</a:t>
            </a:r>
          </a:p>
          <a:p>
            <a:r>
              <a:rPr lang="en-GB" sz="1000" dirty="0"/>
              <a:t>Defines the three rostering and deployment models:</a:t>
            </a:r>
          </a:p>
          <a:p>
            <a:pPr lvl="1">
              <a:buAutoNum type="arabicPeriod"/>
            </a:pPr>
            <a:r>
              <a:rPr lang="en-GB" sz="1000" dirty="0"/>
              <a:t>Lead employer is an NHSP customer</a:t>
            </a:r>
          </a:p>
          <a:p>
            <a:pPr lvl="1">
              <a:buAutoNum type="arabicPeriod"/>
            </a:pPr>
            <a:r>
              <a:rPr lang="en-GB" sz="1000" dirty="0"/>
              <a:t>Lead employer is not an NHSP customer, and uses Allocate</a:t>
            </a:r>
          </a:p>
          <a:p>
            <a:pPr lvl="1">
              <a:buAutoNum type="arabicPeriod"/>
            </a:pPr>
            <a:r>
              <a:rPr lang="en-GB" sz="1000" dirty="0"/>
              <a:t>Lead employer is not an NHSP customer, and uses another roster/ bank technology </a:t>
            </a:r>
          </a:p>
          <a:p>
            <a:r>
              <a:rPr lang="en-GB" sz="1000" dirty="0"/>
              <a:t>Outline of roles and responsibilities</a:t>
            </a:r>
          </a:p>
          <a:p>
            <a:pPr marL="0" indent="0">
              <a:buNone/>
            </a:pPr>
            <a:endParaRPr lang="en-GB" sz="1000" dirty="0"/>
          </a:p>
        </p:txBody>
      </p:sp>
      <p:sp>
        <p:nvSpPr>
          <p:cNvPr id="3" name="Title 2">
            <a:extLst>
              <a:ext uri="{FF2B5EF4-FFF2-40B4-BE49-F238E27FC236}">
                <a16:creationId xmlns:a16="http://schemas.microsoft.com/office/drawing/2014/main" id="{472435E2-8A6B-459E-B2B3-DEEE9E0B2605}"/>
              </a:ext>
            </a:extLst>
          </p:cNvPr>
          <p:cNvSpPr>
            <a:spLocks noGrp="1"/>
          </p:cNvSpPr>
          <p:nvPr>
            <p:ph type="title"/>
          </p:nvPr>
        </p:nvSpPr>
        <p:spPr/>
        <p:txBody>
          <a:bodyPr/>
          <a:lstStyle/>
          <a:p>
            <a:r>
              <a:rPr lang="en-GB" dirty="0"/>
              <a:t>Useful National Workforce Supplier documents </a:t>
            </a:r>
          </a:p>
        </p:txBody>
      </p:sp>
      <p:sp>
        <p:nvSpPr>
          <p:cNvPr id="11" name="Content Placeholder 6">
            <a:extLst>
              <a:ext uri="{FF2B5EF4-FFF2-40B4-BE49-F238E27FC236}">
                <a16:creationId xmlns:a16="http://schemas.microsoft.com/office/drawing/2014/main" id="{DB8D0E8A-4DAC-4AEB-BF9F-C902B0112887}"/>
              </a:ext>
            </a:extLst>
          </p:cNvPr>
          <p:cNvSpPr txBox="1">
            <a:spLocks/>
          </p:cNvSpPr>
          <p:nvPr/>
        </p:nvSpPr>
        <p:spPr>
          <a:xfrm>
            <a:off x="4314000" y="1253650"/>
            <a:ext cx="3564000" cy="504954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St John Ambulance: Information Document</a:t>
            </a:r>
            <a:endParaRPr lang="en-GB" dirty="0"/>
          </a:p>
          <a:p>
            <a:r>
              <a:rPr lang="en-GB" sz="1000" dirty="0"/>
              <a:t>Provides overview of SJA resource draw-down </a:t>
            </a:r>
          </a:p>
          <a:p>
            <a:r>
              <a:rPr lang="en-GB" sz="1000" dirty="0"/>
              <a:t>Roles &amp; training </a:t>
            </a:r>
          </a:p>
          <a:p>
            <a:r>
              <a:rPr lang="en-GB" sz="1000" dirty="0"/>
              <a:t>Governance arrangements </a:t>
            </a:r>
          </a:p>
          <a:p>
            <a:r>
              <a:rPr lang="en-GB" sz="1000" dirty="0"/>
              <a:t>Clinical assurance </a:t>
            </a:r>
          </a:p>
          <a:p>
            <a:r>
              <a:rPr lang="en-GB" sz="1000" dirty="0"/>
              <a:t>Contact information</a:t>
            </a:r>
          </a:p>
          <a:p>
            <a:pPr marL="0" indent="0">
              <a:buFont typeface="Arial" panose="020B0604020202020204" pitchFamily="34" charset="0"/>
              <a:buNone/>
            </a:pPr>
            <a:endParaRPr lang="en-GB" sz="1000" b="1" dirty="0"/>
          </a:p>
          <a:p>
            <a:pPr marL="0" indent="0">
              <a:buFont typeface="Arial" panose="020B0604020202020204" pitchFamily="34" charset="0"/>
              <a:buNone/>
            </a:pPr>
            <a:endParaRPr lang="en-GB" sz="1000" dirty="0"/>
          </a:p>
        </p:txBody>
      </p:sp>
      <p:sp>
        <p:nvSpPr>
          <p:cNvPr id="12" name="Content Placeholder 6">
            <a:extLst>
              <a:ext uri="{FF2B5EF4-FFF2-40B4-BE49-F238E27FC236}">
                <a16:creationId xmlns:a16="http://schemas.microsoft.com/office/drawing/2014/main" id="{8B47A2AF-965B-4D91-8EAE-D83C9A574EFE}"/>
              </a:ext>
            </a:extLst>
          </p:cNvPr>
          <p:cNvSpPr txBox="1">
            <a:spLocks/>
          </p:cNvSpPr>
          <p:nvPr/>
        </p:nvSpPr>
        <p:spPr>
          <a:xfrm>
            <a:off x="8289000" y="1249462"/>
            <a:ext cx="3564000" cy="504954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St John Ambulance Template Volunteer Agreement </a:t>
            </a:r>
          </a:p>
          <a:p>
            <a:r>
              <a:rPr lang="en-GB" sz="1000" dirty="0"/>
              <a:t>If required Lead Providers can use the attached template. Please note if you decide to use your existing Volunteer Agreements for Volunteers, please ensure  the provision on insurance is aligned and/ or incorporated as per the Template. The Template includes: </a:t>
            </a:r>
          </a:p>
          <a:p>
            <a:pPr lvl="1">
              <a:buFont typeface="Arial" panose="020B0604020202020204" pitchFamily="34" charset="0"/>
              <a:buChar char="-"/>
            </a:pPr>
            <a:r>
              <a:rPr lang="en-GB" sz="1000" dirty="0"/>
              <a:t>The volunteer role</a:t>
            </a:r>
          </a:p>
          <a:p>
            <a:pPr lvl="1">
              <a:buFont typeface="Arial" panose="020B0604020202020204" pitchFamily="34" charset="0"/>
              <a:buChar char="-"/>
            </a:pPr>
            <a:r>
              <a:rPr lang="en-GB" sz="1000" dirty="0"/>
              <a:t>Induction and training </a:t>
            </a:r>
          </a:p>
          <a:p>
            <a:pPr lvl="1">
              <a:buFont typeface="Arial" panose="020B0604020202020204" pitchFamily="34" charset="0"/>
              <a:buChar char="-"/>
            </a:pPr>
            <a:r>
              <a:rPr lang="en-GB" sz="1000" dirty="0"/>
              <a:t>Insurance</a:t>
            </a:r>
          </a:p>
          <a:p>
            <a:pPr lvl="1">
              <a:buFont typeface="Arial" panose="020B0604020202020204" pitchFamily="34" charset="0"/>
              <a:buChar char="-"/>
            </a:pPr>
            <a:r>
              <a:rPr lang="en-GB" sz="1000" dirty="0"/>
              <a:t>Confidentiality </a:t>
            </a:r>
          </a:p>
        </p:txBody>
      </p:sp>
      <p:grpSp>
        <p:nvGrpSpPr>
          <p:cNvPr id="18" name="Group 17">
            <a:extLst>
              <a:ext uri="{FF2B5EF4-FFF2-40B4-BE49-F238E27FC236}">
                <a16:creationId xmlns:a16="http://schemas.microsoft.com/office/drawing/2014/main" id="{9982B8E5-C854-4B55-8099-1EDD84453520}"/>
              </a:ext>
            </a:extLst>
          </p:cNvPr>
          <p:cNvGrpSpPr/>
          <p:nvPr/>
        </p:nvGrpSpPr>
        <p:grpSpPr>
          <a:xfrm>
            <a:off x="1494320" y="4246693"/>
            <a:ext cx="920656" cy="848254"/>
            <a:chOff x="1494320" y="4246693"/>
            <a:chExt cx="920656" cy="848254"/>
          </a:xfrm>
        </p:grpSpPr>
        <p:graphicFrame>
          <p:nvGraphicFramePr>
            <p:cNvPr id="2" name="Object 1">
              <a:extLst>
                <a:ext uri="{FF2B5EF4-FFF2-40B4-BE49-F238E27FC236}">
                  <a16:creationId xmlns:a16="http://schemas.microsoft.com/office/drawing/2014/main" id="{6D89A54B-2D16-482F-9248-2ECCE408C9F9}"/>
                </a:ext>
              </a:extLst>
            </p:cNvPr>
            <p:cNvGraphicFramePr>
              <a:graphicFrameLocks noChangeAspect="1"/>
            </p:cNvGraphicFramePr>
            <p:nvPr>
              <p:extLst>
                <p:ext uri="{D42A27DB-BD31-4B8C-83A1-F6EECF244321}">
                  <p14:modId xmlns:p14="http://schemas.microsoft.com/office/powerpoint/2010/main" val="4040220399"/>
                </p:ext>
              </p:extLst>
            </p:nvPr>
          </p:nvGraphicFramePr>
          <p:xfrm>
            <a:off x="1508513" y="4246693"/>
            <a:ext cx="906463" cy="787400"/>
          </p:xfrm>
          <a:graphic>
            <a:graphicData uri="http://schemas.openxmlformats.org/presentationml/2006/ole">
              <mc:AlternateContent xmlns:mc="http://schemas.openxmlformats.org/markup-compatibility/2006">
                <mc:Choice xmlns:v="urn:schemas-microsoft-com:vml" Requires="v">
                  <p:oleObj spid="_x0000_s2130" name="Acrobat Document" showAsIcon="1" r:id="rId3" imgW="906480" imgH="787320" progId="AcroExch.Document.DC">
                    <p:embed/>
                  </p:oleObj>
                </mc:Choice>
                <mc:Fallback>
                  <p:oleObj name="Acrobat Document" showAsIcon="1" r:id="rId3" imgW="906480" imgH="787320" progId="AcroExch.Document.DC">
                    <p:embed/>
                    <p:pic>
                      <p:nvPicPr>
                        <p:cNvPr id="0" name=""/>
                        <p:cNvPicPr/>
                        <p:nvPr/>
                      </p:nvPicPr>
                      <p:blipFill>
                        <a:blip r:embed="rId4"/>
                        <a:stretch>
                          <a:fillRect/>
                        </a:stretch>
                      </p:blipFill>
                      <p:spPr>
                        <a:xfrm>
                          <a:off x="1508513" y="4246693"/>
                          <a:ext cx="906463" cy="787400"/>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5F17FA0F-D5C7-4F13-8C86-7F6EA2D71499}"/>
                </a:ext>
              </a:extLst>
            </p:cNvPr>
            <p:cNvSpPr txBox="1"/>
            <p:nvPr/>
          </p:nvSpPr>
          <p:spPr>
            <a:xfrm>
              <a:off x="1494320" y="4571727"/>
              <a:ext cx="906462" cy="523220"/>
            </a:xfrm>
            <a:prstGeom prst="rect">
              <a:avLst/>
            </a:prstGeom>
            <a:solidFill>
              <a:schemeClr val="bg1"/>
            </a:solidFill>
          </p:spPr>
          <p:txBody>
            <a:bodyPr wrap="square" rtlCol="0">
              <a:spAutoFit/>
            </a:bodyPr>
            <a:lstStyle/>
            <a:p>
              <a:pPr algn="ctr"/>
              <a:r>
                <a:rPr lang="en-GB" sz="700" dirty="0"/>
                <a:t>NHSP - NV - Service Overview - Final - SLP Call - v2</a:t>
              </a:r>
            </a:p>
          </p:txBody>
        </p:sp>
      </p:grpSp>
      <p:grpSp>
        <p:nvGrpSpPr>
          <p:cNvPr id="20" name="Group 19">
            <a:extLst>
              <a:ext uri="{FF2B5EF4-FFF2-40B4-BE49-F238E27FC236}">
                <a16:creationId xmlns:a16="http://schemas.microsoft.com/office/drawing/2014/main" id="{F7877CDB-F2BB-4CE7-9AE3-8B8830322995}"/>
              </a:ext>
            </a:extLst>
          </p:cNvPr>
          <p:cNvGrpSpPr/>
          <p:nvPr/>
        </p:nvGrpSpPr>
        <p:grpSpPr>
          <a:xfrm>
            <a:off x="5056682" y="4246693"/>
            <a:ext cx="922294" cy="848254"/>
            <a:chOff x="5056682" y="4246693"/>
            <a:chExt cx="922294" cy="848254"/>
          </a:xfrm>
        </p:grpSpPr>
        <p:graphicFrame>
          <p:nvGraphicFramePr>
            <p:cNvPr id="6" name="Object 5">
              <a:extLst>
                <a:ext uri="{FF2B5EF4-FFF2-40B4-BE49-F238E27FC236}">
                  <a16:creationId xmlns:a16="http://schemas.microsoft.com/office/drawing/2014/main" id="{BC6E77C8-BF19-4821-94B4-8842B4C82E16}"/>
                </a:ext>
              </a:extLst>
            </p:cNvPr>
            <p:cNvGraphicFramePr>
              <a:graphicFrameLocks noChangeAspect="1"/>
            </p:cNvGraphicFramePr>
            <p:nvPr>
              <p:extLst>
                <p:ext uri="{D42A27DB-BD31-4B8C-83A1-F6EECF244321}">
                  <p14:modId xmlns:p14="http://schemas.microsoft.com/office/powerpoint/2010/main" val="3228152724"/>
                </p:ext>
              </p:extLst>
            </p:nvPr>
          </p:nvGraphicFramePr>
          <p:xfrm>
            <a:off x="5072513" y="4246693"/>
            <a:ext cx="906463" cy="787400"/>
          </p:xfrm>
          <a:graphic>
            <a:graphicData uri="http://schemas.openxmlformats.org/presentationml/2006/ole">
              <mc:AlternateContent xmlns:mc="http://schemas.openxmlformats.org/markup-compatibility/2006">
                <mc:Choice xmlns:v="urn:schemas-microsoft-com:vml" Requires="v">
                  <p:oleObj spid="_x0000_s2131" name="Acrobat Document" showAsIcon="1" r:id="rId5" imgW="906480" imgH="787320" progId="AcroExch.Document.DC">
                    <p:embed/>
                  </p:oleObj>
                </mc:Choice>
                <mc:Fallback>
                  <p:oleObj name="Acrobat Document" showAsIcon="1" r:id="rId5" imgW="906480" imgH="787320" progId="AcroExch.Document.DC">
                    <p:embed/>
                    <p:pic>
                      <p:nvPicPr>
                        <p:cNvPr id="0" name=""/>
                        <p:cNvPicPr/>
                        <p:nvPr/>
                      </p:nvPicPr>
                      <p:blipFill>
                        <a:blip r:embed="rId6"/>
                        <a:stretch>
                          <a:fillRect/>
                        </a:stretch>
                      </p:blipFill>
                      <p:spPr>
                        <a:xfrm>
                          <a:off x="5072513" y="4246693"/>
                          <a:ext cx="906463" cy="787400"/>
                        </a:xfrm>
                        <a:prstGeom prst="rect">
                          <a:avLst/>
                        </a:prstGeom>
                      </p:spPr>
                    </p:pic>
                  </p:oleObj>
                </mc:Fallback>
              </mc:AlternateContent>
            </a:graphicData>
          </a:graphic>
        </p:graphicFrame>
        <p:sp>
          <p:nvSpPr>
            <p:cNvPr id="19" name="TextBox 18">
              <a:extLst>
                <a:ext uri="{FF2B5EF4-FFF2-40B4-BE49-F238E27FC236}">
                  <a16:creationId xmlns:a16="http://schemas.microsoft.com/office/drawing/2014/main" id="{249121B6-2590-4E2A-9FF2-BBC5BA90E34D}"/>
                </a:ext>
              </a:extLst>
            </p:cNvPr>
            <p:cNvSpPr txBox="1"/>
            <p:nvPr/>
          </p:nvSpPr>
          <p:spPr>
            <a:xfrm>
              <a:off x="5056682" y="4571727"/>
              <a:ext cx="906462" cy="523220"/>
            </a:xfrm>
            <a:prstGeom prst="rect">
              <a:avLst/>
            </a:prstGeom>
            <a:solidFill>
              <a:schemeClr val="bg1"/>
            </a:solidFill>
          </p:spPr>
          <p:txBody>
            <a:bodyPr wrap="square" rtlCol="0">
              <a:spAutoFit/>
            </a:bodyPr>
            <a:lstStyle/>
            <a:p>
              <a:pPr algn="ctr"/>
              <a:r>
                <a:rPr lang="en-GB" sz="700" dirty="0"/>
                <a:t>St John Ambulance Vaccination Document, v1.0</a:t>
              </a:r>
            </a:p>
          </p:txBody>
        </p:sp>
      </p:grpSp>
      <p:grpSp>
        <p:nvGrpSpPr>
          <p:cNvPr id="22" name="Group 21">
            <a:extLst>
              <a:ext uri="{FF2B5EF4-FFF2-40B4-BE49-F238E27FC236}">
                <a16:creationId xmlns:a16="http://schemas.microsoft.com/office/drawing/2014/main" id="{E42A6223-8C2B-4773-8D46-3F509C82654B}"/>
              </a:ext>
            </a:extLst>
          </p:cNvPr>
          <p:cNvGrpSpPr/>
          <p:nvPr/>
        </p:nvGrpSpPr>
        <p:grpSpPr>
          <a:xfrm>
            <a:off x="9266807" y="4246693"/>
            <a:ext cx="929900" cy="787400"/>
            <a:chOff x="9266807" y="4246693"/>
            <a:chExt cx="929900" cy="787400"/>
          </a:xfrm>
        </p:grpSpPr>
        <p:graphicFrame>
          <p:nvGraphicFramePr>
            <p:cNvPr id="16" name="Object 15">
              <a:extLst>
                <a:ext uri="{FF2B5EF4-FFF2-40B4-BE49-F238E27FC236}">
                  <a16:creationId xmlns:a16="http://schemas.microsoft.com/office/drawing/2014/main" id="{82381354-3BE5-40A8-BDB0-B47B8E58BA57}"/>
                </a:ext>
              </a:extLst>
            </p:cNvPr>
            <p:cNvGraphicFramePr>
              <a:graphicFrameLocks noChangeAspect="1"/>
            </p:cNvGraphicFramePr>
            <p:nvPr>
              <p:extLst>
                <p:ext uri="{D42A27DB-BD31-4B8C-83A1-F6EECF244321}">
                  <p14:modId xmlns:p14="http://schemas.microsoft.com/office/powerpoint/2010/main" val="1986734334"/>
                </p:ext>
              </p:extLst>
            </p:nvPr>
          </p:nvGraphicFramePr>
          <p:xfrm>
            <a:off x="9290244" y="4246693"/>
            <a:ext cx="906463" cy="787400"/>
          </p:xfrm>
          <a:graphic>
            <a:graphicData uri="http://schemas.openxmlformats.org/presentationml/2006/ole">
              <mc:AlternateContent xmlns:mc="http://schemas.openxmlformats.org/markup-compatibility/2006">
                <mc:Choice xmlns:v="urn:schemas-microsoft-com:vml" Requires="v">
                  <p:oleObj spid="_x0000_s2132" name="Document" showAsIcon="1" r:id="rId7" imgW="906480" imgH="787320" progId="Word.Document.12">
                    <p:embed/>
                  </p:oleObj>
                </mc:Choice>
                <mc:Fallback>
                  <p:oleObj name="Document" showAsIcon="1" r:id="rId7" imgW="906480" imgH="787320" progId="Word.Document.12">
                    <p:embed/>
                    <p:pic>
                      <p:nvPicPr>
                        <p:cNvPr id="0" name=""/>
                        <p:cNvPicPr/>
                        <p:nvPr/>
                      </p:nvPicPr>
                      <p:blipFill>
                        <a:blip r:embed="rId8"/>
                        <a:stretch>
                          <a:fillRect/>
                        </a:stretch>
                      </p:blipFill>
                      <p:spPr>
                        <a:xfrm>
                          <a:off x="9290244" y="4246693"/>
                          <a:ext cx="906463" cy="787400"/>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F05FF588-FF68-4AC0-AA20-94ADA4A8E869}"/>
                </a:ext>
              </a:extLst>
            </p:cNvPr>
            <p:cNvSpPr txBox="1"/>
            <p:nvPr/>
          </p:nvSpPr>
          <p:spPr>
            <a:xfrm>
              <a:off x="9266807" y="4571727"/>
              <a:ext cx="906462" cy="415498"/>
            </a:xfrm>
            <a:prstGeom prst="rect">
              <a:avLst/>
            </a:prstGeom>
            <a:solidFill>
              <a:schemeClr val="bg1"/>
            </a:solidFill>
          </p:spPr>
          <p:txBody>
            <a:bodyPr wrap="square" rtlCol="0">
              <a:spAutoFit/>
            </a:bodyPr>
            <a:lstStyle/>
            <a:p>
              <a:pPr algn="ctr"/>
              <a:r>
                <a:rPr lang="en-GB" sz="700" dirty="0"/>
                <a:t>Volunteer </a:t>
              </a:r>
              <a:r>
                <a:rPr lang="en-GB" sz="700" dirty="0" err="1"/>
                <a:t>Agreement_SJA</a:t>
              </a:r>
              <a:r>
                <a:rPr lang="en-GB" sz="700" dirty="0"/>
                <a:t> Volunteers_v2</a:t>
              </a:r>
            </a:p>
          </p:txBody>
        </p:sp>
      </p:grpSp>
    </p:spTree>
    <p:extLst>
      <p:ext uri="{BB962C8B-B14F-4D97-AF65-F5344CB8AC3E}">
        <p14:creationId xmlns:p14="http://schemas.microsoft.com/office/powerpoint/2010/main" val="116708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90FE27-A08B-462A-8F4F-F8E7D69753E1}"/>
              </a:ext>
            </a:extLst>
          </p:cNvPr>
          <p:cNvSpPr/>
          <p:nvPr/>
        </p:nvSpPr>
        <p:spPr>
          <a:xfrm>
            <a:off x="4352925" y="343864"/>
            <a:ext cx="3305175"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8A239296-2893-4A71-9E72-F60C6376B035}"/>
              </a:ext>
            </a:extLst>
          </p:cNvPr>
          <p:cNvSpPr/>
          <p:nvPr/>
        </p:nvSpPr>
        <p:spPr>
          <a:xfrm>
            <a:off x="0" y="5735014"/>
            <a:ext cx="121920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59FDB0F-5589-4F4B-9B31-E33FE2507361}"/>
              </a:ext>
            </a:extLst>
          </p:cNvPr>
          <p:cNvSpPr/>
          <p:nvPr/>
        </p:nvSpPr>
        <p:spPr>
          <a:xfrm>
            <a:off x="2324100" y="6116014"/>
            <a:ext cx="98679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Table 3">
            <a:extLst>
              <a:ext uri="{FF2B5EF4-FFF2-40B4-BE49-F238E27FC236}">
                <a16:creationId xmlns:a16="http://schemas.microsoft.com/office/drawing/2014/main" id="{F51BDD69-7F4C-43F5-A85A-795C1BA941D4}"/>
              </a:ext>
            </a:extLst>
          </p:cNvPr>
          <p:cNvGraphicFramePr>
            <a:graphicFrameLocks noGrp="1"/>
          </p:cNvGraphicFramePr>
          <p:nvPr/>
        </p:nvGraphicFramePr>
        <p:xfrm>
          <a:off x="271308" y="2039953"/>
          <a:ext cx="11649383" cy="4317822"/>
        </p:xfrm>
        <a:graphic>
          <a:graphicData uri="http://schemas.openxmlformats.org/drawingml/2006/table">
            <a:tbl>
              <a:tblPr firstRow="1" bandRow="1"/>
              <a:tblGrid>
                <a:gridCol w="1432560">
                  <a:extLst>
                    <a:ext uri="{9D8B030D-6E8A-4147-A177-3AD203B41FA5}">
                      <a16:colId xmlns:a16="http://schemas.microsoft.com/office/drawing/2014/main" val="4174285890"/>
                    </a:ext>
                  </a:extLst>
                </a:gridCol>
                <a:gridCol w="934720">
                  <a:extLst>
                    <a:ext uri="{9D8B030D-6E8A-4147-A177-3AD203B41FA5}">
                      <a16:colId xmlns:a16="http://schemas.microsoft.com/office/drawing/2014/main" val="3760992185"/>
                    </a:ext>
                  </a:extLst>
                </a:gridCol>
                <a:gridCol w="5120640">
                  <a:extLst>
                    <a:ext uri="{9D8B030D-6E8A-4147-A177-3AD203B41FA5}">
                      <a16:colId xmlns:a16="http://schemas.microsoft.com/office/drawing/2014/main" val="1353724864"/>
                    </a:ext>
                  </a:extLst>
                </a:gridCol>
                <a:gridCol w="1320800">
                  <a:extLst>
                    <a:ext uri="{9D8B030D-6E8A-4147-A177-3AD203B41FA5}">
                      <a16:colId xmlns:a16="http://schemas.microsoft.com/office/drawing/2014/main" val="1133718320"/>
                    </a:ext>
                  </a:extLst>
                </a:gridCol>
                <a:gridCol w="1463040">
                  <a:extLst>
                    <a:ext uri="{9D8B030D-6E8A-4147-A177-3AD203B41FA5}">
                      <a16:colId xmlns:a16="http://schemas.microsoft.com/office/drawing/2014/main" val="3871863470"/>
                    </a:ext>
                  </a:extLst>
                </a:gridCol>
                <a:gridCol w="1377623">
                  <a:extLst>
                    <a:ext uri="{9D8B030D-6E8A-4147-A177-3AD203B41FA5}">
                      <a16:colId xmlns:a16="http://schemas.microsoft.com/office/drawing/2014/main" val="702219066"/>
                    </a:ext>
                  </a:extLst>
                </a:gridCol>
              </a:tblGrid>
              <a:tr h="216000">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100">
                          <a:latin typeface="+mn-lt"/>
                          <a:cs typeface="Arial"/>
                        </a:rPr>
                        <a:t>Role</a:t>
                      </a:r>
                      <a:endParaRPr lang="en-GB" sz="1100" dirty="0">
                        <a:latin typeface="+mn-lt"/>
                        <a:cs typeface="Aria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100">
                          <a:latin typeface="+mn-lt"/>
                          <a:cs typeface="Arial"/>
                        </a:rPr>
                        <a:t>Band</a:t>
                      </a:r>
                      <a:endParaRPr lang="en-GB" sz="1100" dirty="0">
                        <a:latin typeface="+mn-lt"/>
                        <a:cs typeface="Aria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100">
                          <a:latin typeface="+mn-lt"/>
                          <a:cs typeface="Arial"/>
                        </a:rPr>
                        <a:t>Description </a:t>
                      </a:r>
                      <a:endParaRPr lang="en-GB" sz="1100">
                        <a:latin typeface="+mn-lt"/>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050">
                          <a:latin typeface="+mn-lt"/>
                          <a:cs typeface="Arial"/>
                        </a:rPr>
                        <a:t>Total number of workforce required</a:t>
                      </a:r>
                      <a:endParaRPr lang="en-GB" sz="1050" dirty="0">
                        <a:latin typeface="+mn-lt"/>
                        <a:cs typeface="Arial"/>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lang="en-GB" sz="1000">
                        <a:latin typeface="Arial" panose="020B0604020202020204" pitchFamily="34" charset="0"/>
                        <a:cs typeface="Arial" panose="020B0604020202020204" pitchFamily="34" charset="0"/>
                      </a:endParaRPr>
                    </a:p>
                  </a:txBody>
                  <a:tcPr>
                    <a:lnB w="12700" cap="flat" cmpd="sng" algn="ctr">
                      <a:solidFill>
                        <a:schemeClr val="bg1"/>
                      </a:solidFill>
                      <a:prstDash val="solid"/>
                      <a:round/>
                      <a:headEnd type="none" w="med" len="med"/>
                      <a:tailEnd type="none" w="med" len="med"/>
                    </a:lnB>
                  </a:tcPr>
                </a:tc>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100">
                          <a:latin typeface="+mn-lt"/>
                          <a:cs typeface="Arial"/>
                        </a:rPr>
                        <a:t>Narrative and comments</a:t>
                      </a:r>
                      <a:endParaRPr lang="en-GB" sz="1100" dirty="0">
                        <a:latin typeface="+mn-lt"/>
                        <a:cs typeface="Arial"/>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807490255"/>
                  </a:ext>
                </a:extLst>
              </a:tr>
              <a:tr h="0">
                <a:tc vMerge="1">
                  <a:txBody>
                    <a:bodyPr/>
                    <a:lstStyle/>
                    <a:p>
                      <a:pPr algn="ctr"/>
                      <a:endParaRPr lang="en-GB" sz="1100">
                        <a:latin typeface="+mn-lt"/>
                        <a:cs typeface="Arial"/>
                      </a:endParaRPr>
                    </a:p>
                  </a:txBody>
                  <a:tcPr/>
                </a:tc>
                <a:tc vMerge="1">
                  <a:txBody>
                    <a:bodyPr/>
                    <a:lstStyle/>
                    <a:p>
                      <a:endParaRPr lang="en-GB"/>
                    </a:p>
                  </a:txBody>
                  <a:tcPr/>
                </a:tc>
                <a:tc vMerge="1">
                  <a:txBody>
                    <a:bodyPr/>
                    <a:lstStyle/>
                    <a:p>
                      <a:pPr algn="ctr"/>
                      <a:endParaRPr lang="en-GB" sz="1100">
                        <a:latin typeface="+mn-lt"/>
                        <a:cs typeface="Arial"/>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b="1" i="1" u="sng">
                          <a:solidFill>
                            <a:schemeClr val="bg1"/>
                          </a:solidFill>
                          <a:latin typeface="+mn-lt"/>
                          <a:cs typeface="Arial"/>
                        </a:rPr>
                        <a:t>One</a:t>
                      </a:r>
                      <a:r>
                        <a:rPr lang="en-GB" sz="1000" b="1" i="1">
                          <a:solidFill>
                            <a:schemeClr val="bg1"/>
                          </a:solidFill>
                          <a:latin typeface="+mn-lt"/>
                          <a:cs typeface="Arial"/>
                        </a:rPr>
                        <a:t> pod site</a:t>
                      </a:r>
                      <a:endParaRPr lang="en-GB" sz="1000" b="1" i="1" dirty="0">
                        <a:solidFill>
                          <a:schemeClr val="bg1"/>
                        </a:solidFill>
                        <a:latin typeface="+mn-lt"/>
                        <a:cs typeface="Arial"/>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b="1" i="1" u="sng">
                          <a:solidFill>
                            <a:schemeClr val="bg1"/>
                          </a:solidFill>
                          <a:latin typeface="+mn-lt"/>
                          <a:cs typeface="Arial"/>
                        </a:rPr>
                        <a:t>Multiple</a:t>
                      </a:r>
                      <a:r>
                        <a:rPr lang="en-GB" sz="1000" b="1" i="1">
                          <a:solidFill>
                            <a:schemeClr val="bg1"/>
                          </a:solidFill>
                          <a:latin typeface="+mn-lt"/>
                          <a:cs typeface="Arial"/>
                        </a:rPr>
                        <a:t> pod site</a:t>
                      </a:r>
                      <a:endParaRPr lang="en-GB" sz="1000" b="1" i="1" dirty="0">
                        <a:solidFill>
                          <a:schemeClr val="bg1"/>
                        </a:solidFill>
                        <a:latin typeface="+mn-lt"/>
                        <a:cs typeface="Arial"/>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vMerge="1">
                  <a:txBody>
                    <a:bodyPr/>
                    <a:lstStyle/>
                    <a:p>
                      <a:pPr algn="ctr"/>
                      <a:endParaRPr lang="en-GB" sz="1000" b="1">
                        <a:solidFill>
                          <a:schemeClr val="bg1"/>
                        </a:solidFill>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1077114315"/>
                  </a:ext>
                </a:extLst>
              </a:tr>
              <a:tr h="0">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chemeClr val="dk1"/>
                          </a:solidFill>
                          <a:latin typeface="+mn-lt"/>
                          <a:ea typeface="+mn-ea"/>
                          <a:cs typeface="Arial" panose="020B0604020202020204" pitchFamily="34" charset="0"/>
                        </a:rPr>
                        <a:t>Registered Healthcare Professional (HCP)</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latin typeface="+mn-lt"/>
                          <a:ea typeface="Times New Roman" panose="02020603050405020304" pitchFamily="18" charset="0"/>
                          <a:cs typeface="Arial"/>
                        </a:rPr>
                        <a:t>6</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a:latin typeface="+mn-lt"/>
                          <a:ea typeface="Times New Roman" panose="02020603050405020304" pitchFamily="18" charset="0"/>
                          <a:cs typeface="Arial"/>
                        </a:rPr>
                        <a:t>Supervision* of the vaccination activity and staff within the pod and observation area.</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latin typeface="+mn-lt"/>
                          <a:ea typeface="Times New Roman" panose="02020603050405020304" pitchFamily="18" charset="0"/>
                          <a:cs typeface="Arial"/>
                        </a:rPr>
                        <a:t>1</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a:latin typeface="+mn-lt"/>
                          <a:ea typeface="Times New Roman" panose="02020603050405020304" pitchFamily="18" charset="0"/>
                          <a:cs typeface="Arial"/>
                        </a:rPr>
                        <a:t>1 per pod</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rowSpan="10">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rtl="0" eaLnBrk="1" fontAlgn="auto" latinLnBrk="0" hangingPunct="1">
                        <a:lnSpc>
                          <a:spcPct val="100000"/>
                        </a:lnSpc>
                        <a:spcBef>
                          <a:spcPts val="0"/>
                        </a:spcBef>
                        <a:spcAft>
                          <a:spcPts val="0"/>
                        </a:spcAft>
                        <a:buClrTx/>
                        <a:buSzTx/>
                        <a:buFont typeface="Arial" panose="020B0604020202020204" pitchFamily="34" charset="0"/>
                        <a:buNone/>
                      </a:pPr>
                      <a:r>
                        <a:rPr lang="en-GB" sz="1050" b="0" dirty="0">
                          <a:latin typeface="+mn-lt"/>
                          <a:ea typeface="Times New Roman" panose="02020603050405020304" pitchFamily="18" charset="0"/>
                          <a:cs typeface="Arial"/>
                        </a:rPr>
                        <a:t>For scaling purposes, the numbers show the roles needed relative to the pod ratio, but does not imply the location of the roles </a:t>
                      </a:r>
                      <a:r>
                        <a:rPr lang="en-GB" sz="1050" b="0" u="sng" dirty="0">
                          <a:latin typeface="+mn-lt"/>
                          <a:ea typeface="Times New Roman" panose="02020603050405020304" pitchFamily="18" charset="0"/>
                          <a:cs typeface="Arial"/>
                        </a:rPr>
                        <a:t>inside </a:t>
                      </a:r>
                      <a:r>
                        <a:rPr lang="en-GB" sz="1050" b="0" dirty="0">
                          <a:latin typeface="+mn-lt"/>
                          <a:ea typeface="Times New Roman" panose="02020603050405020304" pitchFamily="18" charset="0"/>
                          <a:cs typeface="Arial"/>
                        </a:rPr>
                        <a:t>the pod. </a:t>
                      </a:r>
                      <a:endParaRPr lang="en-GB" sz="1050" b="0" dirty="0">
                        <a:latin typeface="+mn-lt"/>
                        <a:ea typeface="Times New Roman" panose="02020603050405020304" pitchFamily="18" charset="0"/>
                        <a:cs typeface="Arial" panose="020B0604020202020204" pitchFamily="34" charset="0"/>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755992807"/>
                  </a:ext>
                </a:extLst>
              </a:tr>
              <a:tr h="0">
                <a:tc vMerge="1">
                  <a:txBody>
                    <a:bodyPr/>
                    <a:lstStyle/>
                    <a:p>
                      <a:pPr algn="ctr"/>
                      <a:endParaRPr lang="en-GB" sz="800" b="1">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latin typeface="+mn-lt"/>
                          <a:ea typeface="Times New Roman" panose="02020603050405020304" pitchFamily="18" charset="0"/>
                          <a:cs typeface="Arial"/>
                        </a:rPr>
                        <a:t>5</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a:latin typeface="+mn-lt"/>
                          <a:ea typeface="Times New Roman" panose="02020603050405020304" pitchFamily="18" charset="0"/>
                          <a:cs typeface="Arial"/>
                        </a:rPr>
                        <a:t>Responsible for the patient clinical assessment pre-vaccination (x5).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a:latin typeface="+mn-lt"/>
                          <a:ea typeface="Times New Roman" panose="02020603050405020304" pitchFamily="18" charset="0"/>
                          <a:cs typeface="Arial"/>
                        </a:rPr>
                        <a:t>Responsible for vaccination draw-up (x1).</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latin typeface="+mn-lt"/>
                          <a:ea typeface="Times New Roman" panose="02020603050405020304" pitchFamily="18" charset="0"/>
                          <a:cs typeface="Arial"/>
                        </a:rPr>
                        <a:t>6</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a:latin typeface="+mn-lt"/>
                          <a:ea typeface="Times New Roman" panose="02020603050405020304" pitchFamily="18" charset="0"/>
                          <a:cs typeface="Arial"/>
                        </a:rPr>
                        <a:t>6 per pod</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a:latin typeface="Arial" panose="020B0604020202020204" pitchFamily="34" charset="0"/>
                        <a:ea typeface="Times New Roman" panose="02020603050405020304" pitchFamily="18"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82231770"/>
                  </a:ext>
                </a:extLst>
              </a:tr>
              <a:tr h="26534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50" b="1" dirty="0">
                          <a:latin typeface="+mn-lt"/>
                          <a:cs typeface="Arial" panose="020B0604020202020204" pitchFamily="34" charset="0"/>
                        </a:rPr>
                        <a:t>Vaccinator</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latin typeface="+mn-lt"/>
                          <a:ea typeface="Times New Roman" panose="02020603050405020304" pitchFamily="18" charset="0"/>
                          <a:cs typeface="Arial"/>
                        </a:rPr>
                        <a:t>3</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lvl="0" indent="-171450" algn="l">
                        <a:buFont typeface="Arial" panose="020B0604020202020204" pitchFamily="34" charset="0"/>
                        <a:buChar char="•"/>
                      </a:pPr>
                      <a:r>
                        <a:rPr lang="en-GB" sz="1050" b="0" kern="1200">
                          <a:solidFill>
                            <a:schemeClr val="dk1"/>
                          </a:solidFill>
                          <a:effectLst/>
                          <a:latin typeface="+mn-lt"/>
                          <a:ea typeface="+mn-ea"/>
                          <a:cs typeface="Arial"/>
                        </a:rPr>
                        <a:t>Responsible for the delivery of vaccination. </a:t>
                      </a:r>
                      <a:endParaRPr lang="en-GB" sz="1050" b="0" kern="1200">
                        <a:solidFill>
                          <a:schemeClr val="dk1"/>
                        </a:solidFill>
                        <a:effectLst/>
                        <a:latin typeface="+mn-lt"/>
                        <a:ea typeface="+mn-ea"/>
                        <a:cs typeface="Arial" panose="020B0604020202020204" pitchFamily="34" charset="0"/>
                      </a:endParaRPr>
                    </a:p>
                    <a:p>
                      <a:pPr marL="171450" lvl="0" indent="-171450" algn="l">
                        <a:buFont typeface="Arial" panose="020B0604020202020204" pitchFamily="34" charset="0"/>
                        <a:buChar char="•"/>
                      </a:pPr>
                      <a:r>
                        <a:rPr lang="en-GB" sz="1050" b="0" kern="1200">
                          <a:solidFill>
                            <a:schemeClr val="dk1"/>
                          </a:solidFill>
                          <a:effectLst/>
                          <a:latin typeface="+mn-lt"/>
                          <a:ea typeface="+mn-ea"/>
                          <a:cs typeface="Arial"/>
                        </a:rPr>
                        <a:t>Responsible for the disposal of clinical waste and change of PPE (when required).</a:t>
                      </a:r>
                      <a:endParaRPr lang="en-GB" sz="1050" b="0" kern="1200" dirty="0">
                        <a:solidFill>
                          <a:schemeClr val="dk1"/>
                        </a:solidFill>
                        <a:effectLst/>
                        <a:latin typeface="+mn-lt"/>
                        <a:ea typeface="+mn-ea"/>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latin typeface="+mn-lt"/>
                          <a:ea typeface="Times New Roman" panose="02020603050405020304" pitchFamily="18" charset="0"/>
                          <a:cs typeface="Arial"/>
                        </a:rPr>
                        <a:t>2</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a:latin typeface="+mn-lt"/>
                          <a:ea typeface="Times New Roman" panose="02020603050405020304" pitchFamily="18" charset="0"/>
                          <a:cs typeface="Arial"/>
                        </a:rPr>
                        <a:t>2 per pod</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a:latin typeface="Arial" panose="020B0604020202020204" pitchFamily="34" charset="0"/>
                        <a:ea typeface="Times New Roman" panose="02020603050405020304" pitchFamily="18"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1548007"/>
                  </a:ext>
                </a:extLst>
              </a:tr>
              <a:tr h="26534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50" b="1">
                          <a:latin typeface="+mn-lt"/>
                          <a:cs typeface="Arial"/>
                        </a:rPr>
                        <a:t>Healthcare Assistant (HCA)</a:t>
                      </a:r>
                      <a:endParaRPr lang="en-GB" sz="1050" b="1" dirty="0">
                        <a:latin typeface="+mn-lt"/>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latin typeface="+mn-lt"/>
                          <a:ea typeface="Times New Roman" panose="02020603050405020304" pitchFamily="18" charset="0"/>
                          <a:cs typeface="Arial"/>
                        </a:rPr>
                        <a:t>3</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b="0" kern="1200">
                          <a:solidFill>
                            <a:schemeClr val="dk1"/>
                          </a:solidFill>
                          <a:effectLst/>
                          <a:latin typeface="+mn-lt"/>
                          <a:ea typeface="+mn-ea"/>
                          <a:cs typeface="Arial"/>
                        </a:rPr>
                        <a:t>Responsible for sanitisation and infection control (e.g. wipe down surfaces). </a:t>
                      </a:r>
                      <a:endParaRPr lang="en-GB" sz="1050" b="0" kern="1200">
                        <a:solidFill>
                          <a:schemeClr val="dk1"/>
                        </a:solidFill>
                        <a:effectLst/>
                        <a:latin typeface="+mn-lt"/>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kern="1200">
                          <a:solidFill>
                            <a:schemeClr val="dk1"/>
                          </a:solidFill>
                          <a:effectLst/>
                          <a:latin typeface="+mn-lt"/>
                          <a:ea typeface="+mn-ea"/>
                          <a:cs typeface="Arial"/>
                        </a:rPr>
                        <a:t>Support the vaccination process.</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latin typeface="+mn-lt"/>
                          <a:ea typeface="Times New Roman" panose="02020603050405020304" pitchFamily="18" charset="0"/>
                          <a:cs typeface="Arial"/>
                        </a:rPr>
                        <a:t>1</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a:latin typeface="+mn-lt"/>
                          <a:ea typeface="Times New Roman" panose="02020603050405020304" pitchFamily="18" charset="0"/>
                          <a:cs typeface="Arial"/>
                        </a:rPr>
                        <a:t>1 per pod</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a:latin typeface="Arial" panose="020B0604020202020204" pitchFamily="34" charset="0"/>
                        <a:ea typeface="Times New Roman" panose="02020603050405020304" pitchFamily="18"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70803331"/>
                  </a:ext>
                </a:extLst>
              </a:tr>
              <a:tr h="26534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50" b="1">
                          <a:latin typeface="+mn-lt"/>
                          <a:cs typeface="Arial"/>
                        </a:rPr>
                        <a:t>Admin Support</a:t>
                      </a:r>
                      <a:endParaRPr lang="en-GB" sz="1050" b="1" dirty="0">
                        <a:latin typeface="+mn-lt"/>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latin typeface="+mn-lt"/>
                          <a:ea typeface="Times New Roman" panose="02020603050405020304" pitchFamily="18" charset="0"/>
                          <a:cs typeface="Arial"/>
                        </a:rPr>
                        <a:t>3</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lvl="0" indent="-171450" algn="l">
                        <a:buFont typeface="Arial" panose="020B0604020202020204" pitchFamily="34" charset="0"/>
                        <a:buChar char="•"/>
                      </a:pPr>
                      <a:r>
                        <a:rPr lang="en-GB" sz="1050" b="0" kern="1200" dirty="0">
                          <a:solidFill>
                            <a:schemeClr val="dk1"/>
                          </a:solidFill>
                          <a:effectLst/>
                          <a:latin typeface="+mn-lt"/>
                          <a:ea typeface="+mn-ea"/>
                          <a:cs typeface="Arial"/>
                        </a:rPr>
                        <a:t>Responsible for patient record keeping.</a:t>
                      </a:r>
                    </a:p>
                    <a:p>
                      <a:pPr marL="171450" indent="-171450" algn="l">
                        <a:buFont typeface="Arial" panose="020B0604020202020204" pitchFamily="34" charset="0"/>
                        <a:buChar char="•"/>
                      </a:pPr>
                      <a:r>
                        <a:rPr lang="en-GB" sz="1050" b="0" kern="1200" dirty="0">
                          <a:solidFill>
                            <a:schemeClr val="dk1"/>
                          </a:solidFill>
                          <a:effectLst/>
                          <a:latin typeface="+mn-lt"/>
                          <a:ea typeface="+mn-ea"/>
                          <a:cs typeface="Arial"/>
                        </a:rPr>
                        <a:t>Responsible for recording vaccination data (such as batches, numbers).</a:t>
                      </a:r>
                      <a:endParaRPr lang="en-GB" sz="1050" b="0" dirty="0">
                        <a:latin typeface="+mn-lt"/>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latin typeface="+mn-lt"/>
                          <a:ea typeface="Times New Roman" panose="02020603050405020304" pitchFamily="18" charset="0"/>
                          <a:cs typeface="Arial"/>
                        </a:rPr>
                        <a:t>2</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a:latin typeface="+mn-lt"/>
                          <a:ea typeface="Times New Roman" panose="02020603050405020304" pitchFamily="18" charset="0"/>
                          <a:cs typeface="Arial"/>
                        </a:rPr>
                        <a:t>2 per pod</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a:latin typeface="Arial" panose="020B0604020202020204" pitchFamily="34" charset="0"/>
                        <a:ea typeface="Times New Roman" panose="02020603050405020304" pitchFamily="18"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52030496"/>
                  </a:ext>
                </a:extLst>
              </a:tr>
              <a:tr h="26534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50" b="1">
                          <a:latin typeface="+mn-lt"/>
                          <a:cs typeface="Arial"/>
                        </a:rPr>
                        <a:t>Post Vaccination Observation</a:t>
                      </a:r>
                      <a:endParaRPr lang="en-GB" sz="1050" b="1" dirty="0">
                        <a:latin typeface="+mn-lt"/>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a:latin typeface="+mn-lt"/>
                          <a:ea typeface="Times New Roman" panose="02020603050405020304" pitchFamily="18" charset="0"/>
                          <a:cs typeface="Arial"/>
                        </a:rPr>
                        <a:t>SJA</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lgn="l">
                        <a:buFont typeface="Arial" panose="020B0604020202020204" pitchFamily="34" charset="0"/>
                        <a:buChar char="•"/>
                      </a:pPr>
                      <a:r>
                        <a:rPr lang="en-GB" sz="1050" b="0">
                          <a:latin typeface="+mn-lt"/>
                          <a:cs typeface="Arial"/>
                        </a:rPr>
                        <a:t>Responsible for managing the post vaccination observation area &amp; provide BLS.</a:t>
                      </a:r>
                      <a:endParaRPr lang="en-GB" sz="1050" b="0" dirty="0">
                        <a:latin typeface="+mn-lt"/>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latin typeface="+mn-lt"/>
                          <a:ea typeface="Times New Roman" panose="02020603050405020304" pitchFamily="18" charset="0"/>
                          <a:cs typeface="Arial"/>
                        </a:rPr>
                        <a:t>2</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a:latin typeface="+mn-lt"/>
                          <a:ea typeface="Times New Roman" panose="02020603050405020304" pitchFamily="18" charset="0"/>
                          <a:cs typeface="Arial"/>
                        </a:rPr>
                        <a:t>2 per pod</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a:latin typeface="Arial" panose="020B0604020202020204" pitchFamily="34" charset="0"/>
                        <a:ea typeface="Times New Roman" panose="02020603050405020304" pitchFamily="18"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61516416"/>
                  </a:ext>
                </a:extLst>
              </a:tr>
              <a:tr h="26534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50" b="1">
                          <a:latin typeface="+mn-lt"/>
                          <a:cs typeface="Arial"/>
                        </a:rPr>
                        <a:t>Marshal </a:t>
                      </a:r>
                      <a:endParaRPr lang="en-GB" sz="1050" b="1">
                        <a:latin typeface="+mn-lt"/>
                        <a:cs typeface="Arial" panose="020B0604020202020204"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a:latin typeface="+mn-lt"/>
                          <a:ea typeface="Times New Roman" panose="02020603050405020304" pitchFamily="18" charset="0"/>
                          <a:cs typeface="Arial"/>
                        </a:rPr>
                        <a:t>Volunteer</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a:latin typeface="+mn-lt"/>
                          <a:ea typeface="Times New Roman" panose="02020603050405020304" pitchFamily="18" charset="0"/>
                          <a:cs typeface="Arial"/>
                        </a:rPr>
                        <a:t>Responsible for patient flow management.</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latin typeface="+mn-lt"/>
                          <a:ea typeface="Times New Roman" panose="02020603050405020304" pitchFamily="18" charset="0"/>
                          <a:cs typeface="Arial"/>
                        </a:rPr>
                        <a:t>5</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a:latin typeface="+mn-lt"/>
                          <a:ea typeface="Times New Roman" panose="02020603050405020304" pitchFamily="18" charset="0"/>
                          <a:cs typeface="Arial"/>
                        </a:rPr>
                        <a:t>5 per pod</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a:latin typeface="Arial" panose="020B0604020202020204" pitchFamily="34" charset="0"/>
                        <a:ea typeface="Times New Roman" panose="02020603050405020304" pitchFamily="18"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97651423"/>
                  </a:ext>
                </a:extLst>
              </a:tr>
              <a:tr h="26534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50" b="1">
                          <a:latin typeface="+mn-lt"/>
                          <a:cs typeface="Arial"/>
                        </a:rPr>
                        <a:t>Patient Advocate</a:t>
                      </a:r>
                      <a:endParaRPr lang="en-GB" sz="1050" b="1" dirty="0">
                        <a:latin typeface="+mn-lt"/>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a:latin typeface="+mn-lt"/>
                          <a:ea typeface="Times New Roman" panose="02020603050405020304" pitchFamily="18" charset="0"/>
                          <a:cs typeface="Arial"/>
                        </a:rPr>
                        <a:t>SJA</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a:latin typeface="+mn-lt"/>
                          <a:cs typeface="Arial"/>
                        </a:rPr>
                        <a:t>Responsible for answering patient queries and address any concerns.</a:t>
                      </a:r>
                      <a:endParaRPr lang="en-GB" sz="1050" b="0" dirty="0">
                        <a:latin typeface="+mn-lt"/>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latin typeface="+mn-lt"/>
                          <a:ea typeface="Times New Roman" panose="02020603050405020304" pitchFamily="18" charset="0"/>
                          <a:cs typeface="Arial"/>
                        </a:rPr>
                        <a:t>1</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a:latin typeface="+mn-lt"/>
                          <a:ea typeface="Times New Roman" panose="02020603050405020304" pitchFamily="18" charset="0"/>
                          <a:cs typeface="Arial"/>
                        </a:rPr>
                        <a:t>1 per pod</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a:latin typeface="Arial" panose="020B0604020202020204" pitchFamily="34" charset="0"/>
                        <a:ea typeface="Times New Roman" panose="02020603050405020304" pitchFamily="18"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23740001"/>
                  </a:ext>
                </a:extLst>
              </a:tr>
              <a:tr h="26534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50" b="1">
                          <a:latin typeface="+mn-lt"/>
                          <a:cs typeface="Arial"/>
                        </a:rPr>
                        <a:t>Front of House</a:t>
                      </a:r>
                      <a:endParaRPr lang="en-GB" sz="1050" b="1" dirty="0">
                        <a:latin typeface="+mn-lt"/>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latin typeface="+mn-lt"/>
                          <a:ea typeface="Times New Roman" panose="02020603050405020304" pitchFamily="18" charset="0"/>
                          <a:cs typeface="Arial"/>
                        </a:rPr>
                        <a:t>Proposed Band 2</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50" b="0">
                          <a:latin typeface="+mn-lt"/>
                          <a:ea typeface="Times New Roman" panose="02020603050405020304" pitchFamily="18" charset="0"/>
                          <a:cs typeface="Arial"/>
                        </a:rPr>
                        <a:t>Responsible for patient check-in and pod allocation. </a:t>
                      </a:r>
                      <a:endParaRPr lang="en-GB" sz="1050" b="0">
                        <a:latin typeface="+mn-lt"/>
                        <a:ea typeface="Times New Roman" panose="02020603050405020304" pitchFamily="18"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a:latin typeface="+mn-lt"/>
                          <a:ea typeface="Times New Roman" panose="02020603050405020304" pitchFamily="18" charset="0"/>
                          <a:cs typeface="Arial"/>
                        </a:rPr>
                        <a:t>Responsible for patient queries on the day.</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latin typeface="+mn-lt"/>
                          <a:ea typeface="Times New Roman" panose="02020603050405020304" pitchFamily="18" charset="0"/>
                          <a:cs typeface="Arial"/>
                        </a:rPr>
                        <a:t>2</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a:latin typeface="+mn-lt"/>
                          <a:ea typeface="Times New Roman" panose="02020603050405020304" pitchFamily="18" charset="0"/>
                          <a:cs typeface="Arial"/>
                        </a:rPr>
                        <a:t>2 per pod</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a:latin typeface="Arial" panose="020B0604020202020204" pitchFamily="34" charset="0"/>
                        <a:ea typeface="Times New Roman" panose="02020603050405020304" pitchFamily="18"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412608346"/>
                  </a:ext>
                </a:extLst>
              </a:tr>
              <a:tr h="1632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50" b="1">
                          <a:latin typeface="+mn-lt"/>
                          <a:cs typeface="Arial"/>
                        </a:rPr>
                        <a:t>Marshal</a:t>
                      </a:r>
                      <a:endParaRPr lang="en-GB" sz="1050" b="1" dirty="0">
                        <a:latin typeface="+mn-lt"/>
                        <a:cs typeface="Aria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a:latin typeface="+mn-lt"/>
                          <a:ea typeface="Times New Roman" panose="02020603050405020304" pitchFamily="18" charset="0"/>
                          <a:cs typeface="Arial"/>
                        </a:rPr>
                        <a:t>Volunteer</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50" b="0">
                          <a:latin typeface="+mn-lt"/>
                          <a:ea typeface="Times New Roman" panose="02020603050405020304" pitchFamily="18" charset="0"/>
                          <a:cs typeface="Arial"/>
                        </a:rPr>
                        <a:t>Responsible for patient flow management.</a:t>
                      </a:r>
                      <a:endParaRPr lang="en-GB" sz="1050" b="0" dirty="0">
                        <a:latin typeface="+mn-lt"/>
                        <a:ea typeface="Times New Roman" panose="02020603050405020304" pitchFamily="18" charset="0"/>
                        <a:cs typeface="Aria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latin typeface="+mn-lt"/>
                          <a:ea typeface="Times New Roman" panose="02020603050405020304" pitchFamily="18" charset="0"/>
                          <a:cs typeface="Arial"/>
                        </a:rPr>
                        <a:t>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a:latin typeface="+mn-lt"/>
                          <a:ea typeface="Times New Roman" panose="02020603050405020304" pitchFamily="18" charset="0"/>
                          <a:cs typeface="Arial" panose="020B0604020202020204" pitchFamily="34" charset="0"/>
                        </a:rPr>
                        <a:t>5 per pod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0">
                        <a:latin typeface="Arial" panose="020B0604020202020204" pitchFamily="34" charset="0"/>
                        <a:ea typeface="Times New Roman" panose="02020603050405020304" pitchFamily="18" charset="0"/>
                        <a:cs typeface="Arial" panose="020B0604020202020204" pitchFamily="34" charset="0"/>
                      </a:endParaRPr>
                    </a:p>
                  </a:txBody>
                  <a:tcPr anchor="ctr"/>
                </a:tc>
                <a:extLst>
                  <a:ext uri="{0D108BD9-81ED-4DB2-BD59-A6C34878D82A}">
                    <a16:rowId xmlns:a16="http://schemas.microsoft.com/office/drawing/2014/main" val="1644711016"/>
                  </a:ext>
                </a:extLst>
              </a:tr>
            </a:tbl>
          </a:graphicData>
        </a:graphic>
      </p:graphicFrame>
      <p:sp>
        <p:nvSpPr>
          <p:cNvPr id="15" name="Title 2">
            <a:extLst>
              <a:ext uri="{FF2B5EF4-FFF2-40B4-BE49-F238E27FC236}">
                <a16:creationId xmlns:a16="http://schemas.microsoft.com/office/drawing/2014/main" id="{4C66039E-154E-4732-9883-C54786447ED4}"/>
              </a:ext>
            </a:extLst>
          </p:cNvPr>
          <p:cNvSpPr txBox="1">
            <a:spLocks/>
          </p:cNvSpPr>
          <p:nvPr/>
        </p:nvSpPr>
        <p:spPr>
          <a:xfrm>
            <a:off x="328602" y="118999"/>
            <a:ext cx="6275398" cy="8572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rgbClr val="005EB8"/>
                </a:solidFill>
                <a:latin typeface="Arial" panose="020B0604020202020204" pitchFamily="34" charset="0"/>
                <a:ea typeface="+mj-ea"/>
                <a:cs typeface="Arial" panose="020B0604020202020204" pitchFamily="34" charset="0"/>
              </a:defRPr>
            </a:lvl1pPr>
          </a:lstStyle>
          <a:p>
            <a:r>
              <a:rPr lang="en-GB" sz="2400" b="1" dirty="0">
                <a:latin typeface="Arial"/>
                <a:cs typeface="Arial"/>
              </a:rPr>
              <a:t>1. Workforce summary based on one vs. multiple pod site </a:t>
            </a:r>
          </a:p>
        </p:txBody>
      </p:sp>
      <p:sp>
        <p:nvSpPr>
          <p:cNvPr id="16" name="Rectangle 15">
            <a:extLst>
              <a:ext uri="{FF2B5EF4-FFF2-40B4-BE49-F238E27FC236}">
                <a16:creationId xmlns:a16="http://schemas.microsoft.com/office/drawing/2014/main" id="{5D9A67AF-C20D-45D6-A0A7-FF11BC38944F}"/>
              </a:ext>
            </a:extLst>
          </p:cNvPr>
          <p:cNvSpPr/>
          <p:nvPr/>
        </p:nvSpPr>
        <p:spPr>
          <a:xfrm>
            <a:off x="182715" y="1107123"/>
            <a:ext cx="11737976" cy="938719"/>
          </a:xfrm>
          <a:prstGeom prst="rect">
            <a:avLst/>
          </a:prstGeom>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effectLst/>
                <a:uLnTx/>
                <a:uFillTx/>
                <a:cs typeface="Arial" panose="020B0604020202020204" pitchFamily="34" charset="0"/>
              </a:rPr>
              <a:t>The table below outlines the workforce requirements to support the safe and effective </a:t>
            </a:r>
            <a:r>
              <a:rPr lang="en-GB" sz="1100" dirty="0">
                <a:cs typeface="Arial" panose="020B0604020202020204" pitchFamily="34" charset="0"/>
              </a:rPr>
              <a:t>delivery of vaccinations across a single vs. a multiple pod site. This is aimed to be used for vaccination centre models and shows the crude numbers needed at any given time for the models to operate. </a:t>
            </a:r>
            <a:r>
              <a:rPr lang="en-GB" sz="1100" i="1" dirty="0">
                <a:cs typeface="Arial" panose="020B0604020202020204" pitchFamily="34" charset="0"/>
              </a:rPr>
              <a:t>Please note that the table below does not account for FTE sick leave, breaks, 2 shifts per day.</a:t>
            </a:r>
          </a:p>
          <a:p>
            <a:pPr marL="171450" indent="-171450" defTabSz="914400">
              <a:buFont typeface="Arial" panose="020B0604020202020204" pitchFamily="34" charset="0"/>
              <a:buChar char="•"/>
              <a:defRPr/>
            </a:pPr>
            <a:r>
              <a:rPr kumimoji="0" lang="en-GB" sz="1100" b="0" i="0" u="none" strike="noStrike" kern="1200" cap="none" spc="0" normalizeH="0" baseline="0" noProof="0" dirty="0">
                <a:ln>
                  <a:noFill/>
                </a:ln>
                <a:effectLst/>
                <a:uLnTx/>
                <a:uFillTx/>
                <a:cs typeface="Arial" panose="020B0604020202020204" pitchFamily="34" charset="0"/>
              </a:rPr>
              <a:t>Please note that the site size dictates the required governance structure, which can vary between a one pod site vs multiple </a:t>
            </a:r>
            <a:r>
              <a:rPr lang="en-GB" sz="1100" dirty="0">
                <a:cs typeface="Arial" panose="020B0604020202020204" pitchFamily="34" charset="0"/>
              </a:rPr>
              <a:t>pod site as</a:t>
            </a:r>
            <a:r>
              <a:rPr kumimoji="0" lang="en-GB" sz="1100" b="0" i="0" u="none" strike="noStrike" kern="1200" cap="none" spc="0" normalizeH="0" baseline="0" noProof="0" dirty="0">
                <a:ln>
                  <a:noFill/>
                </a:ln>
                <a:effectLst/>
                <a:uLnTx/>
                <a:uFillTx/>
                <a:cs typeface="Arial" panose="020B0604020202020204" pitchFamily="34" charset="0"/>
              </a:rPr>
              <a:t> scaling involves increased management governance and accountability. This is a recommended workforce structure only and it is subject to local flexibility and adjustment. </a:t>
            </a:r>
            <a:endParaRPr lang="en-GB" sz="1100" b="0" i="0" u="none" strike="noStrike" kern="1200" cap="none" spc="0" normalizeH="0" baseline="0" noProof="0" dirty="0">
              <a:ln>
                <a:noFill/>
              </a:ln>
              <a:effectLst/>
              <a:uLnTx/>
              <a:uFillTx/>
              <a:cs typeface="Arial" panose="020B0604020202020204" pitchFamily="34" charset="0"/>
            </a:endParaRPr>
          </a:p>
        </p:txBody>
      </p:sp>
      <p:sp>
        <p:nvSpPr>
          <p:cNvPr id="17" name="Rectangle 16">
            <a:extLst>
              <a:ext uri="{FF2B5EF4-FFF2-40B4-BE49-F238E27FC236}">
                <a16:creationId xmlns:a16="http://schemas.microsoft.com/office/drawing/2014/main" id="{616EBE23-823D-405A-A4EB-6BA94AA398C7}"/>
              </a:ext>
            </a:extLst>
          </p:cNvPr>
          <p:cNvSpPr/>
          <p:nvPr/>
        </p:nvSpPr>
        <p:spPr>
          <a:xfrm>
            <a:off x="271308" y="6387178"/>
            <a:ext cx="6181928" cy="253916"/>
          </a:xfrm>
          <a:prstGeom prst="rect">
            <a:avLst/>
          </a:prstGeom>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lang="en-GB" sz="1050" i="1" dirty="0">
                <a:cs typeface="Arial" panose="020B0604020202020204" pitchFamily="34" charset="0"/>
              </a:rPr>
              <a:t>*Safe staffing and supervision guidance will be developed and provided by the national programme. </a:t>
            </a:r>
            <a:endParaRPr lang="en-GB" sz="1050" b="0" i="1" u="none" strike="noStrike" kern="1200" cap="none" spc="0" normalizeH="0" baseline="0" noProof="0" dirty="0">
              <a:ln>
                <a:noFill/>
              </a:ln>
              <a:effectLst/>
              <a:uLnTx/>
              <a:uFillTx/>
              <a:cs typeface="Arial" panose="020B0604020202020204" pitchFamily="34" charset="0"/>
            </a:endParaRPr>
          </a:p>
        </p:txBody>
      </p:sp>
    </p:spTree>
    <p:extLst>
      <p:ext uri="{BB962C8B-B14F-4D97-AF65-F5344CB8AC3E}">
        <p14:creationId xmlns:p14="http://schemas.microsoft.com/office/powerpoint/2010/main" val="273993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90FE27-A08B-462A-8F4F-F8E7D69753E1}"/>
              </a:ext>
            </a:extLst>
          </p:cNvPr>
          <p:cNvSpPr/>
          <p:nvPr/>
        </p:nvSpPr>
        <p:spPr>
          <a:xfrm>
            <a:off x="4352925" y="343864"/>
            <a:ext cx="3305175"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Title 2">
            <a:extLst>
              <a:ext uri="{FF2B5EF4-FFF2-40B4-BE49-F238E27FC236}">
                <a16:creationId xmlns:a16="http://schemas.microsoft.com/office/drawing/2014/main" id="{AEC3D7CF-41FF-47D5-ACEB-CBCED880CA2E}"/>
              </a:ext>
            </a:extLst>
          </p:cNvPr>
          <p:cNvSpPr txBox="1">
            <a:spLocks/>
          </p:cNvSpPr>
          <p:nvPr/>
        </p:nvSpPr>
        <p:spPr>
          <a:xfrm>
            <a:off x="136525" y="11411"/>
            <a:ext cx="5685156" cy="8572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rgbClr val="005EB8"/>
                </a:solidFill>
                <a:latin typeface="Arial" panose="020B0604020202020204" pitchFamily="34" charset="0"/>
                <a:ea typeface="+mj-ea"/>
                <a:cs typeface="Arial" panose="020B0604020202020204" pitchFamily="34" charset="0"/>
              </a:defRPr>
            </a:lvl1pPr>
          </a:lstStyle>
          <a:p>
            <a:r>
              <a:rPr lang="en-GB" sz="2400" b="1" dirty="0">
                <a:latin typeface="Arial"/>
                <a:cs typeface="Arial"/>
              </a:rPr>
              <a:t>1. Workforce summary based on one vs. multiple pod site continued.</a:t>
            </a:r>
          </a:p>
        </p:txBody>
      </p:sp>
      <p:sp>
        <p:nvSpPr>
          <p:cNvPr id="8" name="Rectangle 7">
            <a:extLst>
              <a:ext uri="{FF2B5EF4-FFF2-40B4-BE49-F238E27FC236}">
                <a16:creationId xmlns:a16="http://schemas.microsoft.com/office/drawing/2014/main" id="{8A239296-2893-4A71-9E72-F60C6376B035}"/>
              </a:ext>
            </a:extLst>
          </p:cNvPr>
          <p:cNvSpPr/>
          <p:nvPr/>
        </p:nvSpPr>
        <p:spPr>
          <a:xfrm>
            <a:off x="0" y="5735014"/>
            <a:ext cx="121920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59FDB0F-5589-4F4B-9B31-E33FE2507361}"/>
              </a:ext>
            </a:extLst>
          </p:cNvPr>
          <p:cNvSpPr/>
          <p:nvPr/>
        </p:nvSpPr>
        <p:spPr>
          <a:xfrm>
            <a:off x="2324100" y="6116014"/>
            <a:ext cx="9867900"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88027A3-2923-4A82-B31A-623A78A37D67}"/>
              </a:ext>
            </a:extLst>
          </p:cNvPr>
          <p:cNvSpPr/>
          <p:nvPr/>
        </p:nvSpPr>
        <p:spPr>
          <a:xfrm>
            <a:off x="25364" y="862126"/>
            <a:ext cx="12093649" cy="769441"/>
          </a:xfrm>
          <a:prstGeom prst="rect">
            <a:avLst/>
          </a:prstGeom>
          <a:solidFill>
            <a:schemeClr val="bg1"/>
          </a:solid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effectLst/>
                <a:uLnTx/>
                <a:uFillTx/>
                <a:cs typeface="Arial" panose="020B0604020202020204" pitchFamily="34" charset="0"/>
              </a:rPr>
              <a:t>The table below outlines the workforce requirements to support the safe and effective </a:t>
            </a:r>
            <a:r>
              <a:rPr lang="en-GB" sz="1100" dirty="0">
                <a:cs typeface="Arial" panose="020B0604020202020204" pitchFamily="34" charset="0"/>
              </a:rPr>
              <a:t>delivery of vaccinations across a single vs. a multiple pod site. This is aimed to be used for vaccination centres and shows the crude numbers needed at any given time for the models to operate. </a:t>
            </a:r>
            <a:r>
              <a:rPr lang="en-GB" sz="1100" i="1" dirty="0">
                <a:cs typeface="Arial" panose="020B0604020202020204" pitchFamily="34" charset="0"/>
              </a:rPr>
              <a:t>Please note that the table below does not account for FTE sick leave, breaks, 2 shifts per day.</a:t>
            </a:r>
          </a:p>
          <a:p>
            <a:pPr marL="171450" lvl="0" indent="-171450" defTabSz="914400">
              <a:buFont typeface="Arial" panose="020B0604020202020204" pitchFamily="34" charset="0"/>
              <a:buChar char="•"/>
              <a:defRPr/>
            </a:pPr>
            <a:r>
              <a:rPr lang="en-GB" sz="1100" dirty="0">
                <a:cs typeface="Arial" panose="020B0604020202020204" pitchFamily="34" charset="0"/>
              </a:rPr>
              <a:t>Please note that the site size dictates the required governance structure, which can vary between a one pod site vs multiple pod site as scaling involves increased management governance and accountability. This is a recommended workforce structure only and it is subject to local flexibility and adjustment. </a:t>
            </a:r>
          </a:p>
        </p:txBody>
      </p:sp>
      <p:sp>
        <p:nvSpPr>
          <p:cNvPr id="12" name="Rectangle 11">
            <a:extLst>
              <a:ext uri="{FF2B5EF4-FFF2-40B4-BE49-F238E27FC236}">
                <a16:creationId xmlns:a16="http://schemas.microsoft.com/office/drawing/2014/main" id="{B110E7F4-FDA9-4406-8125-965F07CBE5B9}"/>
              </a:ext>
            </a:extLst>
          </p:cNvPr>
          <p:cNvSpPr/>
          <p:nvPr/>
        </p:nvSpPr>
        <p:spPr>
          <a:xfrm>
            <a:off x="0" y="6229350"/>
            <a:ext cx="3305175" cy="628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able 3">
            <a:extLst>
              <a:ext uri="{FF2B5EF4-FFF2-40B4-BE49-F238E27FC236}">
                <a16:creationId xmlns:a16="http://schemas.microsoft.com/office/drawing/2014/main" id="{31DB82A6-80FE-4CD8-8CC7-F5B5B9C8564B}"/>
              </a:ext>
            </a:extLst>
          </p:cNvPr>
          <p:cNvGraphicFramePr>
            <a:graphicFrameLocks noGrp="1"/>
          </p:cNvGraphicFramePr>
          <p:nvPr/>
        </p:nvGraphicFramePr>
        <p:xfrm>
          <a:off x="91467" y="1824926"/>
          <a:ext cx="11983546" cy="4671060"/>
        </p:xfrm>
        <a:graphic>
          <a:graphicData uri="http://schemas.openxmlformats.org/drawingml/2006/table">
            <a:tbl>
              <a:tblPr firstRow="1" bandRow="1"/>
              <a:tblGrid>
                <a:gridCol w="1404000">
                  <a:extLst>
                    <a:ext uri="{9D8B030D-6E8A-4147-A177-3AD203B41FA5}">
                      <a16:colId xmlns:a16="http://schemas.microsoft.com/office/drawing/2014/main" val="4174285890"/>
                    </a:ext>
                  </a:extLst>
                </a:gridCol>
                <a:gridCol w="828000">
                  <a:extLst>
                    <a:ext uri="{9D8B030D-6E8A-4147-A177-3AD203B41FA5}">
                      <a16:colId xmlns:a16="http://schemas.microsoft.com/office/drawing/2014/main" val="3760992185"/>
                    </a:ext>
                  </a:extLst>
                </a:gridCol>
                <a:gridCol w="3649507">
                  <a:extLst>
                    <a:ext uri="{9D8B030D-6E8A-4147-A177-3AD203B41FA5}">
                      <a16:colId xmlns:a16="http://schemas.microsoft.com/office/drawing/2014/main" val="1353724864"/>
                    </a:ext>
                  </a:extLst>
                </a:gridCol>
                <a:gridCol w="1368000">
                  <a:extLst>
                    <a:ext uri="{9D8B030D-6E8A-4147-A177-3AD203B41FA5}">
                      <a16:colId xmlns:a16="http://schemas.microsoft.com/office/drawing/2014/main" val="1133718320"/>
                    </a:ext>
                  </a:extLst>
                </a:gridCol>
                <a:gridCol w="1170039">
                  <a:extLst>
                    <a:ext uri="{9D8B030D-6E8A-4147-A177-3AD203B41FA5}">
                      <a16:colId xmlns:a16="http://schemas.microsoft.com/office/drawing/2014/main" val="1033803931"/>
                    </a:ext>
                  </a:extLst>
                </a:gridCol>
                <a:gridCol w="3564000">
                  <a:extLst>
                    <a:ext uri="{9D8B030D-6E8A-4147-A177-3AD203B41FA5}">
                      <a16:colId xmlns:a16="http://schemas.microsoft.com/office/drawing/2014/main" val="702219066"/>
                    </a:ext>
                  </a:extLst>
                </a:gridCol>
              </a:tblGrid>
              <a:tr h="0">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100" dirty="0">
                          <a:latin typeface="+mn-lt"/>
                          <a:cs typeface="Arial" panose="020B0604020202020204" pitchFamily="34" charset="0"/>
                        </a:rPr>
                        <a:t>Role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100" dirty="0">
                          <a:latin typeface="+mn-lt"/>
                          <a:cs typeface="Arial"/>
                        </a:rPr>
                        <a:t>Band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100" dirty="0">
                          <a:latin typeface="+mn-lt"/>
                          <a:cs typeface="Arial"/>
                        </a:rPr>
                        <a:t>Description </a:t>
                      </a:r>
                      <a:endParaRPr lang="en-GB" sz="1100">
                        <a:latin typeface="+mn-lt"/>
                        <a:cs typeface="Arial" panose="020B060402020202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050" dirty="0">
                          <a:latin typeface="+mn-lt"/>
                          <a:cs typeface="Arial"/>
                        </a:rPr>
                        <a:t>Total number of workforce required</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endParaRPr lang="en-GB"/>
                    </a:p>
                  </a:txBody>
                  <a:tcPr>
                    <a:lnL w="12700" cap="flat" cmpd="sng" algn="ctr">
                      <a:solidFill>
                        <a:schemeClr val="bg1"/>
                      </a:solidFill>
                      <a:prstDash val="solid"/>
                      <a:round/>
                      <a:headEnd type="none" w="med" len="med"/>
                      <a:tailEnd type="none" w="med" len="med"/>
                    </a:lnL>
                  </a:tcPr>
                </a:tc>
                <a:tc row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GB" sz="1100" dirty="0">
                          <a:latin typeface="+mn-lt"/>
                          <a:cs typeface="Arial"/>
                        </a:rPr>
                        <a:t>Narrative and comments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807490255"/>
                  </a:ext>
                </a:extLst>
              </a:tr>
              <a:tr h="0">
                <a:tc vMerge="1">
                  <a:txBody>
                    <a:bodyPr/>
                    <a:lstStyle/>
                    <a:p>
                      <a:pPr algn="ctr"/>
                      <a:endParaRPr lang="en-GB" sz="1100">
                        <a:latin typeface="+mn-lt"/>
                        <a:cs typeface="Arial"/>
                      </a:endParaRPr>
                    </a:p>
                  </a:txBody>
                  <a:tcPr/>
                </a:tc>
                <a:tc vMerge="1">
                  <a:txBody>
                    <a:bodyPr/>
                    <a:lstStyle/>
                    <a:p>
                      <a:endParaRPr lang="en-GB"/>
                    </a:p>
                  </a:txBody>
                  <a:tcPr/>
                </a:tc>
                <a:tc vMerge="1">
                  <a:txBody>
                    <a:bodyPr/>
                    <a:lstStyle/>
                    <a:p>
                      <a:pPr algn="ctr"/>
                      <a:endParaRPr lang="en-GB" sz="1100">
                        <a:latin typeface="+mn-lt"/>
                        <a:cs typeface="Arial"/>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b="1" i="1" u="sng" dirty="0">
                          <a:solidFill>
                            <a:schemeClr val="bg1"/>
                          </a:solidFill>
                          <a:latin typeface="+mn-lt"/>
                          <a:cs typeface="Arial"/>
                        </a:rPr>
                        <a:t>One</a:t>
                      </a:r>
                      <a:r>
                        <a:rPr lang="en-GB" sz="1000" b="1" i="1" dirty="0">
                          <a:solidFill>
                            <a:schemeClr val="bg1"/>
                          </a:solidFill>
                          <a:latin typeface="+mn-lt"/>
                          <a:cs typeface="Arial"/>
                        </a:rPr>
                        <a:t> pod site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b="1" i="1" u="sng" dirty="0">
                          <a:solidFill>
                            <a:schemeClr val="bg1"/>
                          </a:solidFill>
                          <a:latin typeface="+mn-lt"/>
                          <a:cs typeface="Arial" panose="020B0604020202020204" pitchFamily="34" charset="0"/>
                        </a:rPr>
                        <a:t>Multiple</a:t>
                      </a:r>
                      <a:r>
                        <a:rPr lang="en-GB" sz="1000" b="1" i="1" dirty="0">
                          <a:solidFill>
                            <a:schemeClr val="bg1"/>
                          </a:solidFill>
                          <a:latin typeface="+mn-lt"/>
                          <a:cs typeface="Arial" panose="020B0604020202020204" pitchFamily="34" charset="0"/>
                        </a:rPr>
                        <a:t> pod site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lumMod val="60000"/>
                        <a:lumOff val="40000"/>
                      </a:srgbClr>
                    </a:solidFill>
                  </a:tcPr>
                </a:tc>
                <a:tc vMerge="1">
                  <a:txBody>
                    <a:bodyPr/>
                    <a:lstStyle/>
                    <a:p>
                      <a:pPr algn="ctr"/>
                      <a:endParaRPr lang="en-GB" sz="1000" b="1">
                        <a:solidFill>
                          <a:schemeClr val="bg1"/>
                        </a:solidFill>
                        <a:latin typeface="Arial" panose="020B0604020202020204" pitchFamily="34" charset="0"/>
                        <a:cs typeface="Arial" panose="020B0604020202020204" pitchFamily="34" charset="0"/>
                      </a:endParaRPr>
                    </a:p>
                  </a:txBody>
                  <a:tcPr>
                    <a:lnT w="12700" cap="flat" cmpd="sng" algn="ctr">
                      <a:solidFill>
                        <a:schemeClr val="bg1"/>
                      </a:solidFill>
                      <a:prstDash val="solid"/>
                      <a:round/>
                      <a:headEnd type="none" w="med" len="med"/>
                      <a:tailEnd type="none" w="med" len="med"/>
                    </a:lnT>
                    <a:solidFill>
                      <a:schemeClr val="accent1">
                        <a:lumMod val="60000"/>
                        <a:lumOff val="40000"/>
                      </a:schemeClr>
                    </a:solidFill>
                  </a:tcPr>
                </a:tc>
                <a:extLst>
                  <a:ext uri="{0D108BD9-81ED-4DB2-BD59-A6C34878D82A}">
                    <a16:rowId xmlns:a16="http://schemas.microsoft.com/office/drawing/2014/main" val="1077114315"/>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latin typeface="+mn-lt"/>
                          <a:cs typeface="Arial"/>
                        </a:rPr>
                        <a:t>Registered Healthcare Professional (HCP)</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dirty="0">
                          <a:latin typeface="+mn-lt"/>
                          <a:ea typeface="Times New Roman" panose="02020603050405020304" pitchFamily="18" charset="0"/>
                          <a:cs typeface="Arial"/>
                        </a:rPr>
                        <a:t>6</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1000" b="0" dirty="0">
                          <a:latin typeface="+mn-lt"/>
                          <a:ea typeface="Times New Roman" panose="02020603050405020304" pitchFamily="18" charset="0"/>
                          <a:cs typeface="Arial"/>
                        </a:rPr>
                        <a:t>Supervision* of the clinical assessment activity.</a:t>
                      </a:r>
                    </a:p>
                    <a:p>
                      <a:pPr marL="171450" marR="0" lvl="0" indent="-171450" algn="l" defTabSz="914400">
                        <a:lnSpc>
                          <a:spcPct val="100000"/>
                        </a:lnSpc>
                        <a:spcBef>
                          <a:spcPts val="0"/>
                        </a:spcBef>
                        <a:spcAft>
                          <a:spcPts val="0"/>
                        </a:spcAft>
                        <a:buClrTx/>
                        <a:buSzTx/>
                        <a:buFont typeface="Arial" panose="020B0604020202020204" pitchFamily="34" charset="0"/>
                        <a:buChar char="•"/>
                        <a:tabLst/>
                        <a:defRPr/>
                      </a:pPr>
                      <a:r>
                        <a:rPr lang="en-GB" sz="1000" b="0" dirty="0">
                          <a:latin typeface="+mn-lt"/>
                          <a:ea typeface="Times New Roman" panose="02020603050405020304" pitchFamily="18" charset="0"/>
                          <a:cs typeface="Arial"/>
                        </a:rPr>
                        <a:t>Escalation point for clinical assessment.</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dirty="0">
                          <a:latin typeface="+mn-lt"/>
                          <a:ea typeface="Times New Roman" panose="02020603050405020304" pitchFamily="18" charset="0"/>
                          <a:cs typeface="Arial"/>
                        </a:rPr>
                        <a:t>0</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dirty="0">
                          <a:latin typeface="+mn-lt"/>
                          <a:ea typeface="Times New Roman" panose="02020603050405020304" pitchFamily="18" charset="0"/>
                          <a:cs typeface="Arial" panose="020B0604020202020204" pitchFamily="34" charset="0"/>
                        </a:rPr>
                        <a:t>1 per max 3 pods</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0" dirty="0">
                          <a:latin typeface="+mn-lt"/>
                          <a:ea typeface="Times New Roman" panose="02020603050405020304" pitchFamily="18" charset="0"/>
                          <a:cs typeface="Arial" panose="020B0604020202020204" pitchFamily="34" charset="0"/>
                        </a:rPr>
                        <a:t>Within the one pod site, the clinical assessors can escalate to the Senior Manager. Scaling up, we anticipate the need of a Band 6 as direct escalation point, one responsible for up to three pods.</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2701430319"/>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50" b="1" dirty="0">
                          <a:latin typeface="+mn-lt"/>
                          <a:cs typeface="Arial"/>
                        </a:rPr>
                        <a:t>Senior Manager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Arial" panose="020B0604020202020204" pitchFamily="34" charset="0"/>
                        <a:buNone/>
                      </a:pPr>
                      <a:r>
                        <a:rPr lang="en-GB" sz="1000" b="0" dirty="0">
                          <a:latin typeface="+mn-lt"/>
                          <a:cs typeface="Arial" panose="020B0604020202020204" pitchFamily="34" charset="0"/>
                        </a:rPr>
                        <a:t>Proposed </a:t>
                      </a:r>
                    </a:p>
                    <a:p>
                      <a:pPr marL="0" indent="0" algn="ctr">
                        <a:buFont typeface="Arial" panose="020B0604020202020204" pitchFamily="34" charset="0"/>
                        <a:buNone/>
                      </a:pPr>
                      <a:r>
                        <a:rPr lang="en-GB" sz="1000" b="0" dirty="0">
                          <a:latin typeface="+mn-lt"/>
                          <a:cs typeface="Arial" panose="020B0604020202020204" pitchFamily="34" charset="0"/>
                        </a:rPr>
                        <a:t>8b-8c</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lgn="l" defTabSz="914400" rtl="0" eaLnBrk="1" latinLnBrk="0" hangingPunct="1">
                        <a:buFont typeface="Arial" panose="020B0604020202020204" pitchFamily="34" charset="0"/>
                        <a:buChar char="•"/>
                      </a:pPr>
                      <a:r>
                        <a:rPr lang="en-GB" sz="1000" b="0" kern="1200" dirty="0">
                          <a:solidFill>
                            <a:schemeClr val="dk1"/>
                          </a:solidFill>
                          <a:latin typeface="+mn-lt"/>
                          <a:ea typeface="+mn-ea"/>
                          <a:cs typeface="Arial" panose="020B0604020202020204" pitchFamily="34" charset="0"/>
                        </a:rPr>
                        <a:t>Responsible for clinical &amp; operational oversight, governance of the site &amp; staff supervision.</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Arial" panose="020B0604020202020204" pitchFamily="34" charset="0"/>
                        <a:buNone/>
                      </a:pPr>
                      <a:r>
                        <a:rPr lang="en-GB" sz="1000" dirty="0">
                          <a:latin typeface="+mn-lt"/>
                          <a:cs typeface="Arial"/>
                        </a:rPr>
                        <a:t>1</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Arial" panose="020B0604020202020204" pitchFamily="34" charset="0"/>
                        <a:buNone/>
                      </a:pPr>
                      <a:r>
                        <a:rPr lang="en-GB" sz="1000" dirty="0">
                          <a:latin typeface="+mn-lt"/>
                          <a:cs typeface="Arial"/>
                        </a:rPr>
                        <a:t>0</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lumMod val="20000"/>
                        <a:lumOff val="80000"/>
                      </a:srgbClr>
                    </a:solidFill>
                  </a:tcPr>
                </a:tc>
                <a:tc row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Arial" panose="020B0604020202020204" pitchFamily="34" charset="0"/>
                        <a:buNone/>
                      </a:pPr>
                      <a:r>
                        <a:rPr lang="en-GB" sz="1000" i="0" kern="1200" dirty="0">
                          <a:solidFill>
                            <a:schemeClr val="dk1"/>
                          </a:solidFill>
                          <a:latin typeface="+mn-lt"/>
                          <a:ea typeface="+mn-ea"/>
                          <a:cs typeface="Arial"/>
                        </a:rPr>
                        <a:t>Within the one pod site, a Senior Manager is able to oversee both clinical and operational activity. Scaling up to multiple pods, this role requires separation of responsibility; therefore we propose that instead of a Senior Manager, a Nursing Manager is responsible for the clinical oversight of a maximum of 3 pods and there is on-site presence of an Ops Director (see below) responsible for operational oversight.</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728125892"/>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50" b="1" dirty="0">
                          <a:latin typeface="+mn-lt"/>
                          <a:cs typeface="Arial"/>
                        </a:rPr>
                        <a:t>Nursing Manager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Arial" panose="020B0604020202020204" pitchFamily="34" charset="0"/>
                        <a:buNone/>
                      </a:pPr>
                      <a:r>
                        <a:rPr lang="en-GB" sz="1000" b="0" dirty="0">
                          <a:latin typeface="+mn-lt"/>
                          <a:cs typeface="Arial" panose="020B0604020202020204" pitchFamily="34" charset="0"/>
                        </a:rPr>
                        <a:t>8a</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lgn="l">
                        <a:buFont typeface="Arial" panose="020B0604020202020204" pitchFamily="34" charset="0"/>
                        <a:buChar char="•"/>
                      </a:pPr>
                      <a:r>
                        <a:rPr lang="en-GB" sz="1000" b="0" dirty="0">
                          <a:latin typeface="+mn-lt"/>
                          <a:cs typeface="Arial" panose="020B0604020202020204" pitchFamily="34" charset="0"/>
                        </a:rPr>
                        <a:t>Responsible for clinical escalations. </a:t>
                      </a:r>
                    </a:p>
                    <a:p>
                      <a:pPr marL="171450" indent="-171450" algn="l">
                        <a:buFont typeface="Arial" panose="020B0604020202020204" pitchFamily="34" charset="0"/>
                        <a:buChar char="•"/>
                      </a:pPr>
                      <a:r>
                        <a:rPr lang="en-GB" sz="1000" b="0" dirty="0">
                          <a:latin typeface="+mn-lt"/>
                          <a:cs typeface="Arial" panose="020B0604020202020204" pitchFamily="34" charset="0"/>
                        </a:rPr>
                        <a:t>Responsible for overseeing the clinical activity for the pod and clinical assessment area.</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Arial" panose="020B0604020202020204" pitchFamily="34" charset="0"/>
                        <a:buNone/>
                      </a:pPr>
                      <a:r>
                        <a:rPr lang="en-GB" sz="1000" dirty="0">
                          <a:latin typeface="+mn-lt"/>
                          <a:cs typeface="Arial"/>
                        </a:rPr>
                        <a:t>0</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Arial" panose="020B0604020202020204" pitchFamily="34" charset="0"/>
                        <a:buNone/>
                      </a:pPr>
                      <a:r>
                        <a:rPr lang="en-GB" sz="1000" dirty="0">
                          <a:latin typeface="+mn-lt"/>
                          <a:cs typeface="Arial" panose="020B0604020202020204" pitchFamily="34" charset="0"/>
                        </a:rPr>
                        <a:t>1 per max 3 pods</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vMerge="1">
                  <a:txBody>
                    <a:bodyPr/>
                    <a:lstStyle/>
                    <a:p>
                      <a:pPr marL="0" indent="0" algn="ctr">
                        <a:buFont typeface="Arial" panose="020B0604020202020204" pitchFamily="34" charset="0"/>
                        <a:buNone/>
                      </a:pPr>
                      <a:endParaRPr lang="en-GB" sz="1050">
                        <a:latin typeface="+mn-lt"/>
                        <a:cs typeface="Arial" panose="020B0604020202020204" pitchFamily="34" charset="0"/>
                      </a:endParaRPr>
                    </a:p>
                  </a:txBody>
                  <a:tcPr>
                    <a:lnT w="12700" cap="flat" cmpd="sng" algn="ctr">
                      <a:solidFill>
                        <a:schemeClr val="bg1"/>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255460776"/>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50" b="1" dirty="0">
                          <a:latin typeface="+mn-lt"/>
                          <a:cs typeface="Arial"/>
                        </a:rPr>
                        <a:t>Medical Director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Arial" panose="020B0604020202020204" pitchFamily="34" charset="0"/>
                        <a:buNone/>
                      </a:pPr>
                      <a:r>
                        <a:rPr lang="en-GB" sz="1000" b="0" dirty="0">
                          <a:latin typeface="+mn-lt"/>
                          <a:cs typeface="Arial" panose="020B0604020202020204" pitchFamily="34" charset="0"/>
                        </a:rPr>
                        <a:t>Med Gr.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lgn="l">
                        <a:buFont typeface="Arial" panose="020B0604020202020204" pitchFamily="34" charset="0"/>
                        <a:buChar char="•"/>
                      </a:pPr>
                      <a:r>
                        <a:rPr lang="en-GB" sz="1000" b="0" dirty="0">
                          <a:latin typeface="+mn-lt"/>
                          <a:cs typeface="Arial" panose="020B0604020202020204" pitchFamily="34" charset="0"/>
                        </a:rPr>
                        <a:t>Responsible for clinical leadership &amp; site(s) governance. </a:t>
                      </a:r>
                    </a:p>
                    <a:p>
                      <a:pPr marL="171450" indent="-171450" algn="l">
                        <a:buFont typeface="Arial" panose="020B0604020202020204" pitchFamily="34" charset="0"/>
                        <a:buChar char="•"/>
                      </a:pPr>
                      <a:r>
                        <a:rPr lang="en-GB" sz="1000" b="0" dirty="0">
                          <a:latin typeface="+mn-lt"/>
                          <a:cs typeface="Arial" panose="020B0604020202020204" pitchFamily="34" charset="0"/>
                        </a:rPr>
                        <a:t>Responsible for clinical escalations above the Nursing Manager or Senior Manager.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Arial" panose="020B0604020202020204" pitchFamily="34" charset="0"/>
                        <a:buNone/>
                      </a:pPr>
                      <a:r>
                        <a:rPr lang="en-GB" sz="1000" i="0" dirty="0">
                          <a:latin typeface="+mn-lt"/>
                          <a:cs typeface="Arial" panose="020B0604020202020204" pitchFamily="34" charset="0"/>
                        </a:rPr>
                        <a:t>1 per site to over remote oversight of difficult clinical queries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00" i="0" dirty="0">
                          <a:latin typeface="+mn-lt"/>
                          <a:cs typeface="Arial" panose="020B0604020202020204" pitchFamily="34" charset="0"/>
                        </a:rPr>
                        <a:t>At least 1 per Lead Trust covering multiple sites (remote)</a:t>
                      </a:r>
                      <a:endParaRPr lang="en-GB"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Arial" panose="020B0604020202020204" pitchFamily="34" charset="0"/>
                        <a:buNone/>
                      </a:pPr>
                      <a:r>
                        <a:rPr lang="en-GB" sz="1000" i="0" dirty="0">
                          <a:latin typeface="+mn-lt"/>
                          <a:cs typeface="Arial"/>
                        </a:rPr>
                        <a:t>We anticipate that a Medical Director can oversee multiple sites remotely. This role may be covered by the GP in the PCN model.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1383393361"/>
                  </a:ext>
                </a:extLst>
              </a:tr>
              <a:tr h="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50" b="1" dirty="0">
                          <a:latin typeface="+mn-lt"/>
                          <a:cs typeface="Arial" panose="020B0604020202020204" pitchFamily="34" charset="0"/>
                        </a:rPr>
                        <a:t>Operations Director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Arial" panose="020B0604020202020204" pitchFamily="34" charset="0"/>
                        <a:buNone/>
                      </a:pPr>
                      <a:r>
                        <a:rPr lang="en-GB" sz="1000" b="0" dirty="0">
                          <a:latin typeface="+mn-lt"/>
                          <a:cs typeface="Arial" panose="020B0604020202020204" pitchFamily="34" charset="0"/>
                        </a:rPr>
                        <a:t>ESM Equiv.</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71450" indent="-171450" algn="l">
                        <a:buFont typeface="Arial" panose="020B0604020202020204" pitchFamily="34" charset="0"/>
                        <a:buChar char="•"/>
                      </a:pPr>
                      <a:r>
                        <a:rPr lang="en-GB" sz="1000" b="0" dirty="0">
                          <a:latin typeface="+mn-lt"/>
                          <a:cs typeface="Arial" panose="020B0604020202020204" pitchFamily="34" charset="0"/>
                        </a:rPr>
                        <a:t>Responsible for non-clinical leadership &amp; operational delivery of mass vaccination site(s). </a:t>
                      </a:r>
                    </a:p>
                    <a:p>
                      <a:pPr marL="171450" indent="-171450" algn="l">
                        <a:buFont typeface="Arial" panose="020B0604020202020204" pitchFamily="34" charset="0"/>
                        <a:buChar char="•"/>
                      </a:pPr>
                      <a:r>
                        <a:rPr lang="en-GB" sz="1000" b="0" dirty="0">
                          <a:latin typeface="+mn-lt"/>
                          <a:cs typeface="Arial" panose="020B0604020202020204" pitchFamily="34" charset="0"/>
                        </a:rPr>
                        <a:t>Responsible for ensuring all workforce, consumables and equipment are in place.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Arial" panose="020B0604020202020204" pitchFamily="34" charset="0"/>
                        <a:buNone/>
                      </a:pPr>
                      <a:r>
                        <a:rPr lang="en-GB" sz="1000" i="0" dirty="0">
                          <a:latin typeface="+mn-lt"/>
                          <a:cs typeface="Arial"/>
                        </a:rPr>
                        <a:t>At least 1 per Lead Trust covering multiple sites (remote) </a:t>
                      </a:r>
                      <a:endParaRPr lang="en-GB" sz="1000" i="0" dirty="0">
                        <a:latin typeface="+mn-lt"/>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Arial" panose="020B0604020202020204" pitchFamily="34" charset="0"/>
                        <a:buNone/>
                      </a:pPr>
                      <a:r>
                        <a:rPr lang="en-GB" sz="1000" dirty="0">
                          <a:latin typeface="+mn-lt"/>
                          <a:cs typeface="Arial" panose="020B0604020202020204" pitchFamily="34" charset="0"/>
                        </a:rPr>
                        <a:t>1 per site (on site)</a:t>
                      </a:r>
                      <a:endParaRPr lang="en-GB" sz="1000" i="1" dirty="0">
                        <a:latin typeface="+mn-lt"/>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indent="0" algn="ctr">
                        <a:buFont typeface="Arial" panose="020B0604020202020204" pitchFamily="34" charset="0"/>
                        <a:buNone/>
                      </a:pPr>
                      <a:r>
                        <a:rPr lang="en-GB" sz="1000" i="0" dirty="0">
                          <a:latin typeface="+mn-lt"/>
                          <a:cs typeface="Arial" panose="020B0604020202020204" pitchFamily="34" charset="0"/>
                        </a:rPr>
                        <a:t>We anticipate that the Ops Director can oversee multiple </a:t>
                      </a:r>
                      <a:r>
                        <a:rPr lang="en-GB" sz="1000" i="0" u="sng" dirty="0">
                          <a:latin typeface="+mn-lt"/>
                          <a:cs typeface="Arial" panose="020B0604020202020204" pitchFamily="34" charset="0"/>
                        </a:rPr>
                        <a:t>one</a:t>
                      </a:r>
                      <a:r>
                        <a:rPr lang="en-GB" sz="1000" i="0" dirty="0">
                          <a:latin typeface="+mn-lt"/>
                          <a:cs typeface="Arial" panose="020B0604020202020204" pitchFamily="34" charset="0"/>
                        </a:rPr>
                        <a:t> pod sites remotely. For </a:t>
                      </a:r>
                      <a:r>
                        <a:rPr lang="en-GB" sz="1000" i="0" u="sng" dirty="0">
                          <a:latin typeface="+mn-lt"/>
                          <a:cs typeface="Arial" panose="020B0604020202020204" pitchFamily="34" charset="0"/>
                        </a:rPr>
                        <a:t>multiple</a:t>
                      </a:r>
                      <a:r>
                        <a:rPr lang="en-GB" sz="1000" i="0" dirty="0">
                          <a:latin typeface="+mn-lt"/>
                          <a:cs typeface="Arial" panose="020B0604020202020204" pitchFamily="34" charset="0"/>
                        </a:rPr>
                        <a:t> pod sites, this role may be required in-person, dedicated to that site.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lumMod val="20000"/>
                        <a:lumOff val="80000"/>
                      </a:srgbClr>
                    </a:solidFill>
                  </a:tcPr>
                </a:tc>
                <a:extLst>
                  <a:ext uri="{0D108BD9-81ED-4DB2-BD59-A6C34878D82A}">
                    <a16:rowId xmlns:a16="http://schemas.microsoft.com/office/drawing/2014/main" val="3852790817"/>
                  </a:ext>
                </a:extLst>
              </a:tr>
              <a:tr h="0">
                <a:tc gridSpan="2">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GB" sz="1050" b="1" dirty="0">
                          <a:latin typeface="+mn-lt"/>
                          <a:cs typeface="Arial" panose="020B0604020202020204" pitchFamily="34" charset="0"/>
                        </a:rPr>
                        <a:t>Pharmacy Team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hMerge="1">
                  <a:txBody>
                    <a:bodyPr/>
                    <a:lstStyle/>
                    <a:p>
                      <a:pPr marL="0" indent="0" algn="ctr">
                        <a:buFont typeface="Arial" panose="020B0604020202020204" pitchFamily="34" charset="0"/>
                        <a:buNone/>
                      </a:pPr>
                      <a:endParaRPr lang="en-GB" sz="1050" b="0" dirty="0">
                        <a:latin typeface="+mn-lt"/>
                        <a:cs typeface="Arial" panose="020B0604020202020204" pitchFamily="34" charset="0"/>
                      </a:endParaRPr>
                    </a:p>
                  </a:txBody>
                  <a:tcPr>
                    <a:solidFill>
                      <a:schemeClr val="accent2">
                        <a:lumMod val="20000"/>
                        <a:lumOff val="80000"/>
                      </a:schemeClr>
                    </a:solidFill>
                  </a:tcPr>
                </a:tc>
                <a:tc grid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lvl="0" indent="0" algn="l" defTabSz="914400">
                        <a:spcAft>
                          <a:spcPts val="0"/>
                        </a:spcAft>
                        <a:buFont typeface="Arial" panose="020B0604020202020204" pitchFamily="34" charset="0"/>
                        <a:buNone/>
                      </a:pPr>
                      <a:r>
                        <a:rPr lang="en-GB" sz="1000" b="0" kern="1200" dirty="0">
                          <a:solidFill>
                            <a:schemeClr val="dk1"/>
                          </a:solidFill>
                          <a:latin typeface="+mn-lt"/>
                          <a:ea typeface="+mn-ea"/>
                          <a:cs typeface="Arial"/>
                        </a:rPr>
                        <a:t>Pharmacy input and oversight must be considered in the mass vaccination sites to maintain product integrity of the Vaccine, ensuring that appropriate cold chain processes are in place and that the staff carrying out tasks are adequately training to handle the vaccine(s). There will be a mix of new HC Professionals and new recruits hence good pharmaceutical oversight is essential to ensure patient safety. Specifically management of all aspects of ordering, receipt, storage and onward supply from stock of vaccine and medicines should be provided by a senior member of the local Pharmacy Team. </a:t>
                      </a:r>
                    </a:p>
                    <a:p>
                      <a:pPr marL="0" lvl="0" indent="0" algn="l" defTabSz="914400">
                        <a:spcAft>
                          <a:spcPts val="0"/>
                        </a:spcAft>
                        <a:buFont typeface="Arial" panose="020B0604020202020204" pitchFamily="34" charset="0"/>
                        <a:buNone/>
                      </a:pPr>
                      <a:r>
                        <a:rPr lang="en-GB" sz="1000" b="0" i="1" kern="1200" dirty="0">
                          <a:solidFill>
                            <a:schemeClr val="dk1"/>
                          </a:solidFill>
                          <a:latin typeface="+mn-lt"/>
                          <a:ea typeface="+mn-ea"/>
                          <a:cs typeface="Arial"/>
                        </a:rPr>
                        <a:t>SOPs are in development to support this process.</a:t>
                      </a:r>
                      <a:endParaRPr lang="en-GB" sz="1000" b="0" kern="1200" dirty="0">
                        <a:solidFill>
                          <a:schemeClr val="dk1"/>
                        </a:solidFill>
                        <a:latin typeface="+mn-lt"/>
                        <a:ea typeface="+mn-ea"/>
                        <a:cs typeface="Arial"/>
                      </a:endParaRPr>
                    </a:p>
                  </a:txBody>
                  <a:tcPr marL="114300" marR="11430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hMerge="1">
                  <a:txBody>
                    <a:bodyPr/>
                    <a:lstStyle/>
                    <a:p>
                      <a:pPr algn="l">
                        <a:spcAft>
                          <a:spcPts val="0"/>
                        </a:spcAft>
                      </a:pPr>
                      <a:endPar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114300" marR="114300" marT="0" marB="0">
                    <a:solidFill>
                      <a:schemeClr val="accent2">
                        <a:lumMod val="20000"/>
                        <a:lumOff val="80000"/>
                      </a:schemeClr>
                    </a:solidFill>
                  </a:tcPr>
                </a:tc>
                <a:tc hMerge="1">
                  <a:txBody>
                    <a:bodyPr/>
                    <a:lstStyle/>
                    <a:p>
                      <a:pPr algn="l">
                        <a:spcAft>
                          <a:spcPts val="0"/>
                        </a:spcAft>
                      </a:pPr>
                      <a:endPar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114300" marR="114300" marT="0" marB="0">
                    <a:solidFill>
                      <a:schemeClr val="accent2">
                        <a:lumMod val="20000"/>
                        <a:lumOff val="80000"/>
                      </a:schemeClr>
                    </a:solidFill>
                  </a:tcPr>
                </a:tc>
                <a:tc hMerge="1">
                  <a:txBody>
                    <a:bodyPr/>
                    <a:lstStyle/>
                    <a:p>
                      <a:pPr algn="l">
                        <a:spcAft>
                          <a:spcPts val="0"/>
                        </a:spcAft>
                      </a:pPr>
                      <a:endPar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114300" marR="114300" marT="0" marB="0">
                    <a:solidFill>
                      <a:schemeClr val="accent2">
                        <a:lumMod val="20000"/>
                        <a:lumOff val="80000"/>
                      </a:schemeClr>
                    </a:solidFill>
                  </a:tcPr>
                </a:tc>
                <a:extLst>
                  <a:ext uri="{0D108BD9-81ED-4DB2-BD59-A6C34878D82A}">
                    <a16:rowId xmlns:a16="http://schemas.microsoft.com/office/drawing/2014/main" val="3773198242"/>
                  </a:ext>
                </a:extLst>
              </a:tr>
            </a:tbl>
          </a:graphicData>
        </a:graphic>
      </p:graphicFrame>
      <p:sp>
        <p:nvSpPr>
          <p:cNvPr id="14" name="Rectangle 13">
            <a:extLst>
              <a:ext uri="{FF2B5EF4-FFF2-40B4-BE49-F238E27FC236}">
                <a16:creationId xmlns:a16="http://schemas.microsoft.com/office/drawing/2014/main" id="{2E6131C5-53C1-40FE-B050-5AA871FA5292}"/>
              </a:ext>
            </a:extLst>
          </p:cNvPr>
          <p:cNvSpPr/>
          <p:nvPr/>
        </p:nvSpPr>
        <p:spPr>
          <a:xfrm>
            <a:off x="271308" y="6501140"/>
            <a:ext cx="6181928" cy="253916"/>
          </a:xfrm>
          <a:prstGeom prst="rect">
            <a:avLst/>
          </a:prstGeom>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Tx/>
              <a:buSzTx/>
              <a:tabLst/>
              <a:defRPr/>
            </a:pPr>
            <a:r>
              <a:rPr lang="en-GB" sz="1050" i="1" dirty="0">
                <a:cs typeface="Arial" panose="020B0604020202020204" pitchFamily="34" charset="0"/>
              </a:rPr>
              <a:t>*Safe staffing and supervision guidance will be developed and provided by the national programme. </a:t>
            </a:r>
            <a:endParaRPr lang="en-GB" sz="1050" b="0" i="1" u="none" strike="noStrike" kern="1200" cap="none" spc="0" normalizeH="0" baseline="0" noProof="0" dirty="0">
              <a:ln>
                <a:noFill/>
              </a:ln>
              <a:effectLst/>
              <a:uLnTx/>
              <a:uFillTx/>
              <a:cs typeface="Arial" panose="020B0604020202020204" pitchFamily="34" charset="0"/>
            </a:endParaRPr>
          </a:p>
        </p:txBody>
      </p:sp>
    </p:spTree>
    <p:extLst>
      <p:ext uri="{BB962C8B-B14F-4D97-AF65-F5344CB8AC3E}">
        <p14:creationId xmlns:p14="http://schemas.microsoft.com/office/powerpoint/2010/main" val="913738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LASSIFICATION" val="Client_Confidential"/>
</p:tagLst>
</file>

<file path=ppt/tags/tag10.xml><?xml version="1.0" encoding="utf-8"?>
<p:tagLst xmlns:a="http://schemas.openxmlformats.org/drawingml/2006/main" xmlns:r="http://schemas.openxmlformats.org/officeDocument/2006/relationships" xmlns:p="http://schemas.openxmlformats.org/presentationml/2006/main">
  <p:tag name="NAME" val="CustomIcon"/>
</p:tagLst>
</file>

<file path=ppt/tags/tag11.xml><?xml version="1.0" encoding="utf-8"?>
<p:tagLst xmlns:a="http://schemas.openxmlformats.org/drawingml/2006/main" xmlns:r="http://schemas.openxmlformats.org/officeDocument/2006/relationships" xmlns:p="http://schemas.openxmlformats.org/presentationml/2006/main">
  <p:tag name="NAME" val="CustomIcon"/>
</p:tagLst>
</file>

<file path=ppt/tags/tag12.xml><?xml version="1.0" encoding="utf-8"?>
<p:tagLst xmlns:a="http://schemas.openxmlformats.org/drawingml/2006/main" xmlns:r="http://schemas.openxmlformats.org/officeDocument/2006/relationships" xmlns:p="http://schemas.openxmlformats.org/presentationml/2006/main">
  <p:tag name="NAME" val="CustomIcon"/>
</p:tagLst>
</file>

<file path=ppt/tags/tag13.xml><?xml version="1.0" encoding="utf-8"?>
<p:tagLst xmlns:a="http://schemas.openxmlformats.org/drawingml/2006/main" xmlns:r="http://schemas.openxmlformats.org/officeDocument/2006/relationships" xmlns:p="http://schemas.openxmlformats.org/presentationml/2006/main">
  <p:tag name="NAME" val="CustomIcon"/>
</p:tagLst>
</file>

<file path=ppt/tags/tag14.xml><?xml version="1.0" encoding="utf-8"?>
<p:tagLst xmlns:a="http://schemas.openxmlformats.org/drawingml/2006/main" xmlns:r="http://schemas.openxmlformats.org/officeDocument/2006/relationships" xmlns:p="http://schemas.openxmlformats.org/presentationml/2006/main">
  <p:tag name="NAME" val="CustomIcon"/>
</p:tagLst>
</file>

<file path=ppt/tags/tag15.xml><?xml version="1.0" encoding="utf-8"?>
<p:tagLst xmlns:a="http://schemas.openxmlformats.org/drawingml/2006/main" xmlns:r="http://schemas.openxmlformats.org/officeDocument/2006/relationships" xmlns:p="http://schemas.openxmlformats.org/presentationml/2006/main">
  <p:tag name="NAME" val="CustomIcon"/>
</p:tagLst>
</file>

<file path=ppt/tags/tag16.xml><?xml version="1.0" encoding="utf-8"?>
<p:tagLst xmlns:a="http://schemas.openxmlformats.org/drawingml/2006/main" xmlns:r="http://schemas.openxmlformats.org/officeDocument/2006/relationships" xmlns:p="http://schemas.openxmlformats.org/presentationml/2006/main">
  <p:tag name="NAME" val="CustomIcon"/>
</p:tagLst>
</file>

<file path=ppt/tags/tag17.xml><?xml version="1.0" encoding="utf-8"?>
<p:tagLst xmlns:a="http://schemas.openxmlformats.org/drawingml/2006/main" xmlns:r="http://schemas.openxmlformats.org/officeDocument/2006/relationships" xmlns:p="http://schemas.openxmlformats.org/presentationml/2006/main">
  <p:tag name="NAME" val="CustomIcon"/>
</p:tagLst>
</file>

<file path=ppt/tags/tag18.xml><?xml version="1.0" encoding="utf-8"?>
<p:tagLst xmlns:a="http://schemas.openxmlformats.org/drawingml/2006/main" xmlns:r="http://schemas.openxmlformats.org/officeDocument/2006/relationships" xmlns:p="http://schemas.openxmlformats.org/presentationml/2006/main">
  <p:tag name="NAME" val="CustomIcon"/>
</p:tagLst>
</file>

<file path=ppt/tags/tag19.xml><?xml version="1.0" encoding="utf-8"?>
<p:tagLst xmlns:a="http://schemas.openxmlformats.org/drawingml/2006/main" xmlns:r="http://schemas.openxmlformats.org/officeDocument/2006/relationships" xmlns:p="http://schemas.openxmlformats.org/presentationml/2006/main">
  <p:tag name="NAME" val="CustomIcon"/>
</p:tagLst>
</file>

<file path=ppt/tags/tag2.xml><?xml version="1.0" encoding="utf-8"?>
<p:tagLst xmlns:a="http://schemas.openxmlformats.org/drawingml/2006/main" xmlns:r="http://schemas.openxmlformats.org/officeDocument/2006/relationships" xmlns:p="http://schemas.openxmlformats.org/presentationml/2006/main">
  <p:tag name="NAME" val="CustomIcon"/>
</p:tagLst>
</file>

<file path=ppt/tags/tag20.xml><?xml version="1.0" encoding="utf-8"?>
<p:tagLst xmlns:a="http://schemas.openxmlformats.org/drawingml/2006/main" xmlns:r="http://schemas.openxmlformats.org/officeDocument/2006/relationships" xmlns:p="http://schemas.openxmlformats.org/presentationml/2006/main">
  <p:tag name="NAME" val="CustomIcon"/>
</p:tagLst>
</file>

<file path=ppt/tags/tag21.xml><?xml version="1.0" encoding="utf-8"?>
<p:tagLst xmlns:a="http://schemas.openxmlformats.org/drawingml/2006/main" xmlns:r="http://schemas.openxmlformats.org/officeDocument/2006/relationships" xmlns:p="http://schemas.openxmlformats.org/presentationml/2006/main">
  <p:tag name="NAME" val="CustomIcon"/>
</p:tagLst>
</file>

<file path=ppt/tags/tag22.xml><?xml version="1.0" encoding="utf-8"?>
<p:tagLst xmlns:a="http://schemas.openxmlformats.org/drawingml/2006/main" xmlns:r="http://schemas.openxmlformats.org/officeDocument/2006/relationships" xmlns:p="http://schemas.openxmlformats.org/presentationml/2006/main">
  <p:tag name="NAME" val="CustomIcon"/>
</p:tagLst>
</file>

<file path=ppt/tags/tag23.xml><?xml version="1.0" encoding="utf-8"?>
<p:tagLst xmlns:a="http://schemas.openxmlformats.org/drawingml/2006/main" xmlns:r="http://schemas.openxmlformats.org/officeDocument/2006/relationships" xmlns:p="http://schemas.openxmlformats.org/presentationml/2006/main">
  <p:tag name="NAME" val="CustomIcon"/>
</p:tagLst>
</file>

<file path=ppt/tags/tag24.xml><?xml version="1.0" encoding="utf-8"?>
<p:tagLst xmlns:a="http://schemas.openxmlformats.org/drawingml/2006/main" xmlns:r="http://schemas.openxmlformats.org/officeDocument/2006/relationships" xmlns:p="http://schemas.openxmlformats.org/presentationml/2006/main">
  <p:tag name="NAME" val="CustomIcon"/>
</p:tagLst>
</file>

<file path=ppt/tags/tag25.xml><?xml version="1.0" encoding="utf-8"?>
<p:tagLst xmlns:a="http://schemas.openxmlformats.org/drawingml/2006/main" xmlns:r="http://schemas.openxmlformats.org/officeDocument/2006/relationships" xmlns:p="http://schemas.openxmlformats.org/presentationml/2006/main">
  <p:tag name="NAME" val="CustomIcon"/>
</p:tagLst>
</file>

<file path=ppt/tags/tag26.xml><?xml version="1.0" encoding="utf-8"?>
<p:tagLst xmlns:a="http://schemas.openxmlformats.org/drawingml/2006/main" xmlns:r="http://schemas.openxmlformats.org/officeDocument/2006/relationships" xmlns:p="http://schemas.openxmlformats.org/presentationml/2006/main">
  <p:tag name="NAME" val="CustomIcon"/>
</p:tagLst>
</file>

<file path=ppt/tags/tag27.xml><?xml version="1.0" encoding="utf-8"?>
<p:tagLst xmlns:a="http://schemas.openxmlformats.org/drawingml/2006/main" xmlns:r="http://schemas.openxmlformats.org/officeDocument/2006/relationships" xmlns:p="http://schemas.openxmlformats.org/presentationml/2006/main">
  <p:tag name="NAME" val="CustomIcon"/>
</p:tagLst>
</file>

<file path=ppt/tags/tag28.xml><?xml version="1.0" encoding="utf-8"?>
<p:tagLst xmlns:a="http://schemas.openxmlformats.org/drawingml/2006/main" xmlns:r="http://schemas.openxmlformats.org/officeDocument/2006/relationships" xmlns:p="http://schemas.openxmlformats.org/presentationml/2006/main">
  <p:tag name="NAME" val="CustomIcon"/>
</p:tagLst>
</file>

<file path=ppt/tags/tag29.xml><?xml version="1.0" encoding="utf-8"?>
<p:tagLst xmlns:a="http://schemas.openxmlformats.org/drawingml/2006/main" xmlns:r="http://schemas.openxmlformats.org/officeDocument/2006/relationships" xmlns:p="http://schemas.openxmlformats.org/presentationml/2006/main">
  <p:tag name="NAME" val="CustomIcon"/>
</p:tagLst>
</file>

<file path=ppt/tags/tag3.xml><?xml version="1.0" encoding="utf-8"?>
<p:tagLst xmlns:a="http://schemas.openxmlformats.org/drawingml/2006/main" xmlns:r="http://schemas.openxmlformats.org/officeDocument/2006/relationships" xmlns:p="http://schemas.openxmlformats.org/presentationml/2006/main">
  <p:tag name="NAME" val="CustomIcon"/>
</p:tagLst>
</file>

<file path=ppt/tags/tag30.xml><?xml version="1.0" encoding="utf-8"?>
<p:tagLst xmlns:a="http://schemas.openxmlformats.org/drawingml/2006/main" xmlns:r="http://schemas.openxmlformats.org/officeDocument/2006/relationships" xmlns:p="http://schemas.openxmlformats.org/presentationml/2006/main">
  <p:tag name="NAME" val="CustomIcon"/>
</p:tagLst>
</file>

<file path=ppt/tags/tag31.xml><?xml version="1.0" encoding="utf-8"?>
<p:tagLst xmlns:a="http://schemas.openxmlformats.org/drawingml/2006/main" xmlns:r="http://schemas.openxmlformats.org/officeDocument/2006/relationships" xmlns:p="http://schemas.openxmlformats.org/presentationml/2006/main">
  <p:tag name="NAME" val="CustomIcon"/>
</p:tagLst>
</file>

<file path=ppt/tags/tag32.xml><?xml version="1.0" encoding="utf-8"?>
<p:tagLst xmlns:a="http://schemas.openxmlformats.org/drawingml/2006/main" xmlns:r="http://schemas.openxmlformats.org/officeDocument/2006/relationships" xmlns:p="http://schemas.openxmlformats.org/presentationml/2006/main">
  <p:tag name="NAME" val="CustomIcon"/>
</p:tagLst>
</file>

<file path=ppt/tags/tag33.xml><?xml version="1.0" encoding="utf-8"?>
<p:tagLst xmlns:a="http://schemas.openxmlformats.org/drawingml/2006/main" xmlns:r="http://schemas.openxmlformats.org/officeDocument/2006/relationships" xmlns:p="http://schemas.openxmlformats.org/presentationml/2006/main">
  <p:tag name="NAME" val="CustomIcon"/>
</p:tagLst>
</file>

<file path=ppt/tags/tag34.xml><?xml version="1.0" encoding="utf-8"?>
<p:tagLst xmlns:a="http://schemas.openxmlformats.org/drawingml/2006/main" xmlns:r="http://schemas.openxmlformats.org/officeDocument/2006/relationships" xmlns:p="http://schemas.openxmlformats.org/presentationml/2006/main">
  <p:tag name="NAME" val="CustomIcon"/>
</p:tagLst>
</file>

<file path=ppt/tags/tag35.xml><?xml version="1.0" encoding="utf-8"?>
<p:tagLst xmlns:a="http://schemas.openxmlformats.org/drawingml/2006/main" xmlns:r="http://schemas.openxmlformats.org/officeDocument/2006/relationships" xmlns:p="http://schemas.openxmlformats.org/presentationml/2006/main">
  <p:tag name="NAME" val="CustomIcon"/>
</p:tagLst>
</file>

<file path=ppt/tags/tag36.xml><?xml version="1.0" encoding="utf-8"?>
<p:tagLst xmlns:a="http://schemas.openxmlformats.org/drawingml/2006/main" xmlns:r="http://schemas.openxmlformats.org/officeDocument/2006/relationships" xmlns:p="http://schemas.openxmlformats.org/presentationml/2006/main">
  <p:tag name="NAME" val="CustomIcon"/>
</p:tagLst>
</file>

<file path=ppt/tags/tag37.xml><?xml version="1.0" encoding="utf-8"?>
<p:tagLst xmlns:a="http://schemas.openxmlformats.org/drawingml/2006/main" xmlns:r="http://schemas.openxmlformats.org/officeDocument/2006/relationships" xmlns:p="http://schemas.openxmlformats.org/presentationml/2006/main">
  <p:tag name="NAME" val="CustomIcon"/>
</p:tagLst>
</file>

<file path=ppt/tags/tag38.xml><?xml version="1.0" encoding="utf-8"?>
<p:tagLst xmlns:a="http://schemas.openxmlformats.org/drawingml/2006/main" xmlns:r="http://schemas.openxmlformats.org/officeDocument/2006/relationships" xmlns:p="http://schemas.openxmlformats.org/presentationml/2006/main">
  <p:tag name="NAME" val="CustomIcon"/>
</p:tagLst>
</file>

<file path=ppt/tags/tag39.xml><?xml version="1.0" encoding="utf-8"?>
<p:tagLst xmlns:a="http://schemas.openxmlformats.org/drawingml/2006/main" xmlns:r="http://schemas.openxmlformats.org/officeDocument/2006/relationships" xmlns:p="http://schemas.openxmlformats.org/presentationml/2006/main">
  <p:tag name="NAME" val="CustomIcon"/>
</p:tagLst>
</file>

<file path=ppt/tags/tag4.xml><?xml version="1.0" encoding="utf-8"?>
<p:tagLst xmlns:a="http://schemas.openxmlformats.org/drawingml/2006/main" xmlns:r="http://schemas.openxmlformats.org/officeDocument/2006/relationships" xmlns:p="http://schemas.openxmlformats.org/presentationml/2006/main">
  <p:tag name="NAME" val="CustomIcon"/>
</p:tagLst>
</file>

<file path=ppt/tags/tag40.xml><?xml version="1.0" encoding="utf-8"?>
<p:tagLst xmlns:a="http://schemas.openxmlformats.org/drawingml/2006/main" xmlns:r="http://schemas.openxmlformats.org/officeDocument/2006/relationships" xmlns:p="http://schemas.openxmlformats.org/presentationml/2006/main">
  <p:tag name="NAME" val="CustomIcon"/>
</p:tagLst>
</file>

<file path=ppt/tags/tag41.xml><?xml version="1.0" encoding="utf-8"?>
<p:tagLst xmlns:a="http://schemas.openxmlformats.org/drawingml/2006/main" xmlns:r="http://schemas.openxmlformats.org/officeDocument/2006/relationships" xmlns:p="http://schemas.openxmlformats.org/presentationml/2006/main">
  <p:tag name="NAME" val="CustomIcon"/>
</p:tagLst>
</file>

<file path=ppt/tags/tag42.xml><?xml version="1.0" encoding="utf-8"?>
<p:tagLst xmlns:a="http://schemas.openxmlformats.org/drawingml/2006/main" xmlns:r="http://schemas.openxmlformats.org/officeDocument/2006/relationships" xmlns:p="http://schemas.openxmlformats.org/presentationml/2006/main">
  <p:tag name="NAME" val="CustomIcon"/>
</p:tagLst>
</file>

<file path=ppt/tags/tag43.xml><?xml version="1.0" encoding="utf-8"?>
<p:tagLst xmlns:a="http://schemas.openxmlformats.org/drawingml/2006/main" xmlns:r="http://schemas.openxmlformats.org/officeDocument/2006/relationships" xmlns:p="http://schemas.openxmlformats.org/presentationml/2006/main">
  <p:tag name="NAME" val="CustomIcon"/>
</p:tagLst>
</file>

<file path=ppt/tags/tag44.xml><?xml version="1.0" encoding="utf-8"?>
<p:tagLst xmlns:a="http://schemas.openxmlformats.org/drawingml/2006/main" xmlns:r="http://schemas.openxmlformats.org/officeDocument/2006/relationships" xmlns:p="http://schemas.openxmlformats.org/presentationml/2006/main">
  <p:tag name="NAME" val="CustomIcon"/>
</p:tagLst>
</file>

<file path=ppt/tags/tag45.xml><?xml version="1.0" encoding="utf-8"?>
<p:tagLst xmlns:a="http://schemas.openxmlformats.org/drawingml/2006/main" xmlns:r="http://schemas.openxmlformats.org/officeDocument/2006/relationships" xmlns:p="http://schemas.openxmlformats.org/presentationml/2006/main">
  <p:tag name="NAME" val="CustomIcon"/>
</p:tagLst>
</file>

<file path=ppt/tags/tag46.xml><?xml version="1.0" encoding="utf-8"?>
<p:tagLst xmlns:a="http://schemas.openxmlformats.org/drawingml/2006/main" xmlns:r="http://schemas.openxmlformats.org/officeDocument/2006/relationships" xmlns:p="http://schemas.openxmlformats.org/presentationml/2006/main">
  <p:tag name="NAME" val="CustomIcon"/>
</p:tagLst>
</file>

<file path=ppt/tags/tag47.xml><?xml version="1.0" encoding="utf-8"?>
<p:tagLst xmlns:a="http://schemas.openxmlformats.org/drawingml/2006/main" xmlns:r="http://schemas.openxmlformats.org/officeDocument/2006/relationships" xmlns:p="http://schemas.openxmlformats.org/presentationml/2006/main">
  <p:tag name="NAME" val="CustomIcon"/>
</p:tagLst>
</file>

<file path=ppt/tags/tag48.xml><?xml version="1.0" encoding="utf-8"?>
<p:tagLst xmlns:a="http://schemas.openxmlformats.org/drawingml/2006/main" xmlns:r="http://schemas.openxmlformats.org/officeDocument/2006/relationships" xmlns:p="http://schemas.openxmlformats.org/presentationml/2006/main">
  <p:tag name="NAME" val="CustomIcon"/>
</p:tagLst>
</file>

<file path=ppt/tags/tag49.xml><?xml version="1.0" encoding="utf-8"?>
<p:tagLst xmlns:a="http://schemas.openxmlformats.org/drawingml/2006/main" xmlns:r="http://schemas.openxmlformats.org/officeDocument/2006/relationships" xmlns:p="http://schemas.openxmlformats.org/presentationml/2006/main">
  <p:tag name="NAME" val="CustomIcon"/>
</p:tagLst>
</file>

<file path=ppt/tags/tag5.xml><?xml version="1.0" encoding="utf-8"?>
<p:tagLst xmlns:a="http://schemas.openxmlformats.org/drawingml/2006/main" xmlns:r="http://schemas.openxmlformats.org/officeDocument/2006/relationships" xmlns:p="http://schemas.openxmlformats.org/presentationml/2006/main">
  <p:tag name="NAME" val="CustomIcon"/>
</p:tagLst>
</file>

<file path=ppt/tags/tag50.xml><?xml version="1.0" encoding="utf-8"?>
<p:tagLst xmlns:a="http://schemas.openxmlformats.org/drawingml/2006/main" xmlns:r="http://schemas.openxmlformats.org/officeDocument/2006/relationships" xmlns:p="http://schemas.openxmlformats.org/presentationml/2006/main">
  <p:tag name="NAME" val="CustomIcon"/>
</p:tagLst>
</file>

<file path=ppt/tags/tag51.xml><?xml version="1.0" encoding="utf-8"?>
<p:tagLst xmlns:a="http://schemas.openxmlformats.org/drawingml/2006/main" xmlns:r="http://schemas.openxmlformats.org/officeDocument/2006/relationships" xmlns:p="http://schemas.openxmlformats.org/presentationml/2006/main">
  <p:tag name="NAME" val="CustomIcon"/>
</p:tagLst>
</file>

<file path=ppt/tags/tag52.xml><?xml version="1.0" encoding="utf-8"?>
<p:tagLst xmlns:a="http://schemas.openxmlformats.org/drawingml/2006/main" xmlns:r="http://schemas.openxmlformats.org/officeDocument/2006/relationships" xmlns:p="http://schemas.openxmlformats.org/presentationml/2006/main">
  <p:tag name="NAME" val="CustomIcon"/>
</p:tagLst>
</file>

<file path=ppt/tags/tag53.xml><?xml version="1.0" encoding="utf-8"?>
<p:tagLst xmlns:a="http://schemas.openxmlformats.org/drawingml/2006/main" xmlns:r="http://schemas.openxmlformats.org/officeDocument/2006/relationships" xmlns:p="http://schemas.openxmlformats.org/presentationml/2006/main">
  <p:tag name="NAME" val="CustomIcon"/>
</p:tagLst>
</file>

<file path=ppt/tags/tag54.xml><?xml version="1.0" encoding="utf-8"?>
<p:tagLst xmlns:a="http://schemas.openxmlformats.org/drawingml/2006/main" xmlns:r="http://schemas.openxmlformats.org/officeDocument/2006/relationships" xmlns:p="http://schemas.openxmlformats.org/presentationml/2006/main">
  <p:tag name="NAME" val="CustomIcon"/>
</p:tagLst>
</file>

<file path=ppt/tags/tag55.xml><?xml version="1.0" encoding="utf-8"?>
<p:tagLst xmlns:a="http://schemas.openxmlformats.org/drawingml/2006/main" xmlns:r="http://schemas.openxmlformats.org/officeDocument/2006/relationships" xmlns:p="http://schemas.openxmlformats.org/presentationml/2006/main">
  <p:tag name="NAME" val="CustomIcon"/>
</p:tagLst>
</file>

<file path=ppt/tags/tag56.xml><?xml version="1.0" encoding="utf-8"?>
<p:tagLst xmlns:a="http://schemas.openxmlformats.org/drawingml/2006/main" xmlns:r="http://schemas.openxmlformats.org/officeDocument/2006/relationships" xmlns:p="http://schemas.openxmlformats.org/presentationml/2006/main">
  <p:tag name="NAME" val="CustomIcon"/>
</p:tagLst>
</file>

<file path=ppt/tags/tag6.xml><?xml version="1.0" encoding="utf-8"?>
<p:tagLst xmlns:a="http://schemas.openxmlformats.org/drawingml/2006/main" xmlns:r="http://schemas.openxmlformats.org/officeDocument/2006/relationships" xmlns:p="http://schemas.openxmlformats.org/presentationml/2006/main">
  <p:tag name="NAME" val="CustomIcon"/>
</p:tagLst>
</file>

<file path=ppt/tags/tag7.xml><?xml version="1.0" encoding="utf-8"?>
<p:tagLst xmlns:a="http://schemas.openxmlformats.org/drawingml/2006/main" xmlns:r="http://schemas.openxmlformats.org/officeDocument/2006/relationships" xmlns:p="http://schemas.openxmlformats.org/presentationml/2006/main">
  <p:tag name="NAME" val="CustomIcon"/>
</p:tagLst>
</file>

<file path=ppt/tags/tag8.xml><?xml version="1.0" encoding="utf-8"?>
<p:tagLst xmlns:a="http://schemas.openxmlformats.org/drawingml/2006/main" xmlns:r="http://schemas.openxmlformats.org/officeDocument/2006/relationships" xmlns:p="http://schemas.openxmlformats.org/presentationml/2006/main">
  <p:tag name="NAME" val="CustomIcon"/>
</p:tagLst>
</file>

<file path=ppt/tags/tag9.xml><?xml version="1.0" encoding="utf-8"?>
<p:tagLst xmlns:a="http://schemas.openxmlformats.org/drawingml/2006/main" xmlns:r="http://schemas.openxmlformats.org/officeDocument/2006/relationships" xmlns:p="http://schemas.openxmlformats.org/presentationml/2006/main">
  <p:tag name="NAME" val="CustomIcon"/>
</p:tagLst>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anded Flu Covid-19 Vaccine Programme Monday Bi-Weekly 24082020 AGENDA v0.1" id="{5658D975-F5DD-A44C-B321-C0E6FCFFBC38}" vid="{28091A2C-F1B2-7040-A610-724488E585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BF72D3EAB910479C5516A1D14ECBD3" ma:contentTypeVersion="14" ma:contentTypeDescription="Create a new document." ma:contentTypeScope="" ma:versionID="5ff0e3633dd1d4b340aa796879ac8cf5">
  <xsd:schema xmlns:xsd="http://www.w3.org/2001/XMLSchema" xmlns:xs="http://www.w3.org/2001/XMLSchema" xmlns:p="http://schemas.microsoft.com/office/2006/metadata/properties" xmlns:ns1="http://schemas.microsoft.com/sharepoint/v3" xmlns:ns3="977ae643-740f-404f-a47e-372fe04ac360" xmlns:ns4="3a7f7a1f-d51c-47e9-b038-7aae689a32bb" targetNamespace="http://schemas.microsoft.com/office/2006/metadata/properties" ma:root="true" ma:fieldsID="056b8b939375658d7262e1c80c6d66d7" ns1:_="" ns3:_="" ns4:_="">
    <xsd:import namespace="http://schemas.microsoft.com/sharepoint/v3"/>
    <xsd:import namespace="977ae643-740f-404f-a47e-372fe04ac360"/>
    <xsd:import namespace="3a7f7a1f-d51c-47e9-b038-7aae689a32b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7ae643-740f-404f-a47e-372fe04ac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7f7a1f-d51c-47e9-b038-7aae689a32b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D9FD49-C1C5-400A-B04D-90A236984D1F}">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00D12D78-7189-4198-A4C9-6DFEC85C84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77ae643-740f-404f-a47e-372fe04ac360"/>
    <ds:schemaRef ds:uri="3a7f7a1f-d51c-47e9-b038-7aae689a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3_Custom Design</Template>
  <TotalTime>2534</TotalTime>
  <Words>9667</Words>
  <Application>Microsoft Office PowerPoint</Application>
  <PresentationFormat>Widescreen</PresentationFormat>
  <Paragraphs>1511</Paragraphs>
  <Slides>40</Slides>
  <Notes>22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3</vt:i4>
      </vt:variant>
      <vt:variant>
        <vt:lpstr>Slide Titles</vt:lpstr>
      </vt:variant>
      <vt:variant>
        <vt:i4>40</vt:i4>
      </vt:variant>
    </vt:vector>
  </HeadingPairs>
  <TitlesOfParts>
    <vt:vector size="51" baseType="lpstr">
      <vt:lpstr>Arial</vt:lpstr>
      <vt:lpstr>Calibri</vt:lpstr>
      <vt:lpstr>Calibri Light</vt:lpstr>
      <vt:lpstr>Segoe UI</vt:lpstr>
      <vt:lpstr>Symbol</vt:lpstr>
      <vt:lpstr>Wingdings</vt:lpstr>
      <vt:lpstr>3_Custom Design</vt:lpstr>
      <vt:lpstr>Office Theme</vt:lpstr>
      <vt:lpstr>Acrobat Document</vt:lpstr>
      <vt:lpstr>Document</vt:lpstr>
      <vt:lpstr>Presentation</vt:lpstr>
      <vt:lpstr>COVID-19 vaccination programme Workforce and training toolkit: </vt:lpstr>
      <vt:lpstr>Contents</vt:lpstr>
      <vt:lpstr>About this pack </vt:lpstr>
      <vt:lpstr>Workforce and training: context </vt:lpstr>
      <vt:lpstr>PowerPoint Presentation</vt:lpstr>
      <vt:lpstr>PowerPoint Presentation</vt:lpstr>
      <vt:lpstr>Useful National Workforce Supplier documents </vt:lpstr>
      <vt:lpstr>PowerPoint Presentation</vt:lpstr>
      <vt:lpstr>PowerPoint Presentation</vt:lpstr>
      <vt:lpstr>1. Workforce deployment: workforce by delivery model and supplier pools</vt:lpstr>
      <vt:lpstr>Legislation </vt:lpstr>
      <vt:lpstr>Who can be a vaccinator? </vt:lpstr>
      <vt:lpstr>3. On-boarding guidance for COVID-19 Vaccination Programme </vt:lpstr>
      <vt:lpstr>Disclosure and Baring Service checks  </vt:lpstr>
      <vt:lpstr>PowerPoint Presentation</vt:lpstr>
      <vt:lpstr>PowerPoint Presentation</vt:lpstr>
      <vt:lpstr>Lead Employers 21.12.2020 – </vt:lpstr>
      <vt:lpstr>Lead Employers 21.12.2020</vt:lpstr>
      <vt:lpstr>NHS Foundry Workforce Planning</vt:lpstr>
      <vt:lpstr>Rostering &amp; Payroll Overview - Hospital and Mass Vac sites Scenario 1: Lead Employer operated bank</vt:lpstr>
      <vt:lpstr>Rostering &amp; Payroll Overview - - Hospital and Mass Vac sites Scenario 2: NHSp operated bank</vt:lpstr>
      <vt:lpstr>Useful contacts should further support be required </vt:lpstr>
      <vt:lpstr>PowerPoint Presentation</vt:lpstr>
      <vt:lpstr>Training</vt:lpstr>
      <vt:lpstr>Appendix One: </vt:lpstr>
      <vt:lpstr>Overview</vt:lpstr>
      <vt:lpstr>Workforce Deployment Model Overview</vt:lpstr>
      <vt:lpstr>PowerPoint Presentation</vt:lpstr>
      <vt:lpstr>PowerPoint Presentation</vt:lpstr>
      <vt:lpstr>PowerPoint Presentation</vt:lpstr>
      <vt:lpstr>PowerPoint Presentation</vt:lpstr>
      <vt:lpstr>Workforce Deployment Model - Recruitment</vt:lpstr>
      <vt:lpstr>PowerPoint Presentation</vt:lpstr>
      <vt:lpstr>PowerPoint Presentation</vt:lpstr>
      <vt:lpstr>PowerPoint Presentation</vt:lpstr>
      <vt:lpstr>PowerPoint Presentation</vt:lpstr>
      <vt:lpstr>Workforce Deployment Model - Rostering</vt:lpstr>
      <vt:lpstr>Workforce Deployment Model - Deployment</vt:lpstr>
      <vt:lpstr>Workforce Supply Mobilisation</vt:lpstr>
      <vt:lpstr>Workforce Deployment Model – End of Contract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Pollard</dc:creator>
  <cp:lastModifiedBy>Ariana Bossano</cp:lastModifiedBy>
  <cp:revision>169</cp:revision>
  <cp:lastPrinted>2020-11-25T15:51:35Z</cp:lastPrinted>
  <dcterms:created xsi:type="dcterms:W3CDTF">2020-09-10T09:31:53Z</dcterms:created>
  <dcterms:modified xsi:type="dcterms:W3CDTF">2020-12-23T10:28:52Z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Subject0">
    <vt:lpwstr/>
  </property>
  <property fmtid="{D5CDD505-2E9C-101B-9397-08002B2CF9AE}" pid="4" name="Document type0">
    <vt:lpwstr/>
  </property>
  <property fmtid="{D5CDD505-2E9C-101B-9397-08002B2CF9AE}" pid="5" name="WTTeamSiteDocumentType">
    <vt:lpwstr/>
  </property>
  <property fmtid="{D5CDD505-2E9C-101B-9397-08002B2CF9AE}" pid="6" name="WTTeamSiteDocumentTypeTaxHTField0">
    <vt:lpwstr/>
  </property>
  <property fmtid="{D5CDD505-2E9C-101B-9397-08002B2CF9AE}" pid="7" name="cebceaf3e3574cdab9f9dab6bbd34ddb">
    <vt:lpwstr/>
  </property>
  <property fmtid="{D5CDD505-2E9C-101B-9397-08002B2CF9AE}" pid="8" name="n2fe4ed80ae84f2cbc880662fe0a8735">
    <vt:lpwstr/>
  </property>
  <property fmtid="{D5CDD505-2E9C-101B-9397-08002B2CF9AE}" pid="9" name="TaxCatchAll">
    <vt:lpwstr/>
  </property>
  <property fmtid="{D5CDD505-2E9C-101B-9397-08002B2CF9AE}" pid="10" name="TaxKeywordTaxHTField">
    <vt:lpwstr/>
  </property>
  <property fmtid="{D5CDD505-2E9C-101B-9397-08002B2CF9AE}" pid="11" name="ContentTypeId">
    <vt:lpwstr>0x01010024BF72D3EAB910479C5516A1D14ECBD3</vt:lpwstr>
  </property>
</Properties>
</file>