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4" r:id="rId7"/>
    <p:sldId id="259" r:id="rId8"/>
    <p:sldId id="265" r:id="rId9"/>
    <p:sldId id="260" r:id="rId10"/>
    <p:sldId id="262" r:id="rId11"/>
    <p:sldId id="263" r:id="rId12"/>
    <p:sldId id="26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CF94B8-5A4B-4192-8B6A-6541ED434360}" v="236" dt="2023-02-01T09:32:28.0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://sharepoint/Teams/HR/OrganisationalDevelopment/Equality,%20Diversity%20and%20Inclusion/Wakefield%20Place/Wakefield%20Place%20EDI%20Group/Work%20streams/Wakefield%20Place%20Data%20Project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://sharepoint/Teams/HR/OrganisationalDevelopment/Equality,%20Diversity%20and%20Inclusion/Wakefield%20Place/Wakefield%20Place%20EDI%20Group/Work%20streams/Wakefield%20Place%20Data%20Project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'Characteristic by Org '!$B$2</c:f>
              <c:strCache>
                <c:ptCount val="1"/>
                <c:pt idx="0">
                  <c:v>21 and Under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'Characteristic by Org '!$A$3:$A$15</c:f>
              <c:strCache>
                <c:ptCount val="13"/>
                <c:pt idx="0">
                  <c:v>Carers Wakefield &amp; District</c:v>
                </c:pt>
                <c:pt idx="1">
                  <c:v>Conexus Healthcare</c:v>
                </c:pt>
                <c:pt idx="2">
                  <c:v>Locala</c:v>
                </c:pt>
                <c:pt idx="3">
                  <c:v>Mid Yorks</c:v>
                </c:pt>
                <c:pt idx="4">
                  <c:v>Nova</c:v>
                </c:pt>
                <c:pt idx="5">
                  <c:v>Spectrum</c:v>
                </c:pt>
                <c:pt idx="6">
                  <c:v>The Prince of Wales Hospice</c:v>
                </c:pt>
                <c:pt idx="7">
                  <c:v>Wakefield College</c:v>
                </c:pt>
                <c:pt idx="8">
                  <c:v>Wakefield Hospice</c:v>
                </c:pt>
                <c:pt idx="9">
                  <c:v>Wakefield Council</c:v>
                </c:pt>
                <c:pt idx="10">
                  <c:v>WDH</c:v>
                </c:pt>
                <c:pt idx="11">
                  <c:v>WY ICB - Wakefield Only</c:v>
                </c:pt>
                <c:pt idx="12">
                  <c:v>Yorkshire Ambulance Service</c:v>
                </c:pt>
              </c:strCache>
            </c:strRef>
          </c:cat>
          <c:val>
            <c:numRef>
              <c:f>'Characteristic by Org '!$B$3:$B$15</c:f>
              <c:numCache>
                <c:formatCode>General</c:formatCode>
                <c:ptCount val="13"/>
                <c:pt idx="0">
                  <c:v>1</c:v>
                </c:pt>
                <c:pt idx="1">
                  <c:v>5</c:v>
                </c:pt>
                <c:pt idx="2">
                  <c:v>17</c:v>
                </c:pt>
                <c:pt idx="3">
                  <c:v>220</c:v>
                </c:pt>
                <c:pt idx="4">
                  <c:v>0</c:v>
                </c:pt>
                <c:pt idx="5">
                  <c:v>2</c:v>
                </c:pt>
                <c:pt idx="6">
                  <c:v>1</c:v>
                </c:pt>
                <c:pt idx="7">
                  <c:v>13</c:v>
                </c:pt>
                <c:pt idx="8">
                  <c:v>0</c:v>
                </c:pt>
                <c:pt idx="9">
                  <c:v>123</c:v>
                </c:pt>
                <c:pt idx="10">
                  <c:v>45</c:v>
                </c:pt>
                <c:pt idx="11">
                  <c:v>1</c:v>
                </c:pt>
                <c:pt idx="12">
                  <c:v>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C7-489C-A4F8-DD0AECECF3ED}"/>
            </c:ext>
          </c:extLst>
        </c:ser>
        <c:ser>
          <c:idx val="1"/>
          <c:order val="1"/>
          <c:tx>
            <c:strRef>
              <c:f>'Characteristic by Org '!$C$2</c:f>
              <c:strCache>
                <c:ptCount val="1"/>
                <c:pt idx="0">
                  <c:v>22 - 29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'Characteristic by Org '!$A$3:$A$15</c:f>
              <c:strCache>
                <c:ptCount val="13"/>
                <c:pt idx="0">
                  <c:v>Carers Wakefield &amp; District</c:v>
                </c:pt>
                <c:pt idx="1">
                  <c:v>Conexus Healthcare</c:v>
                </c:pt>
                <c:pt idx="2">
                  <c:v>Locala</c:v>
                </c:pt>
                <c:pt idx="3">
                  <c:v>Mid Yorks</c:v>
                </c:pt>
                <c:pt idx="4">
                  <c:v>Nova</c:v>
                </c:pt>
                <c:pt idx="5">
                  <c:v>Spectrum</c:v>
                </c:pt>
                <c:pt idx="6">
                  <c:v>The Prince of Wales Hospice</c:v>
                </c:pt>
                <c:pt idx="7">
                  <c:v>Wakefield College</c:v>
                </c:pt>
                <c:pt idx="8">
                  <c:v>Wakefield Hospice</c:v>
                </c:pt>
                <c:pt idx="9">
                  <c:v>Wakefield Council</c:v>
                </c:pt>
                <c:pt idx="10">
                  <c:v>WDH</c:v>
                </c:pt>
                <c:pt idx="11">
                  <c:v>WY ICB - Wakefield Only</c:v>
                </c:pt>
                <c:pt idx="12">
                  <c:v>Yorkshire Ambulance Service</c:v>
                </c:pt>
              </c:strCache>
            </c:strRef>
          </c:cat>
          <c:val>
            <c:numRef>
              <c:f>'Characteristic by Org '!$C$3:$C$15</c:f>
              <c:numCache>
                <c:formatCode>General</c:formatCode>
                <c:ptCount val="13"/>
                <c:pt idx="0">
                  <c:v>1</c:v>
                </c:pt>
                <c:pt idx="1">
                  <c:v>41</c:v>
                </c:pt>
                <c:pt idx="2">
                  <c:v>159</c:v>
                </c:pt>
                <c:pt idx="3">
                  <c:v>1678</c:v>
                </c:pt>
                <c:pt idx="4">
                  <c:v>9</c:v>
                </c:pt>
                <c:pt idx="5">
                  <c:v>20</c:v>
                </c:pt>
                <c:pt idx="6">
                  <c:v>12</c:v>
                </c:pt>
                <c:pt idx="7">
                  <c:v>77</c:v>
                </c:pt>
                <c:pt idx="8">
                  <c:v>6</c:v>
                </c:pt>
                <c:pt idx="9">
                  <c:v>590</c:v>
                </c:pt>
                <c:pt idx="10">
                  <c:v>152</c:v>
                </c:pt>
                <c:pt idx="11">
                  <c:v>37</c:v>
                </c:pt>
                <c:pt idx="12">
                  <c:v>1804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CC7-489C-A4F8-DD0AECECF3ED}"/>
            </c:ext>
          </c:extLst>
        </c:ser>
        <c:ser>
          <c:idx val="2"/>
          <c:order val="2"/>
          <c:tx>
            <c:strRef>
              <c:f>'Characteristic by Org '!$D$2</c:f>
              <c:strCache>
                <c:ptCount val="1"/>
                <c:pt idx="0">
                  <c:v>30 - 39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'Characteristic by Org '!$A$3:$A$15</c:f>
              <c:strCache>
                <c:ptCount val="13"/>
                <c:pt idx="0">
                  <c:v>Carers Wakefield &amp; District</c:v>
                </c:pt>
                <c:pt idx="1">
                  <c:v>Conexus Healthcare</c:v>
                </c:pt>
                <c:pt idx="2">
                  <c:v>Locala</c:v>
                </c:pt>
                <c:pt idx="3">
                  <c:v>Mid Yorks</c:v>
                </c:pt>
                <c:pt idx="4">
                  <c:v>Nova</c:v>
                </c:pt>
                <c:pt idx="5">
                  <c:v>Spectrum</c:v>
                </c:pt>
                <c:pt idx="6">
                  <c:v>The Prince of Wales Hospice</c:v>
                </c:pt>
                <c:pt idx="7">
                  <c:v>Wakefield College</c:v>
                </c:pt>
                <c:pt idx="8">
                  <c:v>Wakefield Hospice</c:v>
                </c:pt>
                <c:pt idx="9">
                  <c:v>Wakefield Council</c:v>
                </c:pt>
                <c:pt idx="10">
                  <c:v>WDH</c:v>
                </c:pt>
                <c:pt idx="11">
                  <c:v>WY ICB - Wakefield Only</c:v>
                </c:pt>
                <c:pt idx="12">
                  <c:v>Yorkshire Ambulance Service</c:v>
                </c:pt>
              </c:strCache>
            </c:strRef>
          </c:cat>
          <c:val>
            <c:numRef>
              <c:f>'Characteristic by Org '!$D$3:$D$15</c:f>
              <c:numCache>
                <c:formatCode>General</c:formatCode>
                <c:ptCount val="13"/>
                <c:pt idx="0">
                  <c:v>3</c:v>
                </c:pt>
                <c:pt idx="1">
                  <c:v>55</c:v>
                </c:pt>
                <c:pt idx="2">
                  <c:v>333</c:v>
                </c:pt>
                <c:pt idx="3">
                  <c:v>2496</c:v>
                </c:pt>
                <c:pt idx="4">
                  <c:v>6</c:v>
                </c:pt>
                <c:pt idx="5">
                  <c:v>28</c:v>
                </c:pt>
                <c:pt idx="6">
                  <c:v>22</c:v>
                </c:pt>
                <c:pt idx="7">
                  <c:v>145</c:v>
                </c:pt>
                <c:pt idx="8">
                  <c:v>23</c:v>
                </c:pt>
                <c:pt idx="9">
                  <c:v>922</c:v>
                </c:pt>
                <c:pt idx="10">
                  <c:v>330</c:v>
                </c:pt>
                <c:pt idx="11">
                  <c:v>70</c:v>
                </c:pt>
                <c:pt idx="12">
                  <c:v>1575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CC7-489C-A4F8-DD0AECECF3ED}"/>
            </c:ext>
          </c:extLst>
        </c:ser>
        <c:ser>
          <c:idx val="3"/>
          <c:order val="3"/>
          <c:tx>
            <c:strRef>
              <c:f>'Characteristic by Org '!$E$2</c:f>
              <c:strCache>
                <c:ptCount val="1"/>
                <c:pt idx="0">
                  <c:v>40 - 49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'Characteristic by Org '!$A$3:$A$15</c:f>
              <c:strCache>
                <c:ptCount val="13"/>
                <c:pt idx="0">
                  <c:v>Carers Wakefield &amp; District</c:v>
                </c:pt>
                <c:pt idx="1">
                  <c:v>Conexus Healthcare</c:v>
                </c:pt>
                <c:pt idx="2">
                  <c:v>Locala</c:v>
                </c:pt>
                <c:pt idx="3">
                  <c:v>Mid Yorks</c:v>
                </c:pt>
                <c:pt idx="4">
                  <c:v>Nova</c:v>
                </c:pt>
                <c:pt idx="5">
                  <c:v>Spectrum</c:v>
                </c:pt>
                <c:pt idx="6">
                  <c:v>The Prince of Wales Hospice</c:v>
                </c:pt>
                <c:pt idx="7">
                  <c:v>Wakefield College</c:v>
                </c:pt>
                <c:pt idx="8">
                  <c:v>Wakefield Hospice</c:v>
                </c:pt>
                <c:pt idx="9">
                  <c:v>Wakefield Council</c:v>
                </c:pt>
                <c:pt idx="10">
                  <c:v>WDH</c:v>
                </c:pt>
                <c:pt idx="11">
                  <c:v>WY ICB - Wakefield Only</c:v>
                </c:pt>
                <c:pt idx="12">
                  <c:v>Yorkshire Ambulance Service</c:v>
                </c:pt>
              </c:strCache>
            </c:strRef>
          </c:cat>
          <c:val>
            <c:numRef>
              <c:f>'Characteristic by Org '!$E$3:$E$15</c:f>
              <c:numCache>
                <c:formatCode>General</c:formatCode>
                <c:ptCount val="13"/>
                <c:pt idx="0">
                  <c:v>9</c:v>
                </c:pt>
                <c:pt idx="1">
                  <c:v>40</c:v>
                </c:pt>
                <c:pt idx="2">
                  <c:v>354</c:v>
                </c:pt>
                <c:pt idx="3">
                  <c:v>2086</c:v>
                </c:pt>
                <c:pt idx="4">
                  <c:v>7</c:v>
                </c:pt>
                <c:pt idx="5">
                  <c:v>34</c:v>
                </c:pt>
                <c:pt idx="6">
                  <c:v>21</c:v>
                </c:pt>
                <c:pt idx="7">
                  <c:v>140</c:v>
                </c:pt>
                <c:pt idx="8">
                  <c:v>15</c:v>
                </c:pt>
                <c:pt idx="9">
                  <c:v>1093</c:v>
                </c:pt>
                <c:pt idx="10">
                  <c:v>308</c:v>
                </c:pt>
                <c:pt idx="11">
                  <c:v>95</c:v>
                </c:pt>
                <c:pt idx="12">
                  <c:v>1530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CC7-489C-A4F8-DD0AECECF3ED}"/>
            </c:ext>
          </c:extLst>
        </c:ser>
        <c:ser>
          <c:idx val="4"/>
          <c:order val="4"/>
          <c:tx>
            <c:strRef>
              <c:f>'Characteristic by Org '!$F$2</c:f>
              <c:strCache>
                <c:ptCount val="1"/>
                <c:pt idx="0">
                  <c:v>50 - 59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'Characteristic by Org '!$A$3:$A$15</c:f>
              <c:strCache>
                <c:ptCount val="13"/>
                <c:pt idx="0">
                  <c:v>Carers Wakefield &amp; District</c:v>
                </c:pt>
                <c:pt idx="1">
                  <c:v>Conexus Healthcare</c:v>
                </c:pt>
                <c:pt idx="2">
                  <c:v>Locala</c:v>
                </c:pt>
                <c:pt idx="3">
                  <c:v>Mid Yorks</c:v>
                </c:pt>
                <c:pt idx="4">
                  <c:v>Nova</c:v>
                </c:pt>
                <c:pt idx="5">
                  <c:v>Spectrum</c:v>
                </c:pt>
                <c:pt idx="6">
                  <c:v>The Prince of Wales Hospice</c:v>
                </c:pt>
                <c:pt idx="7">
                  <c:v>Wakefield College</c:v>
                </c:pt>
                <c:pt idx="8">
                  <c:v>Wakefield Hospice</c:v>
                </c:pt>
                <c:pt idx="9">
                  <c:v>Wakefield Council</c:v>
                </c:pt>
                <c:pt idx="10">
                  <c:v>WDH</c:v>
                </c:pt>
                <c:pt idx="11">
                  <c:v>WY ICB - Wakefield Only</c:v>
                </c:pt>
                <c:pt idx="12">
                  <c:v>Yorkshire Ambulance Service</c:v>
                </c:pt>
              </c:strCache>
            </c:strRef>
          </c:cat>
          <c:val>
            <c:numRef>
              <c:f>'Characteristic by Org '!$F$3:$F$15</c:f>
              <c:numCache>
                <c:formatCode>General</c:formatCode>
                <c:ptCount val="13"/>
                <c:pt idx="0">
                  <c:v>6</c:v>
                </c:pt>
                <c:pt idx="1">
                  <c:v>19</c:v>
                </c:pt>
                <c:pt idx="2">
                  <c:v>413</c:v>
                </c:pt>
                <c:pt idx="3">
                  <c:v>2278</c:v>
                </c:pt>
                <c:pt idx="4">
                  <c:v>6</c:v>
                </c:pt>
                <c:pt idx="5">
                  <c:v>42</c:v>
                </c:pt>
                <c:pt idx="6">
                  <c:v>35</c:v>
                </c:pt>
                <c:pt idx="7">
                  <c:v>194</c:v>
                </c:pt>
                <c:pt idx="8">
                  <c:v>59</c:v>
                </c:pt>
                <c:pt idx="9">
                  <c:v>1800</c:v>
                </c:pt>
                <c:pt idx="10">
                  <c:v>383</c:v>
                </c:pt>
                <c:pt idx="11">
                  <c:v>85</c:v>
                </c:pt>
                <c:pt idx="12">
                  <c:v>1438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CC7-489C-A4F8-DD0AECECF3ED}"/>
            </c:ext>
          </c:extLst>
        </c:ser>
        <c:ser>
          <c:idx val="5"/>
          <c:order val="5"/>
          <c:tx>
            <c:strRef>
              <c:f>'Characteristic by Org '!$G$2</c:f>
              <c:strCache>
                <c:ptCount val="1"/>
                <c:pt idx="0">
                  <c:v>60 - 64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'Characteristic by Org '!$A$3:$A$15</c:f>
              <c:strCache>
                <c:ptCount val="13"/>
                <c:pt idx="0">
                  <c:v>Carers Wakefield &amp; District</c:v>
                </c:pt>
                <c:pt idx="1">
                  <c:v>Conexus Healthcare</c:v>
                </c:pt>
                <c:pt idx="2">
                  <c:v>Locala</c:v>
                </c:pt>
                <c:pt idx="3">
                  <c:v>Mid Yorks</c:v>
                </c:pt>
                <c:pt idx="4">
                  <c:v>Nova</c:v>
                </c:pt>
                <c:pt idx="5">
                  <c:v>Spectrum</c:v>
                </c:pt>
                <c:pt idx="6">
                  <c:v>The Prince of Wales Hospice</c:v>
                </c:pt>
                <c:pt idx="7">
                  <c:v>Wakefield College</c:v>
                </c:pt>
                <c:pt idx="8">
                  <c:v>Wakefield Hospice</c:v>
                </c:pt>
                <c:pt idx="9">
                  <c:v>Wakefield Council</c:v>
                </c:pt>
                <c:pt idx="10">
                  <c:v>WDH</c:v>
                </c:pt>
                <c:pt idx="11">
                  <c:v>WY ICB - Wakefield Only</c:v>
                </c:pt>
                <c:pt idx="12">
                  <c:v>Yorkshire Ambulance Service</c:v>
                </c:pt>
              </c:strCache>
            </c:strRef>
          </c:cat>
          <c:val>
            <c:numRef>
              <c:f>'Characteristic by Org '!$G$3:$G$15</c:f>
              <c:numCache>
                <c:formatCode>General</c:formatCode>
                <c:ptCount val="13"/>
                <c:pt idx="0">
                  <c:v>3</c:v>
                </c:pt>
                <c:pt idx="1">
                  <c:v>6</c:v>
                </c:pt>
                <c:pt idx="2">
                  <c:v>81</c:v>
                </c:pt>
                <c:pt idx="3">
                  <c:v>745</c:v>
                </c:pt>
                <c:pt idx="4">
                  <c:v>1</c:v>
                </c:pt>
                <c:pt idx="5">
                  <c:v>10</c:v>
                </c:pt>
                <c:pt idx="6">
                  <c:v>13</c:v>
                </c:pt>
                <c:pt idx="7">
                  <c:v>65</c:v>
                </c:pt>
                <c:pt idx="8">
                  <c:v>17</c:v>
                </c:pt>
                <c:pt idx="9">
                  <c:v>540</c:v>
                </c:pt>
                <c:pt idx="10">
                  <c:v>103</c:v>
                </c:pt>
                <c:pt idx="11">
                  <c:v>13</c:v>
                </c:pt>
                <c:pt idx="12">
                  <c:v>331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CC7-489C-A4F8-DD0AECECF3ED}"/>
            </c:ext>
          </c:extLst>
        </c:ser>
        <c:ser>
          <c:idx val="6"/>
          <c:order val="6"/>
          <c:tx>
            <c:strRef>
              <c:f>'Characteristic by Org '!$H$2</c:f>
              <c:strCache>
                <c:ptCount val="1"/>
                <c:pt idx="0">
                  <c:v>65 and Above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'Characteristic by Org '!$A$3:$A$15</c:f>
              <c:strCache>
                <c:ptCount val="13"/>
                <c:pt idx="0">
                  <c:v>Carers Wakefield &amp; District</c:v>
                </c:pt>
                <c:pt idx="1">
                  <c:v>Conexus Healthcare</c:v>
                </c:pt>
                <c:pt idx="2">
                  <c:v>Locala</c:v>
                </c:pt>
                <c:pt idx="3">
                  <c:v>Mid Yorks</c:v>
                </c:pt>
                <c:pt idx="4">
                  <c:v>Nova</c:v>
                </c:pt>
                <c:pt idx="5">
                  <c:v>Spectrum</c:v>
                </c:pt>
                <c:pt idx="6">
                  <c:v>The Prince of Wales Hospice</c:v>
                </c:pt>
                <c:pt idx="7">
                  <c:v>Wakefield College</c:v>
                </c:pt>
                <c:pt idx="8">
                  <c:v>Wakefield Hospice</c:v>
                </c:pt>
                <c:pt idx="9">
                  <c:v>Wakefield Council</c:v>
                </c:pt>
                <c:pt idx="10">
                  <c:v>WDH</c:v>
                </c:pt>
                <c:pt idx="11">
                  <c:v>WY ICB - Wakefield Only</c:v>
                </c:pt>
                <c:pt idx="12">
                  <c:v>Yorkshire Ambulance Service</c:v>
                </c:pt>
              </c:strCache>
            </c:strRef>
          </c:cat>
          <c:val>
            <c:numRef>
              <c:f>'Characteristic by Org '!$H$3:$H$15</c:f>
              <c:numCache>
                <c:formatCode>General</c:formatCode>
                <c:ptCount val="13"/>
                <c:pt idx="0">
                  <c:v>2</c:v>
                </c:pt>
                <c:pt idx="1">
                  <c:v>0</c:v>
                </c:pt>
                <c:pt idx="2">
                  <c:v>19</c:v>
                </c:pt>
                <c:pt idx="3">
                  <c:v>253</c:v>
                </c:pt>
                <c:pt idx="4">
                  <c:v>1</c:v>
                </c:pt>
                <c:pt idx="5">
                  <c:v>2</c:v>
                </c:pt>
                <c:pt idx="6">
                  <c:v>5</c:v>
                </c:pt>
                <c:pt idx="7">
                  <c:v>21</c:v>
                </c:pt>
                <c:pt idx="8">
                  <c:v>8</c:v>
                </c:pt>
                <c:pt idx="9">
                  <c:v>149</c:v>
                </c:pt>
                <c:pt idx="10">
                  <c:v>21</c:v>
                </c:pt>
                <c:pt idx="11">
                  <c:v>5</c:v>
                </c:pt>
                <c:pt idx="12">
                  <c:v>117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CC7-489C-A4F8-DD0AECECF3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00822664"/>
        <c:axId val="700831848"/>
      </c:barChart>
      <c:catAx>
        <c:axId val="700822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700831848"/>
        <c:crosses val="autoZero"/>
        <c:auto val="1"/>
        <c:lblAlgn val="ctr"/>
        <c:lblOffset val="100"/>
        <c:noMultiLvlLbl val="0"/>
      </c:catAx>
      <c:valAx>
        <c:axId val="700831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700822664"/>
        <c:crosses val="autoZero"/>
        <c:crossBetween val="between"/>
      </c:valAx>
      <c:spPr>
        <a:solidFill>
          <a:schemeClr val="bg1"/>
        </a:solidFill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23864618460216469"/>
          <c:y val="0.95528532640955777"/>
          <c:w val="0.51597660743914953"/>
          <c:h val="4.02802355350027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839861714011724E-2"/>
          <c:y val="4.0042172974975525E-2"/>
          <c:w val="0.93737675142708876"/>
          <c:h val="0.738375924143507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'Characteristic by Org '!$G$19</c:f>
              <c:strCache>
                <c:ptCount val="1"/>
                <c:pt idx="0">
                  <c:v>Mid Yorks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trendline>
            <c:spPr>
              <a:ln w="19050" cap="rnd">
                <a:solidFill>
                  <a:schemeClr val="accent5">
                    <a:lumMod val="50000"/>
                  </a:schemeClr>
                </a:solidFill>
                <a:prstDash val="sysDot"/>
              </a:ln>
              <a:effectLst/>
            </c:spPr>
            <c:trendlineType val="movingAvg"/>
            <c:period val="2"/>
            <c:dispRSqr val="0"/>
            <c:dispEq val="0"/>
          </c:trendline>
          <c:cat>
            <c:strRef>
              <c:f>'Characteristic by Org '!$H$18:$N$18</c:f>
              <c:strCache>
                <c:ptCount val="7"/>
                <c:pt idx="0">
                  <c:v>21 and Under</c:v>
                </c:pt>
                <c:pt idx="1">
                  <c:v>22 - 29</c:v>
                </c:pt>
                <c:pt idx="2">
                  <c:v>30 - 39</c:v>
                </c:pt>
                <c:pt idx="3">
                  <c:v>40 - 49</c:v>
                </c:pt>
                <c:pt idx="4">
                  <c:v>50 - 59</c:v>
                </c:pt>
                <c:pt idx="5">
                  <c:v>60 - 64</c:v>
                </c:pt>
                <c:pt idx="6">
                  <c:v>65 and Above</c:v>
                </c:pt>
              </c:strCache>
            </c:strRef>
          </c:cat>
          <c:val>
            <c:numRef>
              <c:f>'Characteristic by Org '!$H$19:$N$19</c:f>
              <c:numCache>
                <c:formatCode>General</c:formatCode>
                <c:ptCount val="7"/>
                <c:pt idx="0">
                  <c:v>220</c:v>
                </c:pt>
                <c:pt idx="1">
                  <c:v>1678</c:v>
                </c:pt>
                <c:pt idx="2">
                  <c:v>2496</c:v>
                </c:pt>
                <c:pt idx="3">
                  <c:v>2086</c:v>
                </c:pt>
                <c:pt idx="4">
                  <c:v>2278</c:v>
                </c:pt>
                <c:pt idx="5">
                  <c:v>745</c:v>
                </c:pt>
                <c:pt idx="6">
                  <c:v>253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15-4B29-9F65-EF97FE83E8A7}"/>
            </c:ext>
          </c:extLst>
        </c:ser>
        <c:ser>
          <c:idx val="1"/>
          <c:order val="1"/>
          <c:tx>
            <c:strRef>
              <c:f>'Characteristic by Org '!$G$20</c:f>
              <c:strCache>
                <c:ptCount val="1"/>
                <c:pt idx="0">
                  <c:v>Wakefield Council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trendline>
            <c:spPr>
              <a:ln w="19050" cap="rnd">
                <a:solidFill>
                  <a:schemeClr val="accent6">
                    <a:lumMod val="75000"/>
                  </a:schemeClr>
                </a:solidFill>
                <a:prstDash val="sysDot"/>
              </a:ln>
              <a:effectLst/>
            </c:spPr>
            <c:trendlineType val="movingAvg"/>
            <c:period val="2"/>
            <c:dispRSqr val="0"/>
            <c:dispEq val="0"/>
          </c:trendline>
          <c:cat>
            <c:strRef>
              <c:f>'Characteristic by Org '!$H$18:$N$18</c:f>
              <c:strCache>
                <c:ptCount val="7"/>
                <c:pt idx="0">
                  <c:v>21 and Under</c:v>
                </c:pt>
                <c:pt idx="1">
                  <c:v>22 - 29</c:v>
                </c:pt>
                <c:pt idx="2">
                  <c:v>30 - 39</c:v>
                </c:pt>
                <c:pt idx="3">
                  <c:v>40 - 49</c:v>
                </c:pt>
                <c:pt idx="4">
                  <c:v>50 - 59</c:v>
                </c:pt>
                <c:pt idx="5">
                  <c:v>60 - 64</c:v>
                </c:pt>
                <c:pt idx="6">
                  <c:v>65 and Above</c:v>
                </c:pt>
              </c:strCache>
            </c:strRef>
          </c:cat>
          <c:val>
            <c:numRef>
              <c:f>'Characteristic by Org '!$H$20:$N$20</c:f>
              <c:numCache>
                <c:formatCode>General</c:formatCode>
                <c:ptCount val="7"/>
                <c:pt idx="0">
                  <c:v>123</c:v>
                </c:pt>
                <c:pt idx="1">
                  <c:v>590</c:v>
                </c:pt>
                <c:pt idx="2">
                  <c:v>922</c:v>
                </c:pt>
                <c:pt idx="3">
                  <c:v>1093</c:v>
                </c:pt>
                <c:pt idx="4">
                  <c:v>1800</c:v>
                </c:pt>
                <c:pt idx="5">
                  <c:v>540</c:v>
                </c:pt>
                <c:pt idx="6">
                  <c:v>149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415-4B29-9F65-EF97FE83E8A7}"/>
            </c:ext>
          </c:extLst>
        </c:ser>
        <c:ser>
          <c:idx val="2"/>
          <c:order val="2"/>
          <c:tx>
            <c:strRef>
              <c:f>'Characteristic by Org '!$G$21</c:f>
              <c:strCache>
                <c:ptCount val="1"/>
                <c:pt idx="0">
                  <c:v>Yorkshire Ambulance Service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trendline>
            <c:spPr>
              <a:ln w="19050" cap="rnd">
                <a:solidFill>
                  <a:schemeClr val="accent4">
                    <a:lumMod val="75000"/>
                  </a:schemeClr>
                </a:solidFill>
                <a:prstDash val="sysDot"/>
              </a:ln>
              <a:effectLst/>
            </c:spPr>
            <c:trendlineType val="movingAvg"/>
            <c:period val="2"/>
            <c:dispRSqr val="0"/>
            <c:dispEq val="0"/>
          </c:trendline>
          <c:cat>
            <c:strRef>
              <c:f>'Characteristic by Org '!$H$18:$N$18</c:f>
              <c:strCache>
                <c:ptCount val="7"/>
                <c:pt idx="0">
                  <c:v>21 and Under</c:v>
                </c:pt>
                <c:pt idx="1">
                  <c:v>22 - 29</c:v>
                </c:pt>
                <c:pt idx="2">
                  <c:v>30 - 39</c:v>
                </c:pt>
                <c:pt idx="3">
                  <c:v>40 - 49</c:v>
                </c:pt>
                <c:pt idx="4">
                  <c:v>50 - 59</c:v>
                </c:pt>
                <c:pt idx="5">
                  <c:v>60 - 64</c:v>
                </c:pt>
                <c:pt idx="6">
                  <c:v>65 and Above</c:v>
                </c:pt>
              </c:strCache>
            </c:strRef>
          </c:cat>
          <c:val>
            <c:numRef>
              <c:f>'Characteristic by Org '!$H$21:$N$21</c:f>
              <c:numCache>
                <c:formatCode>General</c:formatCode>
                <c:ptCount val="7"/>
                <c:pt idx="0">
                  <c:v>95</c:v>
                </c:pt>
                <c:pt idx="1">
                  <c:v>1804</c:v>
                </c:pt>
                <c:pt idx="2">
                  <c:v>1575</c:v>
                </c:pt>
                <c:pt idx="3">
                  <c:v>1530</c:v>
                </c:pt>
                <c:pt idx="4">
                  <c:v>1438</c:v>
                </c:pt>
                <c:pt idx="5">
                  <c:v>331</c:v>
                </c:pt>
                <c:pt idx="6">
                  <c:v>117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415-4B29-9F65-EF97FE83E8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0328504"/>
        <c:axId val="470327192"/>
      </c:barChart>
      <c:catAx>
        <c:axId val="470328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70327192"/>
        <c:crosses val="autoZero"/>
        <c:auto val="1"/>
        <c:lblAlgn val="ctr"/>
        <c:lblOffset val="100"/>
        <c:noMultiLvlLbl val="0"/>
      </c:catAx>
      <c:valAx>
        <c:axId val="470327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70328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1049490380909343E-2"/>
          <c:y val="0.85643108046691552"/>
          <c:w val="0.94099270997306006"/>
          <c:h val="0.1305837058061798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'Data - Summary &amp; Compare'!$B$47</c:f>
              <c:strCache>
                <c:ptCount val="1"/>
                <c:pt idx="0">
                  <c:v>Black, Asian, Minority Ethnic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'Data - Summary &amp; Compare'!$A$48:$A$60</c:f>
              <c:strCache>
                <c:ptCount val="13"/>
                <c:pt idx="0">
                  <c:v>Carers Wakefield &amp; District</c:v>
                </c:pt>
                <c:pt idx="1">
                  <c:v>Conexus Healthcare</c:v>
                </c:pt>
                <c:pt idx="2">
                  <c:v>Locala</c:v>
                </c:pt>
                <c:pt idx="3">
                  <c:v>Mid Yorks</c:v>
                </c:pt>
                <c:pt idx="4">
                  <c:v>Nova</c:v>
                </c:pt>
                <c:pt idx="5">
                  <c:v>Spectrum</c:v>
                </c:pt>
                <c:pt idx="6">
                  <c:v>The Prince of Wales Hospice</c:v>
                </c:pt>
                <c:pt idx="7">
                  <c:v>Wakefield College</c:v>
                </c:pt>
                <c:pt idx="8">
                  <c:v>Wakefield Hospice</c:v>
                </c:pt>
                <c:pt idx="9">
                  <c:v>Wakfield Council</c:v>
                </c:pt>
                <c:pt idx="10">
                  <c:v>WDH</c:v>
                </c:pt>
                <c:pt idx="11">
                  <c:v>WY ICB - Wakefield Only</c:v>
                </c:pt>
                <c:pt idx="12">
                  <c:v>Yorkshire Ambulance Service</c:v>
                </c:pt>
              </c:strCache>
            </c:strRef>
          </c:cat>
          <c:val>
            <c:numRef>
              <c:f>'Data - Summary &amp; Compare'!$B$48:$B$60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155</c:v>
                </c:pt>
                <c:pt idx="3">
                  <c:v>1755</c:v>
                </c:pt>
                <c:pt idx="4">
                  <c:v>1</c:v>
                </c:pt>
                <c:pt idx="5">
                  <c:v>14</c:v>
                </c:pt>
                <c:pt idx="6">
                  <c:v>0</c:v>
                </c:pt>
                <c:pt idx="7">
                  <c:v>43</c:v>
                </c:pt>
                <c:pt idx="8">
                  <c:v>4</c:v>
                </c:pt>
                <c:pt idx="9">
                  <c:v>198</c:v>
                </c:pt>
                <c:pt idx="10">
                  <c:v>47</c:v>
                </c:pt>
                <c:pt idx="11">
                  <c:v>37</c:v>
                </c:pt>
                <c:pt idx="12">
                  <c:v>455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B6-4F76-99C0-17A481635B29}"/>
            </c:ext>
          </c:extLst>
        </c:ser>
        <c:ser>
          <c:idx val="1"/>
          <c:order val="1"/>
          <c:tx>
            <c:strRef>
              <c:f>'Data - Summary &amp; Compare'!$C$47</c:f>
              <c:strCache>
                <c:ptCount val="1"/>
                <c:pt idx="0">
                  <c:v>White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'Data - Summary &amp; Compare'!$A$48:$A$60</c:f>
              <c:strCache>
                <c:ptCount val="13"/>
                <c:pt idx="0">
                  <c:v>Carers Wakefield &amp; District</c:v>
                </c:pt>
                <c:pt idx="1">
                  <c:v>Conexus Healthcare</c:v>
                </c:pt>
                <c:pt idx="2">
                  <c:v>Locala</c:v>
                </c:pt>
                <c:pt idx="3">
                  <c:v>Mid Yorks</c:v>
                </c:pt>
                <c:pt idx="4">
                  <c:v>Nova</c:v>
                </c:pt>
                <c:pt idx="5">
                  <c:v>Spectrum</c:v>
                </c:pt>
                <c:pt idx="6">
                  <c:v>The Prince of Wales Hospice</c:v>
                </c:pt>
                <c:pt idx="7">
                  <c:v>Wakefield College</c:v>
                </c:pt>
                <c:pt idx="8">
                  <c:v>Wakefield Hospice</c:v>
                </c:pt>
                <c:pt idx="9">
                  <c:v>Wakfield Council</c:v>
                </c:pt>
                <c:pt idx="10">
                  <c:v>WDH</c:v>
                </c:pt>
                <c:pt idx="11">
                  <c:v>WY ICB - Wakefield Only</c:v>
                </c:pt>
                <c:pt idx="12">
                  <c:v>Yorkshire Ambulance Service</c:v>
                </c:pt>
              </c:strCache>
            </c:strRef>
          </c:cat>
          <c:val>
            <c:numRef>
              <c:f>'Data - Summary &amp; Compare'!$C$48:$C$60</c:f>
              <c:numCache>
                <c:formatCode>General</c:formatCode>
                <c:ptCount val="13"/>
                <c:pt idx="0">
                  <c:v>25</c:v>
                </c:pt>
                <c:pt idx="1">
                  <c:v>0</c:v>
                </c:pt>
                <c:pt idx="2">
                  <c:v>1201</c:v>
                </c:pt>
                <c:pt idx="3">
                  <c:v>7625</c:v>
                </c:pt>
                <c:pt idx="4">
                  <c:v>17</c:v>
                </c:pt>
                <c:pt idx="5">
                  <c:v>122</c:v>
                </c:pt>
                <c:pt idx="6">
                  <c:v>86</c:v>
                </c:pt>
                <c:pt idx="7">
                  <c:v>582</c:v>
                </c:pt>
                <c:pt idx="8">
                  <c:v>114</c:v>
                </c:pt>
                <c:pt idx="9">
                  <c:v>4587</c:v>
                </c:pt>
                <c:pt idx="10">
                  <c:v>1252</c:v>
                </c:pt>
                <c:pt idx="11">
                  <c:v>253</c:v>
                </c:pt>
                <c:pt idx="12">
                  <c:v>6384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6B6-4F76-99C0-17A481635B29}"/>
            </c:ext>
          </c:extLst>
        </c:ser>
        <c:ser>
          <c:idx val="2"/>
          <c:order val="2"/>
          <c:tx>
            <c:strRef>
              <c:f>'Data - Summary &amp; Compare'!$D$47</c:f>
              <c:strCache>
                <c:ptCount val="1"/>
                <c:pt idx="0">
                  <c:v>Prefer not to say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'Data - Summary &amp; Compare'!$A$48:$A$60</c:f>
              <c:strCache>
                <c:ptCount val="13"/>
                <c:pt idx="0">
                  <c:v>Carers Wakefield &amp; District</c:v>
                </c:pt>
                <c:pt idx="1">
                  <c:v>Conexus Healthcare</c:v>
                </c:pt>
                <c:pt idx="2">
                  <c:v>Locala</c:v>
                </c:pt>
                <c:pt idx="3">
                  <c:v>Mid Yorks</c:v>
                </c:pt>
                <c:pt idx="4">
                  <c:v>Nova</c:v>
                </c:pt>
                <c:pt idx="5">
                  <c:v>Spectrum</c:v>
                </c:pt>
                <c:pt idx="6">
                  <c:v>The Prince of Wales Hospice</c:v>
                </c:pt>
                <c:pt idx="7">
                  <c:v>Wakefield College</c:v>
                </c:pt>
                <c:pt idx="8">
                  <c:v>Wakefield Hospice</c:v>
                </c:pt>
                <c:pt idx="9">
                  <c:v>Wakfield Council</c:v>
                </c:pt>
                <c:pt idx="10">
                  <c:v>WDH</c:v>
                </c:pt>
                <c:pt idx="11">
                  <c:v>WY ICB - Wakefield Only</c:v>
                </c:pt>
                <c:pt idx="12">
                  <c:v>Yorkshire Ambulance Service</c:v>
                </c:pt>
              </c:strCache>
            </c:strRef>
          </c:cat>
          <c:val>
            <c:numRef>
              <c:f>'Data - Summary &amp; Compare'!$D$48:$D$60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7</c:v>
                </c:pt>
                <c:pt idx="3">
                  <c:v>184</c:v>
                </c:pt>
                <c:pt idx="4">
                  <c:v>0</c:v>
                </c:pt>
                <c:pt idx="5">
                  <c:v>2</c:v>
                </c:pt>
                <c:pt idx="6">
                  <c:v>0</c:v>
                </c:pt>
                <c:pt idx="7">
                  <c:v>0</c:v>
                </c:pt>
                <c:pt idx="8">
                  <c:v>10</c:v>
                </c:pt>
                <c:pt idx="9">
                  <c:v>59</c:v>
                </c:pt>
                <c:pt idx="10">
                  <c:v>0</c:v>
                </c:pt>
                <c:pt idx="11">
                  <c:v>3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6B6-4F76-99C0-17A481635B29}"/>
            </c:ext>
          </c:extLst>
        </c:ser>
        <c:ser>
          <c:idx val="3"/>
          <c:order val="3"/>
          <c:tx>
            <c:strRef>
              <c:f>'Data - Summary &amp; Compare'!$E$47</c:f>
              <c:strCache>
                <c:ptCount val="1"/>
                <c:pt idx="0">
                  <c:v>Unknown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'Data - Summary &amp; Compare'!$A$48:$A$60</c:f>
              <c:strCache>
                <c:ptCount val="13"/>
                <c:pt idx="0">
                  <c:v>Carers Wakefield &amp; District</c:v>
                </c:pt>
                <c:pt idx="1">
                  <c:v>Conexus Healthcare</c:v>
                </c:pt>
                <c:pt idx="2">
                  <c:v>Locala</c:v>
                </c:pt>
                <c:pt idx="3">
                  <c:v>Mid Yorks</c:v>
                </c:pt>
                <c:pt idx="4">
                  <c:v>Nova</c:v>
                </c:pt>
                <c:pt idx="5">
                  <c:v>Spectrum</c:v>
                </c:pt>
                <c:pt idx="6">
                  <c:v>The Prince of Wales Hospice</c:v>
                </c:pt>
                <c:pt idx="7">
                  <c:v>Wakefield College</c:v>
                </c:pt>
                <c:pt idx="8">
                  <c:v>Wakefield Hospice</c:v>
                </c:pt>
                <c:pt idx="9">
                  <c:v>Wakfield Council</c:v>
                </c:pt>
                <c:pt idx="10">
                  <c:v>WDH</c:v>
                </c:pt>
                <c:pt idx="11">
                  <c:v>WY ICB - Wakefield Only</c:v>
                </c:pt>
                <c:pt idx="12">
                  <c:v>Yorkshire Ambulance Service</c:v>
                </c:pt>
              </c:strCache>
            </c:strRef>
          </c:cat>
          <c:val>
            <c:numRef>
              <c:f>'Data - Summary &amp; Compare'!$E$48:$E$60</c:f>
              <c:numCache>
                <c:formatCode>General</c:formatCode>
                <c:ptCount val="13"/>
                <c:pt idx="0">
                  <c:v>0</c:v>
                </c:pt>
                <c:pt idx="1">
                  <c:v>166</c:v>
                </c:pt>
                <c:pt idx="2">
                  <c:v>13</c:v>
                </c:pt>
                <c:pt idx="3">
                  <c:v>192</c:v>
                </c:pt>
                <c:pt idx="4">
                  <c:v>12</c:v>
                </c:pt>
                <c:pt idx="5">
                  <c:v>0</c:v>
                </c:pt>
                <c:pt idx="6">
                  <c:v>23</c:v>
                </c:pt>
                <c:pt idx="7">
                  <c:v>30</c:v>
                </c:pt>
                <c:pt idx="8">
                  <c:v>0</c:v>
                </c:pt>
                <c:pt idx="9">
                  <c:v>373</c:v>
                </c:pt>
                <c:pt idx="10">
                  <c:v>90</c:v>
                </c:pt>
                <c:pt idx="11">
                  <c:v>13</c:v>
                </c:pt>
                <c:pt idx="12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6B6-4F76-99C0-17A481635B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22648432"/>
        <c:axId val="737841608"/>
      </c:barChart>
      <c:catAx>
        <c:axId val="822648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737841608"/>
        <c:crosses val="autoZero"/>
        <c:auto val="1"/>
        <c:lblAlgn val="ctr"/>
        <c:lblOffset val="100"/>
        <c:noMultiLvlLbl val="0"/>
      </c:catAx>
      <c:valAx>
        <c:axId val="737841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822648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GB" sz="1600" b="1"/>
              <a:t>Race (by specific ethnicity)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'Characteristic by Org '!$B$77</c:f>
              <c:strCache>
                <c:ptCount val="1"/>
                <c:pt idx="0">
                  <c:v>White British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'Characteristic by Org '!$A$78:$A$90</c:f>
              <c:strCache>
                <c:ptCount val="13"/>
                <c:pt idx="0">
                  <c:v>Conexus Healthcare</c:v>
                </c:pt>
                <c:pt idx="1">
                  <c:v>Nova</c:v>
                </c:pt>
                <c:pt idx="2">
                  <c:v>The Prince of Wales Hospice</c:v>
                </c:pt>
                <c:pt idx="3">
                  <c:v>Mid Yorks</c:v>
                </c:pt>
                <c:pt idx="4">
                  <c:v>WY ICB - Wakefield Only</c:v>
                </c:pt>
                <c:pt idx="5">
                  <c:v>Wakefield Hospice</c:v>
                </c:pt>
                <c:pt idx="6">
                  <c:v>Wakefield Council</c:v>
                </c:pt>
                <c:pt idx="7">
                  <c:v>Locala</c:v>
                </c:pt>
                <c:pt idx="8">
                  <c:v>Wakefield College</c:v>
                </c:pt>
                <c:pt idx="9">
                  <c:v>Spectrum</c:v>
                </c:pt>
                <c:pt idx="10">
                  <c:v>WDH</c:v>
                </c:pt>
                <c:pt idx="11">
                  <c:v>Yorkshire Ambulance Service</c:v>
                </c:pt>
                <c:pt idx="12">
                  <c:v>Carers Wakefield &amp; District</c:v>
                </c:pt>
              </c:strCache>
            </c:strRef>
          </c:cat>
          <c:val>
            <c:numRef>
              <c:f>'Characteristic by Org '!$B$78:$B$90</c:f>
              <c:numCache>
                <c:formatCode>0%</c:formatCode>
                <c:ptCount val="13"/>
                <c:pt idx="0">
                  <c:v>0</c:v>
                </c:pt>
                <c:pt idx="1">
                  <c:v>0.5</c:v>
                </c:pt>
                <c:pt idx="2">
                  <c:v>0.75229357798165142</c:v>
                </c:pt>
                <c:pt idx="3">
                  <c:v>0.776240262402624</c:v>
                </c:pt>
                <c:pt idx="4">
                  <c:v>0.82950819672131149</c:v>
                </c:pt>
                <c:pt idx="5">
                  <c:v>0.84745762711864403</c:v>
                </c:pt>
                <c:pt idx="6">
                  <c:v>0.85681426106958025</c:v>
                </c:pt>
                <c:pt idx="7">
                  <c:v>0.862144420131291</c:v>
                </c:pt>
                <c:pt idx="8">
                  <c:v>0.86259541984732824</c:v>
                </c:pt>
                <c:pt idx="9">
                  <c:v>0.86956521739130432</c:v>
                </c:pt>
                <c:pt idx="10">
                  <c:v>0.8979135618479881</c:v>
                </c:pt>
                <c:pt idx="11">
                  <c:v>0.91902596450051344</c:v>
                </c:pt>
                <c:pt idx="1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23-46FA-A81E-2FE91BFC6C5E}"/>
            </c:ext>
          </c:extLst>
        </c:ser>
        <c:ser>
          <c:idx val="1"/>
          <c:order val="1"/>
          <c:tx>
            <c:strRef>
              <c:f>'Characteristic by Org '!$C$77</c:f>
              <c:strCache>
                <c:ptCount val="1"/>
                <c:pt idx="0">
                  <c:v>Asian - Indian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'Characteristic by Org '!$A$78:$A$90</c:f>
              <c:strCache>
                <c:ptCount val="13"/>
                <c:pt idx="0">
                  <c:v>Conexus Healthcare</c:v>
                </c:pt>
                <c:pt idx="1">
                  <c:v>Nova</c:v>
                </c:pt>
                <c:pt idx="2">
                  <c:v>The Prince of Wales Hospice</c:v>
                </c:pt>
                <c:pt idx="3">
                  <c:v>Mid Yorks</c:v>
                </c:pt>
                <c:pt idx="4">
                  <c:v>WY ICB - Wakefield Only</c:v>
                </c:pt>
                <c:pt idx="5">
                  <c:v>Wakefield Hospice</c:v>
                </c:pt>
                <c:pt idx="6">
                  <c:v>Wakefield Council</c:v>
                </c:pt>
                <c:pt idx="7">
                  <c:v>Locala</c:v>
                </c:pt>
                <c:pt idx="8">
                  <c:v>Wakefield College</c:v>
                </c:pt>
                <c:pt idx="9">
                  <c:v>Spectrum</c:v>
                </c:pt>
                <c:pt idx="10">
                  <c:v>WDH</c:v>
                </c:pt>
                <c:pt idx="11">
                  <c:v>Yorkshire Ambulance Service</c:v>
                </c:pt>
                <c:pt idx="12">
                  <c:v>Carers Wakefield &amp; District</c:v>
                </c:pt>
              </c:strCache>
            </c:strRef>
          </c:cat>
          <c:val>
            <c:numRef>
              <c:f>'Characteristic by Org '!$C$78:$C$90</c:f>
              <c:numCache>
                <c:formatCode>0%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5.3813038130381304E-2</c:v>
                </c:pt>
                <c:pt idx="4">
                  <c:v>1.9672131147540985E-2</c:v>
                </c:pt>
                <c:pt idx="5">
                  <c:v>8.4745762711864406E-3</c:v>
                </c:pt>
                <c:pt idx="6">
                  <c:v>5.3670691968564308E-3</c:v>
                </c:pt>
                <c:pt idx="7">
                  <c:v>2.6987600291757841E-2</c:v>
                </c:pt>
                <c:pt idx="8">
                  <c:v>6.1068702290076335E-3</c:v>
                </c:pt>
                <c:pt idx="9">
                  <c:v>2.1739130434782608E-2</c:v>
                </c:pt>
                <c:pt idx="10">
                  <c:v>4.4709388971684054E-3</c:v>
                </c:pt>
                <c:pt idx="11">
                  <c:v>7.3346046648085665E-3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E23-46FA-A81E-2FE91BFC6C5E}"/>
            </c:ext>
          </c:extLst>
        </c:ser>
        <c:ser>
          <c:idx val="2"/>
          <c:order val="2"/>
          <c:tx>
            <c:strRef>
              <c:f>'Characteristic by Org '!$D$77</c:f>
              <c:strCache>
                <c:ptCount val="1"/>
                <c:pt idx="0">
                  <c:v>Asian - Pakistani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'Characteristic by Org '!$A$78:$A$90</c:f>
              <c:strCache>
                <c:ptCount val="13"/>
                <c:pt idx="0">
                  <c:v>Conexus Healthcare</c:v>
                </c:pt>
                <c:pt idx="1">
                  <c:v>Nova</c:v>
                </c:pt>
                <c:pt idx="2">
                  <c:v>The Prince of Wales Hospice</c:v>
                </c:pt>
                <c:pt idx="3">
                  <c:v>Mid Yorks</c:v>
                </c:pt>
                <c:pt idx="4">
                  <c:v>WY ICB - Wakefield Only</c:v>
                </c:pt>
                <c:pt idx="5">
                  <c:v>Wakefield Hospice</c:v>
                </c:pt>
                <c:pt idx="6">
                  <c:v>Wakefield Council</c:v>
                </c:pt>
                <c:pt idx="7">
                  <c:v>Locala</c:v>
                </c:pt>
                <c:pt idx="8">
                  <c:v>Wakefield College</c:v>
                </c:pt>
                <c:pt idx="9">
                  <c:v>Spectrum</c:v>
                </c:pt>
                <c:pt idx="10">
                  <c:v>WDH</c:v>
                </c:pt>
                <c:pt idx="11">
                  <c:v>Yorkshire Ambulance Service</c:v>
                </c:pt>
                <c:pt idx="12">
                  <c:v>Carers Wakefield &amp; District</c:v>
                </c:pt>
              </c:strCache>
            </c:strRef>
          </c:cat>
          <c:val>
            <c:numRef>
              <c:f>'Characteristic by Org '!$D$78:$D$90</c:f>
              <c:numCache>
                <c:formatCode>0%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4.3972939729397295E-2</c:v>
                </c:pt>
                <c:pt idx="4">
                  <c:v>3.2786885245901641E-2</c:v>
                </c:pt>
                <c:pt idx="5">
                  <c:v>0</c:v>
                </c:pt>
                <c:pt idx="6">
                  <c:v>1.1117500479202607E-2</c:v>
                </c:pt>
                <c:pt idx="7">
                  <c:v>4.1575492341356671E-2</c:v>
                </c:pt>
                <c:pt idx="8">
                  <c:v>1.984732824427481E-2</c:v>
                </c:pt>
                <c:pt idx="9">
                  <c:v>3.6231884057971016E-2</c:v>
                </c:pt>
                <c:pt idx="10">
                  <c:v>1.0432190760059613E-2</c:v>
                </c:pt>
                <c:pt idx="11">
                  <c:v>3.1685492151973006E-2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E23-46FA-A81E-2FE91BFC6C5E}"/>
            </c:ext>
          </c:extLst>
        </c:ser>
        <c:ser>
          <c:idx val="3"/>
          <c:order val="3"/>
          <c:tx>
            <c:strRef>
              <c:f>'Characteristic by Org '!$E$77</c:f>
              <c:strCache>
                <c:ptCount val="1"/>
                <c:pt idx="0">
                  <c:v>Asian - Other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'Characteristic by Org '!$A$78:$A$90</c:f>
              <c:strCache>
                <c:ptCount val="13"/>
                <c:pt idx="0">
                  <c:v>Conexus Healthcare</c:v>
                </c:pt>
                <c:pt idx="1">
                  <c:v>Nova</c:v>
                </c:pt>
                <c:pt idx="2">
                  <c:v>The Prince of Wales Hospice</c:v>
                </c:pt>
                <c:pt idx="3">
                  <c:v>Mid Yorks</c:v>
                </c:pt>
                <c:pt idx="4">
                  <c:v>WY ICB - Wakefield Only</c:v>
                </c:pt>
                <c:pt idx="5">
                  <c:v>Wakefield Hospice</c:v>
                </c:pt>
                <c:pt idx="6">
                  <c:v>Wakefield Council</c:v>
                </c:pt>
                <c:pt idx="7">
                  <c:v>Locala</c:v>
                </c:pt>
                <c:pt idx="8">
                  <c:v>Wakefield College</c:v>
                </c:pt>
                <c:pt idx="9">
                  <c:v>Spectrum</c:v>
                </c:pt>
                <c:pt idx="10">
                  <c:v>WDH</c:v>
                </c:pt>
                <c:pt idx="11">
                  <c:v>Yorkshire Ambulance Service</c:v>
                </c:pt>
                <c:pt idx="12">
                  <c:v>Carers Wakefield &amp; District</c:v>
                </c:pt>
              </c:strCache>
            </c:strRef>
          </c:cat>
          <c:val>
            <c:numRef>
              <c:f>'Characteristic by Org '!$E$78:$E$90</c:f>
              <c:numCache>
                <c:formatCode>0%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1.7117671176711768E-2</c:v>
                </c:pt>
                <c:pt idx="4">
                  <c:v>6.5573770491803279E-3</c:v>
                </c:pt>
                <c:pt idx="5">
                  <c:v>0</c:v>
                </c:pt>
                <c:pt idx="6">
                  <c:v>7.667241709794901E-4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1.4903129657228018E-3</c:v>
                </c:pt>
                <c:pt idx="11">
                  <c:v>3.2272260525157692E-3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E23-46FA-A81E-2FE91BFC6C5E}"/>
            </c:ext>
          </c:extLst>
        </c:ser>
        <c:ser>
          <c:idx val="4"/>
          <c:order val="4"/>
          <c:tx>
            <c:strRef>
              <c:f>'Characteristic by Org '!$F$77</c:f>
              <c:strCache>
                <c:ptCount val="1"/>
                <c:pt idx="0">
                  <c:v>Black - African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'Characteristic by Org '!$A$78:$A$90</c:f>
              <c:strCache>
                <c:ptCount val="13"/>
                <c:pt idx="0">
                  <c:v>Conexus Healthcare</c:v>
                </c:pt>
                <c:pt idx="1">
                  <c:v>Nova</c:v>
                </c:pt>
                <c:pt idx="2">
                  <c:v>The Prince of Wales Hospice</c:v>
                </c:pt>
                <c:pt idx="3">
                  <c:v>Mid Yorks</c:v>
                </c:pt>
                <c:pt idx="4">
                  <c:v>WY ICB - Wakefield Only</c:v>
                </c:pt>
                <c:pt idx="5">
                  <c:v>Wakefield Hospice</c:v>
                </c:pt>
                <c:pt idx="6">
                  <c:v>Wakefield Council</c:v>
                </c:pt>
                <c:pt idx="7">
                  <c:v>Locala</c:v>
                </c:pt>
                <c:pt idx="8">
                  <c:v>Wakefield College</c:v>
                </c:pt>
                <c:pt idx="9">
                  <c:v>Spectrum</c:v>
                </c:pt>
                <c:pt idx="10">
                  <c:v>WDH</c:v>
                </c:pt>
                <c:pt idx="11">
                  <c:v>Yorkshire Ambulance Service</c:v>
                </c:pt>
                <c:pt idx="12">
                  <c:v>Carers Wakefield &amp; District</c:v>
                </c:pt>
              </c:strCache>
            </c:strRef>
          </c:cat>
          <c:val>
            <c:numRef>
              <c:f>'Characteristic by Org '!$F$78:$F$90</c:f>
              <c:numCache>
                <c:formatCode>0%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2.5420254202542025E-2</c:v>
                </c:pt>
                <c:pt idx="4">
                  <c:v>3.2786885245901639E-3</c:v>
                </c:pt>
                <c:pt idx="5">
                  <c:v>8.4745762711864406E-3</c:v>
                </c:pt>
                <c:pt idx="6">
                  <c:v>5.9421123250910481E-3</c:v>
                </c:pt>
                <c:pt idx="7">
                  <c:v>7.2939460247994168E-3</c:v>
                </c:pt>
                <c:pt idx="8">
                  <c:v>6.1068702290076335E-3</c:v>
                </c:pt>
                <c:pt idx="9">
                  <c:v>1.4492753623188406E-2</c:v>
                </c:pt>
                <c:pt idx="10">
                  <c:v>0</c:v>
                </c:pt>
                <c:pt idx="11">
                  <c:v>5.5742995452545104E-3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E23-46FA-A81E-2FE91BFC6C5E}"/>
            </c:ext>
          </c:extLst>
        </c:ser>
        <c:ser>
          <c:idx val="5"/>
          <c:order val="5"/>
          <c:tx>
            <c:strRef>
              <c:f>'Characteristic by Org '!$G$77</c:f>
              <c:strCache>
                <c:ptCount val="1"/>
                <c:pt idx="0">
                  <c:v>Black - Caribbean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'Characteristic by Org '!$A$78:$A$90</c:f>
              <c:strCache>
                <c:ptCount val="13"/>
                <c:pt idx="0">
                  <c:v>Conexus Healthcare</c:v>
                </c:pt>
                <c:pt idx="1">
                  <c:v>Nova</c:v>
                </c:pt>
                <c:pt idx="2">
                  <c:v>The Prince of Wales Hospice</c:v>
                </c:pt>
                <c:pt idx="3">
                  <c:v>Mid Yorks</c:v>
                </c:pt>
                <c:pt idx="4">
                  <c:v>WY ICB - Wakefield Only</c:v>
                </c:pt>
                <c:pt idx="5">
                  <c:v>Wakefield Hospice</c:v>
                </c:pt>
                <c:pt idx="6">
                  <c:v>Wakefield Council</c:v>
                </c:pt>
                <c:pt idx="7">
                  <c:v>Locala</c:v>
                </c:pt>
                <c:pt idx="8">
                  <c:v>Wakefield College</c:v>
                </c:pt>
                <c:pt idx="9">
                  <c:v>Spectrum</c:v>
                </c:pt>
                <c:pt idx="10">
                  <c:v>WDH</c:v>
                </c:pt>
                <c:pt idx="11">
                  <c:v>Yorkshire Ambulance Service</c:v>
                </c:pt>
                <c:pt idx="12">
                  <c:v>Carers Wakefield &amp; District</c:v>
                </c:pt>
              </c:strCache>
            </c:strRef>
          </c:cat>
          <c:val>
            <c:numRef>
              <c:f>'Characteristic by Org '!$G$78:$G$90</c:f>
              <c:numCache>
                <c:formatCode>0%</c:formatCode>
                <c:ptCount val="13"/>
                <c:pt idx="0">
                  <c:v>0</c:v>
                </c:pt>
                <c:pt idx="1">
                  <c:v>3.3333333333333333E-2</c:v>
                </c:pt>
                <c:pt idx="2">
                  <c:v>0</c:v>
                </c:pt>
                <c:pt idx="3">
                  <c:v>2.2550225502255021E-3</c:v>
                </c:pt>
                <c:pt idx="4">
                  <c:v>1.3114754098360656E-2</c:v>
                </c:pt>
                <c:pt idx="5">
                  <c:v>0</c:v>
                </c:pt>
                <c:pt idx="6">
                  <c:v>1.9168104274487254E-3</c:v>
                </c:pt>
                <c:pt idx="7">
                  <c:v>1.0940919037199124E-2</c:v>
                </c:pt>
                <c:pt idx="8">
                  <c:v>9.1603053435114507E-3</c:v>
                </c:pt>
                <c:pt idx="9">
                  <c:v>0</c:v>
                </c:pt>
                <c:pt idx="10">
                  <c:v>7.4515648286140089E-4</c:v>
                </c:pt>
                <c:pt idx="11">
                  <c:v>3.3739181458119407E-3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E23-46FA-A81E-2FE91BFC6C5E}"/>
            </c:ext>
          </c:extLst>
        </c:ser>
        <c:ser>
          <c:idx val="6"/>
          <c:order val="6"/>
          <c:tx>
            <c:strRef>
              <c:f>'Characteristic by Org '!$H$77</c:f>
              <c:strCache>
                <c:ptCount val="1"/>
                <c:pt idx="0">
                  <c:v>Irish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'Characteristic by Org '!$A$78:$A$90</c:f>
              <c:strCache>
                <c:ptCount val="13"/>
                <c:pt idx="0">
                  <c:v>Conexus Healthcare</c:v>
                </c:pt>
                <c:pt idx="1">
                  <c:v>Nova</c:v>
                </c:pt>
                <c:pt idx="2">
                  <c:v>The Prince of Wales Hospice</c:v>
                </c:pt>
                <c:pt idx="3">
                  <c:v>Mid Yorks</c:v>
                </c:pt>
                <c:pt idx="4">
                  <c:v>WY ICB - Wakefield Only</c:v>
                </c:pt>
                <c:pt idx="5">
                  <c:v>Wakefield Hospice</c:v>
                </c:pt>
                <c:pt idx="6">
                  <c:v>Wakefield Council</c:v>
                </c:pt>
                <c:pt idx="7">
                  <c:v>Locala</c:v>
                </c:pt>
                <c:pt idx="8">
                  <c:v>Wakefield College</c:v>
                </c:pt>
                <c:pt idx="9">
                  <c:v>Spectrum</c:v>
                </c:pt>
                <c:pt idx="10">
                  <c:v>WDH</c:v>
                </c:pt>
                <c:pt idx="11">
                  <c:v>Yorkshire Ambulance Service</c:v>
                </c:pt>
                <c:pt idx="12">
                  <c:v>Carers Wakefield &amp; District</c:v>
                </c:pt>
              </c:strCache>
            </c:strRef>
          </c:cat>
          <c:val>
            <c:numRef>
              <c:f>'Characteristic by Org '!$H$78:$H$90</c:f>
              <c:numCache>
                <c:formatCode>0%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5.3300533005330051E-3</c:v>
                </c:pt>
                <c:pt idx="4">
                  <c:v>0</c:v>
                </c:pt>
                <c:pt idx="5">
                  <c:v>0</c:v>
                </c:pt>
                <c:pt idx="6">
                  <c:v>4.0253018976423235E-3</c:v>
                </c:pt>
                <c:pt idx="7">
                  <c:v>5.1057622173595919E-3</c:v>
                </c:pt>
                <c:pt idx="8">
                  <c:v>7.6335877862595417E-3</c:v>
                </c:pt>
                <c:pt idx="9">
                  <c:v>0</c:v>
                </c:pt>
                <c:pt idx="10">
                  <c:v>2.9806259314456036E-3</c:v>
                </c:pt>
                <c:pt idx="11">
                  <c:v>3.8139944257004547E-3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E23-46FA-A81E-2FE91BFC6C5E}"/>
            </c:ext>
          </c:extLst>
        </c:ser>
        <c:ser>
          <c:idx val="7"/>
          <c:order val="7"/>
          <c:tx>
            <c:strRef>
              <c:f>'Characteristic by Org '!$I$77</c:f>
              <c:strCache>
                <c:ptCount val="1"/>
                <c:pt idx="0">
                  <c:v>White and Asian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'Characteristic by Org '!$A$78:$A$90</c:f>
              <c:strCache>
                <c:ptCount val="13"/>
                <c:pt idx="0">
                  <c:v>Conexus Healthcare</c:v>
                </c:pt>
                <c:pt idx="1">
                  <c:v>Nova</c:v>
                </c:pt>
                <c:pt idx="2">
                  <c:v>The Prince of Wales Hospice</c:v>
                </c:pt>
                <c:pt idx="3">
                  <c:v>Mid Yorks</c:v>
                </c:pt>
                <c:pt idx="4">
                  <c:v>WY ICB - Wakefield Only</c:v>
                </c:pt>
                <c:pt idx="5">
                  <c:v>Wakefield Hospice</c:v>
                </c:pt>
                <c:pt idx="6">
                  <c:v>Wakefield Council</c:v>
                </c:pt>
                <c:pt idx="7">
                  <c:v>Locala</c:v>
                </c:pt>
                <c:pt idx="8">
                  <c:v>Wakefield College</c:v>
                </c:pt>
                <c:pt idx="9">
                  <c:v>Spectrum</c:v>
                </c:pt>
                <c:pt idx="10">
                  <c:v>WDH</c:v>
                </c:pt>
                <c:pt idx="11">
                  <c:v>Yorkshire Ambulance Service</c:v>
                </c:pt>
                <c:pt idx="12">
                  <c:v>Carers Wakefield &amp; District</c:v>
                </c:pt>
              </c:strCache>
            </c:strRef>
          </c:cat>
          <c:val>
            <c:numRef>
              <c:f>'Characteristic by Org '!$I$78:$I$90</c:f>
              <c:numCache>
                <c:formatCode>0%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3.4850348503485036E-3</c:v>
                </c:pt>
                <c:pt idx="4">
                  <c:v>3.2786885245901639E-3</c:v>
                </c:pt>
                <c:pt idx="5">
                  <c:v>0</c:v>
                </c:pt>
                <c:pt idx="6">
                  <c:v>2.1084914701935977E-3</c:v>
                </c:pt>
                <c:pt idx="7">
                  <c:v>8.023340627279359E-3</c:v>
                </c:pt>
                <c:pt idx="8">
                  <c:v>4.5801526717557254E-3</c:v>
                </c:pt>
                <c:pt idx="9">
                  <c:v>0</c:v>
                </c:pt>
                <c:pt idx="10">
                  <c:v>2.9806259314456036E-3</c:v>
                </c:pt>
                <c:pt idx="11">
                  <c:v>3.2272260525157692E-3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E23-46FA-A81E-2FE91BFC6C5E}"/>
            </c:ext>
          </c:extLst>
        </c:ser>
        <c:ser>
          <c:idx val="8"/>
          <c:order val="8"/>
          <c:tx>
            <c:strRef>
              <c:f>'Characteristic by Org '!$J$77</c:f>
              <c:strCache>
                <c:ptCount val="1"/>
                <c:pt idx="0">
                  <c:v>White and Black Caribbean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'Characteristic by Org '!$A$78:$A$90</c:f>
              <c:strCache>
                <c:ptCount val="13"/>
                <c:pt idx="0">
                  <c:v>Conexus Healthcare</c:v>
                </c:pt>
                <c:pt idx="1">
                  <c:v>Nova</c:v>
                </c:pt>
                <c:pt idx="2">
                  <c:v>The Prince of Wales Hospice</c:v>
                </c:pt>
                <c:pt idx="3">
                  <c:v>Mid Yorks</c:v>
                </c:pt>
                <c:pt idx="4">
                  <c:v>WY ICB - Wakefield Only</c:v>
                </c:pt>
                <c:pt idx="5">
                  <c:v>Wakefield Hospice</c:v>
                </c:pt>
                <c:pt idx="6">
                  <c:v>Wakefield Council</c:v>
                </c:pt>
                <c:pt idx="7">
                  <c:v>Locala</c:v>
                </c:pt>
                <c:pt idx="8">
                  <c:v>Wakefield College</c:v>
                </c:pt>
                <c:pt idx="9">
                  <c:v>Spectrum</c:v>
                </c:pt>
                <c:pt idx="10">
                  <c:v>WDH</c:v>
                </c:pt>
                <c:pt idx="11">
                  <c:v>Yorkshire Ambulance Service</c:v>
                </c:pt>
                <c:pt idx="12">
                  <c:v>Carers Wakefield &amp; District</c:v>
                </c:pt>
              </c:strCache>
            </c:strRef>
          </c:cat>
          <c:val>
            <c:numRef>
              <c:f>'Characteristic by Org '!$J$78:$J$90</c:f>
              <c:numCache>
                <c:formatCode>0%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3.0750307503075031E-3</c:v>
                </c:pt>
                <c:pt idx="4">
                  <c:v>3.2786885245901639E-3</c:v>
                </c:pt>
                <c:pt idx="5">
                  <c:v>0</c:v>
                </c:pt>
                <c:pt idx="6">
                  <c:v>2.4918535556833431E-3</c:v>
                </c:pt>
                <c:pt idx="7">
                  <c:v>7.2939460247994168E-3</c:v>
                </c:pt>
                <c:pt idx="8">
                  <c:v>4.5801526717557254E-3</c:v>
                </c:pt>
                <c:pt idx="9">
                  <c:v>7.246376811594203E-3</c:v>
                </c:pt>
                <c:pt idx="10">
                  <c:v>0</c:v>
                </c:pt>
                <c:pt idx="11">
                  <c:v>4.4007627988851402E-3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E23-46FA-A81E-2FE91BFC6C5E}"/>
            </c:ext>
          </c:extLst>
        </c:ser>
        <c:ser>
          <c:idx val="9"/>
          <c:order val="9"/>
          <c:tx>
            <c:strRef>
              <c:f>'Characteristic by Org '!$K$77</c:f>
              <c:strCache>
                <c:ptCount val="1"/>
                <c:pt idx="0">
                  <c:v>White and Black African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'Characteristic by Org '!$A$78:$A$90</c:f>
              <c:strCache>
                <c:ptCount val="13"/>
                <c:pt idx="0">
                  <c:v>Conexus Healthcare</c:v>
                </c:pt>
                <c:pt idx="1">
                  <c:v>Nova</c:v>
                </c:pt>
                <c:pt idx="2">
                  <c:v>The Prince of Wales Hospice</c:v>
                </c:pt>
                <c:pt idx="3">
                  <c:v>Mid Yorks</c:v>
                </c:pt>
                <c:pt idx="4">
                  <c:v>WY ICB - Wakefield Only</c:v>
                </c:pt>
                <c:pt idx="5">
                  <c:v>Wakefield Hospice</c:v>
                </c:pt>
                <c:pt idx="6">
                  <c:v>Wakefield Council</c:v>
                </c:pt>
                <c:pt idx="7">
                  <c:v>Locala</c:v>
                </c:pt>
                <c:pt idx="8">
                  <c:v>Wakefield College</c:v>
                </c:pt>
                <c:pt idx="9">
                  <c:v>Spectrum</c:v>
                </c:pt>
                <c:pt idx="10">
                  <c:v>WDH</c:v>
                </c:pt>
                <c:pt idx="11">
                  <c:v>Yorkshire Ambulance Service</c:v>
                </c:pt>
                <c:pt idx="12">
                  <c:v>Carers Wakefield &amp; District</c:v>
                </c:pt>
              </c:strCache>
            </c:strRef>
          </c:cat>
          <c:val>
            <c:numRef>
              <c:f>'Characteristic by Org '!$K$78:$K$90</c:f>
              <c:numCache>
                <c:formatCode>0%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2.3575235752357525E-3</c:v>
                </c:pt>
                <c:pt idx="4">
                  <c:v>0</c:v>
                </c:pt>
                <c:pt idx="5">
                  <c:v>0</c:v>
                </c:pt>
                <c:pt idx="6">
                  <c:v>7.667241709794901E-4</c:v>
                </c:pt>
                <c:pt idx="7">
                  <c:v>7.2939460247994166E-4</c:v>
                </c:pt>
                <c:pt idx="8">
                  <c:v>1.5267175572519084E-3</c:v>
                </c:pt>
                <c:pt idx="9">
                  <c:v>0</c:v>
                </c:pt>
                <c:pt idx="10">
                  <c:v>0</c:v>
                </c:pt>
                <c:pt idx="11">
                  <c:v>8.8015255977702805E-4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E23-46FA-A81E-2FE91BFC6C5E}"/>
            </c:ext>
          </c:extLst>
        </c:ser>
        <c:ser>
          <c:idx val="10"/>
          <c:order val="10"/>
          <c:tx>
            <c:strRef>
              <c:f>'Characteristic by Org '!$L$77</c:f>
              <c:strCache>
                <c:ptCount val="1"/>
                <c:pt idx="0">
                  <c:v>White - Other European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'Characteristic by Org '!$A$78:$A$90</c:f>
              <c:strCache>
                <c:ptCount val="13"/>
                <c:pt idx="0">
                  <c:v>Conexus Healthcare</c:v>
                </c:pt>
                <c:pt idx="1">
                  <c:v>Nova</c:v>
                </c:pt>
                <c:pt idx="2">
                  <c:v>The Prince of Wales Hospice</c:v>
                </c:pt>
                <c:pt idx="3">
                  <c:v>Mid Yorks</c:v>
                </c:pt>
                <c:pt idx="4">
                  <c:v>WY ICB - Wakefield Only</c:v>
                </c:pt>
                <c:pt idx="5">
                  <c:v>Wakefield Hospice</c:v>
                </c:pt>
                <c:pt idx="6">
                  <c:v>Wakefield Council</c:v>
                </c:pt>
                <c:pt idx="7">
                  <c:v>Locala</c:v>
                </c:pt>
                <c:pt idx="8">
                  <c:v>Wakefield College</c:v>
                </c:pt>
                <c:pt idx="9">
                  <c:v>Spectrum</c:v>
                </c:pt>
                <c:pt idx="10">
                  <c:v>WDH</c:v>
                </c:pt>
                <c:pt idx="11">
                  <c:v>Yorkshire Ambulance Service</c:v>
                </c:pt>
                <c:pt idx="12">
                  <c:v>Carers Wakefield &amp; District</c:v>
                </c:pt>
              </c:strCache>
            </c:strRef>
          </c:cat>
          <c:val>
            <c:numRef>
              <c:f>'Characteristic by Org '!$L$78:$L$90</c:f>
              <c:numCache>
                <c:formatCode>0%</c:formatCode>
                <c:ptCount val="13"/>
                <c:pt idx="0">
                  <c:v>0</c:v>
                </c:pt>
                <c:pt idx="1">
                  <c:v>6.6666666666666666E-2</c:v>
                </c:pt>
                <c:pt idx="2">
                  <c:v>3.669724770642202E-2</c:v>
                </c:pt>
                <c:pt idx="3">
                  <c:v>2.0500205002050019E-4</c:v>
                </c:pt>
                <c:pt idx="4">
                  <c:v>6.5573770491803279E-3</c:v>
                </c:pt>
                <c:pt idx="5">
                  <c:v>3.3898305084745763E-2</c:v>
                </c:pt>
                <c:pt idx="6">
                  <c:v>8.8173279662641362E-3</c:v>
                </c:pt>
                <c:pt idx="7">
                  <c:v>8.7527352297592995E-3</c:v>
                </c:pt>
                <c:pt idx="8">
                  <c:v>1.8320610687022901E-2</c:v>
                </c:pt>
                <c:pt idx="9">
                  <c:v>1.4492753623188406E-2</c:v>
                </c:pt>
                <c:pt idx="10">
                  <c:v>5.9612518628912071E-3</c:v>
                </c:pt>
                <c:pt idx="11">
                  <c:v>2.7871497726272552E-3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E23-46FA-A81E-2FE91BFC6C5E}"/>
            </c:ext>
          </c:extLst>
        </c:ser>
        <c:ser>
          <c:idx val="11"/>
          <c:order val="11"/>
          <c:tx>
            <c:strRef>
              <c:f>'Characteristic by Org '!$M$77</c:f>
              <c:strCache>
                <c:ptCount val="1"/>
                <c:pt idx="0">
                  <c:v>Any Other Mixed Heritage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'Characteristic by Org '!$A$78:$A$90</c:f>
              <c:strCache>
                <c:ptCount val="13"/>
                <c:pt idx="0">
                  <c:v>Conexus Healthcare</c:v>
                </c:pt>
                <c:pt idx="1">
                  <c:v>Nova</c:v>
                </c:pt>
                <c:pt idx="2">
                  <c:v>The Prince of Wales Hospice</c:v>
                </c:pt>
                <c:pt idx="3">
                  <c:v>Mid Yorks</c:v>
                </c:pt>
                <c:pt idx="4">
                  <c:v>WY ICB - Wakefield Only</c:v>
                </c:pt>
                <c:pt idx="5">
                  <c:v>Wakefield Hospice</c:v>
                </c:pt>
                <c:pt idx="6">
                  <c:v>Wakefield Council</c:v>
                </c:pt>
                <c:pt idx="7">
                  <c:v>Locala</c:v>
                </c:pt>
                <c:pt idx="8">
                  <c:v>Wakefield College</c:v>
                </c:pt>
                <c:pt idx="9">
                  <c:v>Spectrum</c:v>
                </c:pt>
                <c:pt idx="10">
                  <c:v>WDH</c:v>
                </c:pt>
                <c:pt idx="11">
                  <c:v>Yorkshire Ambulance Service</c:v>
                </c:pt>
                <c:pt idx="12">
                  <c:v>Carers Wakefield &amp; District</c:v>
                </c:pt>
              </c:strCache>
            </c:strRef>
          </c:cat>
          <c:val>
            <c:numRef>
              <c:f>'Characteristic by Org '!$M$78:$M$90</c:f>
              <c:numCache>
                <c:formatCode>0%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1.9782697826978269E-2</c:v>
                </c:pt>
                <c:pt idx="4">
                  <c:v>9.8360655737704927E-3</c:v>
                </c:pt>
                <c:pt idx="5">
                  <c:v>8.4745762711864406E-3</c:v>
                </c:pt>
                <c:pt idx="6">
                  <c:v>1.284262986390646E-2</c:v>
                </c:pt>
                <c:pt idx="7">
                  <c:v>1.4587892049598833E-3</c:v>
                </c:pt>
                <c:pt idx="8">
                  <c:v>1.5267175572519084E-3</c:v>
                </c:pt>
                <c:pt idx="9">
                  <c:v>2.1739130434782608E-2</c:v>
                </c:pt>
                <c:pt idx="10">
                  <c:v>1.4903129657228018E-3</c:v>
                </c:pt>
                <c:pt idx="11">
                  <c:v>2.7871497726272552E-3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E23-46FA-A81E-2FE91BFC6C5E}"/>
            </c:ext>
          </c:extLst>
        </c:ser>
        <c:ser>
          <c:idx val="12"/>
          <c:order val="12"/>
          <c:tx>
            <c:strRef>
              <c:f>'Characteristic by Org '!$N$77</c:f>
              <c:strCache>
                <c:ptCount val="1"/>
                <c:pt idx="0">
                  <c:v>Any Other Ethnic Group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'Characteristic by Org '!$A$78:$A$90</c:f>
              <c:strCache>
                <c:ptCount val="13"/>
                <c:pt idx="0">
                  <c:v>Conexus Healthcare</c:v>
                </c:pt>
                <c:pt idx="1">
                  <c:v>Nova</c:v>
                </c:pt>
                <c:pt idx="2">
                  <c:v>The Prince of Wales Hospice</c:v>
                </c:pt>
                <c:pt idx="3">
                  <c:v>Mid Yorks</c:v>
                </c:pt>
                <c:pt idx="4">
                  <c:v>WY ICB - Wakefield Only</c:v>
                </c:pt>
                <c:pt idx="5">
                  <c:v>Wakefield Hospice</c:v>
                </c:pt>
                <c:pt idx="6">
                  <c:v>Wakefield Council</c:v>
                </c:pt>
                <c:pt idx="7">
                  <c:v>Locala</c:v>
                </c:pt>
                <c:pt idx="8">
                  <c:v>Wakefield College</c:v>
                </c:pt>
                <c:pt idx="9">
                  <c:v>Spectrum</c:v>
                </c:pt>
                <c:pt idx="10">
                  <c:v>WDH</c:v>
                </c:pt>
                <c:pt idx="11">
                  <c:v>Yorkshire Ambulance Service</c:v>
                </c:pt>
                <c:pt idx="12">
                  <c:v>Carers Wakefield &amp; District</c:v>
                </c:pt>
              </c:strCache>
            </c:strRef>
          </c:cat>
          <c:val>
            <c:numRef>
              <c:f>'Characteristic by Org '!$N$78:$N$90</c:f>
              <c:numCache>
                <c:formatCode>0%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3.8336208548974505E-4</c:v>
                </c:pt>
                <c:pt idx="7">
                  <c:v>0</c:v>
                </c:pt>
                <c:pt idx="8">
                  <c:v>6.1068702290076335E-3</c:v>
                </c:pt>
                <c:pt idx="9">
                  <c:v>0</c:v>
                </c:pt>
                <c:pt idx="10">
                  <c:v>0</c:v>
                </c:pt>
                <c:pt idx="11">
                  <c:v>1.7603051195540561E-3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E23-46FA-A81E-2FE91BFC6C5E}"/>
            </c:ext>
          </c:extLst>
        </c:ser>
        <c:ser>
          <c:idx val="13"/>
          <c:order val="13"/>
          <c:tx>
            <c:strRef>
              <c:f>'Characteristic by Org '!$O$77</c:f>
              <c:strCache>
                <c:ptCount val="1"/>
                <c:pt idx="0">
                  <c:v>Prefer not to say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'Characteristic by Org '!$A$78:$A$90</c:f>
              <c:strCache>
                <c:ptCount val="13"/>
                <c:pt idx="0">
                  <c:v>Conexus Healthcare</c:v>
                </c:pt>
                <c:pt idx="1">
                  <c:v>Nova</c:v>
                </c:pt>
                <c:pt idx="2">
                  <c:v>The Prince of Wales Hospice</c:v>
                </c:pt>
                <c:pt idx="3">
                  <c:v>Mid Yorks</c:v>
                </c:pt>
                <c:pt idx="4">
                  <c:v>WY ICB - Wakefield Only</c:v>
                </c:pt>
                <c:pt idx="5">
                  <c:v>Wakefield Hospice</c:v>
                </c:pt>
                <c:pt idx="6">
                  <c:v>Wakefield Council</c:v>
                </c:pt>
                <c:pt idx="7">
                  <c:v>Locala</c:v>
                </c:pt>
                <c:pt idx="8">
                  <c:v>Wakefield College</c:v>
                </c:pt>
                <c:pt idx="9">
                  <c:v>Spectrum</c:v>
                </c:pt>
                <c:pt idx="10">
                  <c:v>WDH</c:v>
                </c:pt>
                <c:pt idx="11">
                  <c:v>Yorkshire Ambulance Service</c:v>
                </c:pt>
                <c:pt idx="12">
                  <c:v>Carers Wakefield &amp; District</c:v>
                </c:pt>
              </c:strCache>
            </c:strRef>
          </c:cat>
          <c:val>
            <c:numRef>
              <c:f>'Characteristic by Org '!$O$78:$O$90</c:f>
              <c:numCache>
                <c:formatCode>0%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1.968019680196802E-2</c:v>
                </c:pt>
                <c:pt idx="4">
                  <c:v>2.6229508196721311E-2</c:v>
                </c:pt>
                <c:pt idx="5">
                  <c:v>8.4745762711864403E-2</c:v>
                </c:pt>
                <c:pt idx="6">
                  <c:v>6.1337933678359208E-3</c:v>
                </c:pt>
                <c:pt idx="7">
                  <c:v>5.1057622173595919E-3</c:v>
                </c:pt>
                <c:pt idx="8">
                  <c:v>4.5801526717557252E-2</c:v>
                </c:pt>
                <c:pt idx="9">
                  <c:v>1.4492753623188406E-2</c:v>
                </c:pt>
                <c:pt idx="10">
                  <c:v>0</c:v>
                </c:pt>
                <c:pt idx="11">
                  <c:v>6.0143758251430248E-3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3E23-46FA-A81E-2FE91BFC6C5E}"/>
            </c:ext>
          </c:extLst>
        </c:ser>
        <c:ser>
          <c:idx val="14"/>
          <c:order val="14"/>
          <c:tx>
            <c:strRef>
              <c:f>'Characteristic by Org '!$P$77</c:f>
              <c:strCache>
                <c:ptCount val="1"/>
                <c:pt idx="0">
                  <c:v>Unknown</c:v>
                </c:pt>
              </c:strCache>
            </c:strRef>
          </c:tx>
          <c:spPr>
            <a:solidFill>
              <a:schemeClr val="accent3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'Characteristic by Org '!$A$78:$A$90</c:f>
              <c:strCache>
                <c:ptCount val="13"/>
                <c:pt idx="0">
                  <c:v>Conexus Healthcare</c:v>
                </c:pt>
                <c:pt idx="1">
                  <c:v>Nova</c:v>
                </c:pt>
                <c:pt idx="2">
                  <c:v>The Prince of Wales Hospice</c:v>
                </c:pt>
                <c:pt idx="3">
                  <c:v>Mid Yorks</c:v>
                </c:pt>
                <c:pt idx="4">
                  <c:v>WY ICB - Wakefield Only</c:v>
                </c:pt>
                <c:pt idx="5">
                  <c:v>Wakefield Hospice</c:v>
                </c:pt>
                <c:pt idx="6">
                  <c:v>Wakefield Council</c:v>
                </c:pt>
                <c:pt idx="7">
                  <c:v>Locala</c:v>
                </c:pt>
                <c:pt idx="8">
                  <c:v>Wakefield College</c:v>
                </c:pt>
                <c:pt idx="9">
                  <c:v>Spectrum</c:v>
                </c:pt>
                <c:pt idx="10">
                  <c:v>WDH</c:v>
                </c:pt>
                <c:pt idx="11">
                  <c:v>Yorkshire Ambulance Service</c:v>
                </c:pt>
                <c:pt idx="12">
                  <c:v>Carers Wakefield &amp; District</c:v>
                </c:pt>
              </c:strCache>
            </c:strRef>
          </c:cat>
          <c:val>
            <c:numRef>
              <c:f>'Characteristic by Org '!$P$78:$P$90</c:f>
              <c:numCache>
                <c:formatCode>0%</c:formatCode>
                <c:ptCount val="13"/>
                <c:pt idx="0">
                  <c:v>1</c:v>
                </c:pt>
                <c:pt idx="1">
                  <c:v>0.4</c:v>
                </c:pt>
                <c:pt idx="2">
                  <c:v>0.21100917431192662</c:v>
                </c:pt>
                <c:pt idx="3">
                  <c:v>1.886018860188602E-2</c:v>
                </c:pt>
                <c:pt idx="4">
                  <c:v>4.2622950819672129E-2</c:v>
                </c:pt>
                <c:pt idx="5">
                  <c:v>0</c:v>
                </c:pt>
                <c:pt idx="6">
                  <c:v>7.6672417097949017E-2</c:v>
                </c:pt>
                <c:pt idx="7">
                  <c:v>9.4821298322392417E-3</c:v>
                </c:pt>
                <c:pt idx="8">
                  <c:v>0</c:v>
                </c:pt>
                <c:pt idx="9">
                  <c:v>0</c:v>
                </c:pt>
                <c:pt idx="10">
                  <c:v>6.7064083457526083E-2</c:v>
                </c:pt>
                <c:pt idx="11">
                  <c:v>1.4669209329617133E-3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3E23-46FA-A81E-2FE91BFC6C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12377360"/>
        <c:axId val="712376376"/>
      </c:barChart>
      <c:catAx>
        <c:axId val="7123773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712376376"/>
        <c:crosses val="autoZero"/>
        <c:auto val="1"/>
        <c:lblAlgn val="ctr"/>
        <c:lblOffset val="100"/>
        <c:noMultiLvlLbl val="0"/>
      </c:catAx>
      <c:valAx>
        <c:axId val="712376376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712377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4725585031857091E-3"/>
          <c:y val="0.89787126772125769"/>
          <c:w val="0.9810547958503778"/>
          <c:h val="9.04231165326307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E71DA-1F47-4486-B74C-CB596D19F3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FC57AA-3915-48FD-ABF5-15BC6FE095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60DDD1-4B8A-4A4E-A54F-55C5CE909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EDF36-DC2A-45C1-AA4C-B761F3C17BBD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9A316D-743A-4CBA-986F-05F0B2940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AA9732-54CA-4D49-9A12-83B237773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928D6-5559-48E8-97BE-C28C484A4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7643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04098-070B-4E81-BF16-D47EF5894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22F5F3-2C1D-4100-871A-E7EB98AF42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47ADE4-0FD3-4801-B0DC-BCDEED84E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EDF36-DC2A-45C1-AA4C-B761F3C17BBD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6CAEA4-095A-4B12-824A-E1D7DDD4F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24036-E6F1-43AA-86E7-66AA5930F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928D6-5559-48E8-97BE-C28C484A4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7165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F4A776-16E4-4D1E-AD58-102A801003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3A769B-E926-4C1E-A614-56DBED7731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4D9A3F-23E0-49B8-AF43-C2A760D13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EDF36-DC2A-45C1-AA4C-B761F3C17BBD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FD2EB9-F2BB-40B2-A36C-7727B6FD6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047243-2963-4A56-92EC-D158026B5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928D6-5559-48E8-97BE-C28C484A4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9183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8F4A7-AC81-4613-9C9B-E6F050DFA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207954-5A0F-4884-A131-DF876A70F1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91CD40-671B-4EB8-B904-63DAB7FF9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EDF36-DC2A-45C1-AA4C-B761F3C17BBD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F1257B-EC81-47A7-A555-A437F69D8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32174E-2332-43AB-88B2-8312DA291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928D6-5559-48E8-97BE-C28C484A4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3415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670E0-2CAC-415E-A10B-115529A48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C89539-B998-4EC7-A71A-37B0776AED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46AE88-A46E-44E9-826C-F86D27A77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EDF36-DC2A-45C1-AA4C-B761F3C17BBD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3CE592-CEBC-4FC0-96E7-45B1B9593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003047-E5D2-4639-AD1E-29B117B3D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928D6-5559-48E8-97BE-C28C484A4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8861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DC22E-4535-4647-976A-21EBB3B06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A96B1-3908-4AC5-98F4-956E982070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9991AE-3F63-4120-B843-FC080434AE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1EC760-D59C-4C64-A892-CE8A4F2D1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EDF36-DC2A-45C1-AA4C-B761F3C17BBD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D57DB4-DEEA-4E68-97CC-BA8E0C2A6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BDE01C-BA23-453B-98AA-CBFD2086B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928D6-5559-48E8-97BE-C28C484A4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2354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AB3E7-BEF3-47EA-B7D4-DAF4560C5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87C6FD-3CF0-4B71-B461-7CF95A7E66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ABB58C-8C5C-4435-9910-6FB240CDE6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607C86-804A-4ABB-9318-B8E7F5DAB3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D0B6D6-2E49-492C-9E6A-9B5D081C67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6CFAE5-F6FE-4773-927A-6BDEA5F82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EDF36-DC2A-45C1-AA4C-B761F3C17BBD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5EDC40-B5E5-454A-AF81-8C5CBB045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45C5D7-A485-4A89-9ED1-9409E0515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928D6-5559-48E8-97BE-C28C484A4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2447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DC3AE-256B-4C65-A594-F5CF7C00F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CDCCB6-31E6-4877-A586-102EA7DF7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EDF36-DC2A-45C1-AA4C-B761F3C17BBD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7B0142-F1E7-4D73-B1AD-B3022161F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5A9E0B-7E34-4497-965E-F2FEF4F59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928D6-5559-48E8-97BE-C28C484A4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024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9568C1-FE9C-406D-B659-B486AD0C7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EDF36-DC2A-45C1-AA4C-B761F3C17BBD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6DE92E-4209-42F1-935D-E03FD8479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3900C4-CB1E-4468-BB69-D2094F8EA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928D6-5559-48E8-97BE-C28C484A4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1425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4B108-0FA5-42D9-B79E-42999C38E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8C7C15-7B63-4513-B759-E4ABF81815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7D8154-535D-49DD-92C9-81E60AC224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99A028-3358-4C60-90D4-6A84117F2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EDF36-DC2A-45C1-AA4C-B761F3C17BBD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457B74-F0B0-43E7-B778-F799C1210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2404D0-DF95-4847-AF39-03123D898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928D6-5559-48E8-97BE-C28C484A4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99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F08AE-973F-44F2-9A57-D6B0A5734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E18929-0001-4BBC-AF78-78C2666CAF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5DA672-D1D4-43B4-AF41-B195C10160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08A5F9-96CB-4AE5-81E9-F5A341513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EDF36-DC2A-45C1-AA4C-B761F3C17BBD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5B815-737C-445B-9A64-1FF3FFA24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CB6070-6C2D-458B-B787-03F6B805D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928D6-5559-48E8-97BE-C28C484A4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640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105001-4132-4EAC-A36B-9DE0B1D16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064B41-39E2-4251-AD07-8DE0D8AF15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03BDC3-276F-4623-B32A-7760336F75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EDF36-DC2A-45C1-AA4C-B761F3C17BBD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072C1E-255D-4342-9B5C-F9953356F7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E0F633-7847-4EDD-8B96-2395677AFA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928D6-5559-48E8-97BE-C28C484A4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423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E1F7E-9E73-441A-8237-6BA1D6F289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Wakefield Place Workforce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C26DC3-AA15-41FD-9C32-9F8B792175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752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117BE-3E84-476D-BEEB-19B93B29E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733" y="172435"/>
            <a:ext cx="10515600" cy="528460"/>
          </a:xfrm>
        </p:spPr>
        <p:txBody>
          <a:bodyPr>
            <a:noAutofit/>
          </a:bodyPr>
          <a:lstStyle/>
          <a:p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Age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A06D32E-092A-47F7-A865-439BEF3FC2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1957158"/>
              </p:ext>
            </p:extLst>
          </p:nvPr>
        </p:nvGraphicFramePr>
        <p:xfrm>
          <a:off x="342401" y="859516"/>
          <a:ext cx="11320864" cy="5727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BC0C84AD-31BF-46D4-AB75-59A75EFE776E}"/>
              </a:ext>
            </a:extLst>
          </p:cNvPr>
          <p:cNvSpPr txBox="1"/>
          <p:nvPr/>
        </p:nvSpPr>
        <p:spPr>
          <a:xfrm>
            <a:off x="6354147" y="1066630"/>
            <a:ext cx="5001208" cy="107721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Mid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Yorks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, Wakefield Council and Yorkshire Ambulance are the three largest employers within Wakefield Place, based on those who were able to return their data. </a:t>
            </a:r>
          </a:p>
        </p:txBody>
      </p:sp>
    </p:spTree>
    <p:extLst>
      <p:ext uri="{BB962C8B-B14F-4D97-AF65-F5344CB8AC3E}">
        <p14:creationId xmlns:p14="http://schemas.microsoft.com/office/powerpoint/2010/main" val="259391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117BE-3E84-476D-BEEB-19B93B29E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733" y="172435"/>
            <a:ext cx="10515600" cy="528460"/>
          </a:xfrm>
        </p:spPr>
        <p:txBody>
          <a:bodyPr>
            <a:noAutofit/>
          </a:bodyPr>
          <a:lstStyle/>
          <a:p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Age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1C6DBBB2-2119-4F28-98F2-3633052B1C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9913638"/>
              </p:ext>
            </p:extLst>
          </p:nvPr>
        </p:nvGraphicFramePr>
        <p:xfrm>
          <a:off x="652514" y="700895"/>
          <a:ext cx="10515599" cy="5868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CFC4895F-DEED-44C2-AD49-0B632D888755}"/>
              </a:ext>
            </a:extLst>
          </p:cNvPr>
          <p:cNvSpPr txBox="1"/>
          <p:nvPr/>
        </p:nvSpPr>
        <p:spPr>
          <a:xfrm>
            <a:off x="7679094" y="172435"/>
            <a:ext cx="4264090" cy="206210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Mid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Yorks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have a classic bell-shaped age profile with fewer staff aged 21 and under, and over 60. The majority of staff (87.5%) sit between 22 and 59.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Wakefield Council’s staff profile predominately between 22 and 64 (95%).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YAS’s staff profile mainly sits between 22 and 59, representing 92% of all staff.</a:t>
            </a:r>
          </a:p>
        </p:txBody>
      </p:sp>
    </p:spTree>
    <p:extLst>
      <p:ext uri="{BB962C8B-B14F-4D97-AF65-F5344CB8AC3E}">
        <p14:creationId xmlns:p14="http://schemas.microsoft.com/office/powerpoint/2010/main" val="3951086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D8D008EC-382E-47D9-B23D-63598001EEDD}"/>
              </a:ext>
            </a:extLst>
          </p:cNvPr>
          <p:cNvSpPr txBox="1">
            <a:spLocks/>
          </p:cNvSpPr>
          <p:nvPr/>
        </p:nvSpPr>
        <p:spPr>
          <a:xfrm>
            <a:off x="136733" y="172435"/>
            <a:ext cx="10515600" cy="5284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Disability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9E3D58B-DE16-4F5A-8A3F-6CA951462737}"/>
              </a:ext>
            </a:extLst>
          </p:cNvPr>
          <p:cNvSpPr txBox="1"/>
          <p:nvPr/>
        </p:nvSpPr>
        <p:spPr>
          <a:xfrm>
            <a:off x="671804" y="1122222"/>
            <a:ext cx="9097347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Data for the Wakefield district shows the following: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9.4% of residents list their day to day activities as ‘limited a lot’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11.1% of  residents list their day to day activities as ‘limited a little’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79.5% regard themselves as not disabled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64.4% of households report having no disabled people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27.6% of households report having one disabled member (42,260 households)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8.0% of households report having 2 or more disabled members (12,236 households)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B63BAD-DE96-4D9D-9AE6-5D5BC53D7B6F}"/>
              </a:ext>
            </a:extLst>
          </p:cNvPr>
          <p:cNvSpPr txBox="1"/>
          <p:nvPr/>
        </p:nvSpPr>
        <p:spPr>
          <a:xfrm>
            <a:off x="671804" y="3574874"/>
            <a:ext cx="610688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Data for Wakefield District: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44.1% of people report having very good health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34.5% of people report having  good health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14.7% of people report having fair health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5.2% of people report having bad health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1.5% of people report having very bad health</a:t>
            </a:r>
          </a:p>
        </p:txBody>
      </p:sp>
    </p:spTree>
    <p:extLst>
      <p:ext uri="{BB962C8B-B14F-4D97-AF65-F5344CB8AC3E}">
        <p14:creationId xmlns:p14="http://schemas.microsoft.com/office/powerpoint/2010/main" val="1388778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6">
            <a:extLst>
              <a:ext uri="{FF2B5EF4-FFF2-40B4-BE49-F238E27FC236}">
                <a16:creationId xmlns:a16="http://schemas.microsoft.com/office/drawing/2014/main" id="{7D2CDA33-AF9A-42FB-B56F-8AC4626836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6156721"/>
              </p:ext>
            </p:extLst>
          </p:nvPr>
        </p:nvGraphicFramePr>
        <p:xfrm>
          <a:off x="1092523" y="896318"/>
          <a:ext cx="9648000" cy="4536000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2376000">
                  <a:extLst>
                    <a:ext uri="{9D8B030D-6E8A-4147-A177-3AD203B41FA5}">
                      <a16:colId xmlns:a16="http://schemas.microsoft.com/office/drawing/2014/main" val="1536051350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330103079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22492189"/>
                    </a:ext>
                  </a:extLst>
                </a:gridCol>
                <a:gridCol w="1584000">
                  <a:extLst>
                    <a:ext uri="{9D8B030D-6E8A-4147-A177-3AD203B41FA5}">
                      <a16:colId xmlns:a16="http://schemas.microsoft.com/office/drawing/2014/main" val="990726637"/>
                    </a:ext>
                  </a:extLst>
                </a:gridCol>
                <a:gridCol w="1152000">
                  <a:extLst>
                    <a:ext uri="{9D8B030D-6E8A-4147-A177-3AD203B41FA5}">
                      <a16:colId xmlns:a16="http://schemas.microsoft.com/office/drawing/2014/main" val="1155550330"/>
                    </a:ext>
                  </a:extLst>
                </a:gridCol>
                <a:gridCol w="1152000">
                  <a:extLst>
                    <a:ext uri="{9D8B030D-6E8A-4147-A177-3AD203B41FA5}">
                      <a16:colId xmlns:a16="http://schemas.microsoft.com/office/drawing/2014/main" val="3673307067"/>
                    </a:ext>
                  </a:extLst>
                </a:gridCol>
                <a:gridCol w="2016000">
                  <a:extLst>
                    <a:ext uri="{9D8B030D-6E8A-4147-A177-3AD203B41FA5}">
                      <a16:colId xmlns:a16="http://schemas.microsoft.com/office/drawing/2014/main" val="1351539214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Organisation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10" marR="5110" marT="511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10" marR="5110" marT="511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10" marR="5110" marT="511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Prefer not to Say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10" marR="5110" marT="511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Unknown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10" marR="5110" marT="511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10" marR="5110" marT="511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Disability Confident</a:t>
                      </a:r>
                    </a:p>
                  </a:txBody>
                  <a:tcPr marL="5110" marR="5110" marT="511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027278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Spectrum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10" marR="5110" marT="51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10" marR="5110" marT="51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10" marR="5110" marT="51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10" marR="5110" marT="51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10" marR="5110" marT="51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138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10" marR="5110" marT="51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– Leader</a:t>
                      </a:r>
                    </a:p>
                  </a:txBody>
                  <a:tcPr marL="5110" marR="5110" marT="5110" marB="0" anchor="ctr"/>
                </a:tc>
                <a:extLst>
                  <a:ext uri="{0D108BD9-81ED-4DB2-BD59-A6C34878D82A}">
                    <a16:rowId xmlns:a16="http://schemas.microsoft.com/office/drawing/2014/main" val="384060697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Carers Wakefield &amp; District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10" marR="5110" marT="51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10" marR="5110" marT="51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10" marR="5110" marT="51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10" marR="5110" marT="51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10" marR="5110" marT="51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10" marR="5110" marT="51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– Committed</a:t>
                      </a:r>
                    </a:p>
                  </a:txBody>
                  <a:tcPr marL="5110" marR="5110" marT="5110" marB="0" anchor="ctr"/>
                </a:tc>
                <a:extLst>
                  <a:ext uri="{0D108BD9-81ED-4DB2-BD59-A6C34878D82A}">
                    <a16:rowId xmlns:a16="http://schemas.microsoft.com/office/drawing/2014/main" val="2714926127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Wakefield College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10" marR="5110" marT="51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10" marR="5110" marT="51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10" marR="5110" marT="51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10" marR="5110" marT="51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10" marR="5110" marT="51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655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10" marR="5110" marT="51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</a:p>
                  </a:txBody>
                  <a:tcPr marL="5110" marR="5110" marT="5110" marB="0" anchor="ctr"/>
                </a:tc>
                <a:extLst>
                  <a:ext uri="{0D108BD9-81ED-4DB2-BD59-A6C34878D82A}">
                    <a16:rowId xmlns:a16="http://schemas.microsoft.com/office/drawing/2014/main" val="380001673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WY ICB - Wakefield Only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10" marR="5110" marT="51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10" marR="5110" marT="51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10" marR="5110" marT="51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10" marR="5110" marT="51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10" marR="5110" marT="51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306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10" marR="5110" marT="51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– Employer</a:t>
                      </a:r>
                    </a:p>
                  </a:txBody>
                  <a:tcPr marL="5110" marR="5110" marT="5110" marB="0" anchor="ctr"/>
                </a:tc>
                <a:extLst>
                  <a:ext uri="{0D108BD9-81ED-4DB2-BD59-A6C34878D82A}">
                    <a16:rowId xmlns:a16="http://schemas.microsoft.com/office/drawing/2014/main" val="3811879907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Yorkshire Ambulance Service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10" marR="5110" marT="51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10" marR="5110" marT="51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10" marR="5110" marT="51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10" marR="5110" marT="51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10" marR="5110" marT="51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6772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10" marR="5110" marT="511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– Employer</a:t>
                      </a:r>
                    </a:p>
                  </a:txBody>
                  <a:tcPr marL="5110" marR="5110" marT="5110" marB="0" anchor="ctr"/>
                </a:tc>
                <a:extLst>
                  <a:ext uri="{0D108BD9-81ED-4DB2-BD59-A6C34878D82A}">
                    <a16:rowId xmlns:a16="http://schemas.microsoft.com/office/drawing/2014/main" val="327644805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Mid </a:t>
                      </a:r>
                      <a:r>
                        <a:rPr lang="en-GB" sz="14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Yorks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10" marR="5110" marT="51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10" marR="5110" marT="51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10" marR="5110" marT="51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10" marR="5110" marT="51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10" marR="5110" marT="51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9744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10" marR="5110" marT="511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– Employer</a:t>
                      </a:r>
                    </a:p>
                  </a:txBody>
                  <a:tcPr marL="5110" marR="5110" marT="5110" marB="0" anchor="ctr"/>
                </a:tc>
                <a:extLst>
                  <a:ext uri="{0D108BD9-81ED-4DB2-BD59-A6C34878D82A}">
                    <a16:rowId xmlns:a16="http://schemas.microsoft.com/office/drawing/2014/main" val="71602568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Wakefield Council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10" marR="5110" marT="51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10" marR="5110" marT="51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10" marR="5110" marT="51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10" marR="5110" marT="51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10" marR="5110" marT="51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5217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10" marR="5110" marT="511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– Leader</a:t>
                      </a:r>
                    </a:p>
                  </a:txBody>
                  <a:tcPr marL="5110" marR="5110" marT="5110" marB="0" anchor="ctr"/>
                </a:tc>
                <a:extLst>
                  <a:ext uri="{0D108BD9-81ED-4DB2-BD59-A6C34878D82A}">
                    <a16:rowId xmlns:a16="http://schemas.microsoft.com/office/drawing/2014/main" val="394927812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Locala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10" marR="5110" marT="51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10" marR="5110" marT="51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10" marR="5110" marT="51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10" marR="5110" marT="51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10" marR="5110" marT="51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1376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10" marR="5110" marT="511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– Employer</a:t>
                      </a:r>
                    </a:p>
                  </a:txBody>
                  <a:tcPr marL="5110" marR="5110" marT="5110" marB="0" anchor="ctr"/>
                </a:tc>
                <a:extLst>
                  <a:ext uri="{0D108BD9-81ED-4DB2-BD59-A6C34878D82A}">
                    <a16:rowId xmlns:a16="http://schemas.microsoft.com/office/drawing/2014/main" val="244582151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WDH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10" marR="5110" marT="51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10" marR="5110" marT="51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10" marR="5110" marT="51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10" marR="5110" marT="51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10" marR="5110" marT="51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1342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10" marR="5110" marT="511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– Employer</a:t>
                      </a:r>
                    </a:p>
                  </a:txBody>
                  <a:tcPr marL="5110" marR="5110" marT="5110" marB="0" anchor="ctr"/>
                </a:tc>
                <a:extLst>
                  <a:ext uri="{0D108BD9-81ED-4DB2-BD59-A6C34878D82A}">
                    <a16:rowId xmlns:a16="http://schemas.microsoft.com/office/drawing/2014/main" val="240802306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Conexus Healthcare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10" marR="5110" marT="51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10" marR="5110" marT="51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10" marR="5110" marT="51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10" marR="5110" marT="51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10" marR="5110" marT="51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166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10" marR="5110" marT="511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</a:p>
                  </a:txBody>
                  <a:tcPr marL="5110" marR="5110" marT="5110" marB="0" anchor="ctr"/>
                </a:tc>
                <a:extLst>
                  <a:ext uri="{0D108BD9-81ED-4DB2-BD59-A6C34878D82A}">
                    <a16:rowId xmlns:a16="http://schemas.microsoft.com/office/drawing/2014/main" val="500213097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Nova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10" marR="5110" marT="51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10" marR="5110" marT="51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10" marR="5110" marT="51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10" marR="5110" marT="51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10" marR="5110" marT="51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10" marR="5110" marT="511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</a:p>
                  </a:txBody>
                  <a:tcPr marL="5110" marR="5110" marT="5110" marB="0" anchor="ctr"/>
                </a:tc>
                <a:extLst>
                  <a:ext uri="{0D108BD9-81ED-4DB2-BD59-A6C34878D82A}">
                    <a16:rowId xmlns:a16="http://schemas.microsoft.com/office/drawing/2014/main" val="137147019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Prince of Wales Hospice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10" marR="5110" marT="51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10" marR="5110" marT="51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10" marR="5110" marT="51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10" marR="5110" marT="51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10" marR="5110" marT="51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109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10" marR="5110" marT="511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</a:p>
                  </a:txBody>
                  <a:tcPr marL="5110" marR="5110" marT="5110" marB="0" anchor="ctr"/>
                </a:tc>
                <a:extLst>
                  <a:ext uri="{0D108BD9-81ED-4DB2-BD59-A6C34878D82A}">
                    <a16:rowId xmlns:a16="http://schemas.microsoft.com/office/drawing/2014/main" val="154698193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Wakefield Hospice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10" marR="5110" marT="51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10" marR="5110" marT="51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10" marR="5110" marT="51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10" marR="5110" marT="51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10" marR="5110" marT="51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128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10" marR="5110" marT="511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</a:p>
                  </a:txBody>
                  <a:tcPr marL="5110" marR="5110" marT="5110" marB="0" anchor="ctr"/>
                </a:tc>
                <a:extLst>
                  <a:ext uri="{0D108BD9-81ED-4DB2-BD59-A6C34878D82A}">
                    <a16:rowId xmlns:a16="http://schemas.microsoft.com/office/drawing/2014/main" val="463682714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D56A3082-CDA4-4056-9ED4-73291CDB6089}"/>
              </a:ext>
            </a:extLst>
          </p:cNvPr>
          <p:cNvSpPr txBox="1">
            <a:spLocks/>
          </p:cNvSpPr>
          <p:nvPr/>
        </p:nvSpPr>
        <p:spPr>
          <a:xfrm>
            <a:off x="136733" y="172435"/>
            <a:ext cx="10515600" cy="5284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Disability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043B2D5-9848-4A94-90DF-B7201A4A0954}"/>
              </a:ext>
            </a:extLst>
          </p:cNvPr>
          <p:cNvSpPr txBox="1"/>
          <p:nvPr/>
        </p:nvSpPr>
        <p:spPr>
          <a:xfrm>
            <a:off x="263581" y="5772340"/>
            <a:ext cx="75729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Note before: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The 2021 census suggests that 19.5% of residents self-identified as having a disability.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Additionally not all people employed in Wakefield Place will be from the Wakefield District.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A0A2F309-C411-46A1-ACB3-4EB008B69E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1805776"/>
              </p:ext>
            </p:extLst>
          </p:nvPr>
        </p:nvGraphicFramePr>
        <p:xfrm>
          <a:off x="9903034" y="5598166"/>
          <a:ext cx="1674976" cy="100584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560705">
                  <a:extLst>
                    <a:ext uri="{9D8B030D-6E8A-4147-A177-3AD203B41FA5}">
                      <a16:colId xmlns:a16="http://schemas.microsoft.com/office/drawing/2014/main" val="3871144960"/>
                    </a:ext>
                  </a:extLst>
                </a:gridCol>
                <a:gridCol w="1114271">
                  <a:extLst>
                    <a:ext uri="{9D8B030D-6E8A-4147-A177-3AD203B41FA5}">
                      <a16:colId xmlns:a16="http://schemas.microsoft.com/office/drawing/2014/main" val="3832653309"/>
                    </a:ext>
                  </a:extLst>
                </a:gridCol>
              </a:tblGrid>
              <a:tr h="249146"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Descriptor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9071658"/>
                  </a:ext>
                </a:extLst>
              </a:tr>
              <a:tr h="249146"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Committed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447543"/>
                  </a:ext>
                </a:extLst>
              </a:tr>
              <a:tr h="249146"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Employer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5380880"/>
                  </a:ext>
                </a:extLst>
              </a:tr>
              <a:tr h="249146"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2160074"/>
                  </a:ext>
                </a:extLst>
              </a:tr>
            </a:tbl>
          </a:graphicData>
        </a:graphic>
      </p:graphicFrame>
      <p:pic>
        <p:nvPicPr>
          <p:cNvPr id="1026" name="Picture 2" descr="Disability Confident – Are you disability confident?">
            <a:extLst>
              <a:ext uri="{FF2B5EF4-FFF2-40B4-BE49-F238E27FC236}">
                <a16:creationId xmlns:a16="http://schemas.microsoft.com/office/drawing/2014/main" id="{2B319572-CAD3-499A-B36F-8F6DDB1B625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49" t="21791" r="7014" b="19423"/>
          <a:stretch/>
        </p:blipFill>
        <p:spPr bwMode="auto">
          <a:xfrm>
            <a:off x="7976074" y="5818460"/>
            <a:ext cx="1787379" cy="64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2024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65E1248-46D7-4347-AABD-EE703CDDC9D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8469949"/>
              </p:ext>
            </p:extLst>
          </p:nvPr>
        </p:nvGraphicFramePr>
        <p:xfrm>
          <a:off x="269631" y="766546"/>
          <a:ext cx="11652738" cy="59201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B50E3355-5184-448F-8978-D851DB44A5D8}"/>
              </a:ext>
            </a:extLst>
          </p:cNvPr>
          <p:cNvSpPr txBox="1">
            <a:spLocks/>
          </p:cNvSpPr>
          <p:nvPr/>
        </p:nvSpPr>
        <p:spPr>
          <a:xfrm>
            <a:off x="136733" y="172435"/>
            <a:ext cx="10515600" cy="5284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Race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2984447-47E3-4785-AE55-1D605CF5DF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4142442"/>
              </p:ext>
            </p:extLst>
          </p:nvPr>
        </p:nvGraphicFramePr>
        <p:xfrm>
          <a:off x="5067656" y="103021"/>
          <a:ext cx="5930104" cy="32552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46162">
                  <a:extLst>
                    <a:ext uri="{9D8B030D-6E8A-4147-A177-3AD203B41FA5}">
                      <a16:colId xmlns:a16="http://schemas.microsoft.com/office/drawing/2014/main" val="169275558"/>
                    </a:ext>
                  </a:extLst>
                </a:gridCol>
                <a:gridCol w="1017176">
                  <a:extLst>
                    <a:ext uri="{9D8B030D-6E8A-4147-A177-3AD203B41FA5}">
                      <a16:colId xmlns:a16="http://schemas.microsoft.com/office/drawing/2014/main" val="1480656812"/>
                    </a:ext>
                  </a:extLst>
                </a:gridCol>
                <a:gridCol w="966464">
                  <a:extLst>
                    <a:ext uri="{9D8B030D-6E8A-4147-A177-3AD203B41FA5}">
                      <a16:colId xmlns:a16="http://schemas.microsoft.com/office/drawing/2014/main" val="1544639007"/>
                    </a:ext>
                  </a:extLst>
                </a:gridCol>
                <a:gridCol w="960274">
                  <a:extLst>
                    <a:ext uri="{9D8B030D-6E8A-4147-A177-3AD203B41FA5}">
                      <a16:colId xmlns:a16="http://schemas.microsoft.com/office/drawing/2014/main" val="2352893180"/>
                    </a:ext>
                  </a:extLst>
                </a:gridCol>
                <a:gridCol w="1240028">
                  <a:extLst>
                    <a:ext uri="{9D8B030D-6E8A-4147-A177-3AD203B41FA5}">
                      <a16:colId xmlns:a16="http://schemas.microsoft.com/office/drawing/2014/main" val="2840497583"/>
                    </a:ext>
                  </a:extLst>
                </a:gridCol>
              </a:tblGrid>
              <a:tr h="35871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Organisation</a:t>
                      </a:r>
                    </a:p>
                  </a:txBody>
                  <a:tcPr marL="7953" marR="7953" marT="79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Black, Asian, Minority Ethnic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3" marR="7953" marT="79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White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3" marR="7953" marT="79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Prefer not to say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3" marR="7953" marT="79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Unknown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3" marR="7953" marT="7953" marB="0" anchor="ctr"/>
                </a:tc>
                <a:extLst>
                  <a:ext uri="{0D108BD9-81ED-4DB2-BD59-A6C34878D82A}">
                    <a16:rowId xmlns:a16="http://schemas.microsoft.com/office/drawing/2014/main" val="476267560"/>
                  </a:ext>
                </a:extLst>
              </a:tr>
              <a:tr h="32928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Carers Wakefield &amp; District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3" marR="7953" marT="79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3" marR="7953" marT="79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3" marR="7953" marT="79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3" marR="7953" marT="79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3" marR="7953" marT="7953" marB="0" anchor="ctr"/>
                </a:tc>
                <a:extLst>
                  <a:ext uri="{0D108BD9-81ED-4DB2-BD59-A6C34878D82A}">
                    <a16:rowId xmlns:a16="http://schemas.microsoft.com/office/drawing/2014/main" val="1293344277"/>
                  </a:ext>
                </a:extLst>
              </a:tr>
              <a:tr h="22137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Conexus Healthcare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3" marR="7953" marT="79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3" marR="7953" marT="79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3" marR="7953" marT="79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3" marR="7953" marT="79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3" marR="7953" marT="7953" marB="0" anchor="ctr"/>
                </a:tc>
                <a:extLst>
                  <a:ext uri="{0D108BD9-81ED-4DB2-BD59-A6C34878D82A}">
                    <a16:rowId xmlns:a16="http://schemas.microsoft.com/office/drawing/2014/main" val="2827584182"/>
                  </a:ext>
                </a:extLst>
              </a:tr>
              <a:tr h="11690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Locala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3" marR="7953" marT="79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3" marR="7953" marT="79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3" marR="7953" marT="79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3" marR="7953" marT="79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3" marR="7953" marT="7953" marB="0" anchor="ctr"/>
                </a:tc>
                <a:extLst>
                  <a:ext uri="{0D108BD9-81ED-4DB2-BD59-A6C34878D82A}">
                    <a16:rowId xmlns:a16="http://schemas.microsoft.com/office/drawing/2014/main" val="3558804178"/>
                  </a:ext>
                </a:extLst>
              </a:tr>
              <a:tr h="11690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Mid Yorks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3" marR="7953" marT="79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3" marR="7953" marT="79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3" marR="7953" marT="79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3" marR="7953" marT="79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3" marR="7953" marT="7953" marB="0" anchor="ctr"/>
                </a:tc>
                <a:extLst>
                  <a:ext uri="{0D108BD9-81ED-4DB2-BD59-A6C34878D82A}">
                    <a16:rowId xmlns:a16="http://schemas.microsoft.com/office/drawing/2014/main" val="2426296759"/>
                  </a:ext>
                </a:extLst>
              </a:tr>
              <a:tr h="11690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Nova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3" marR="7953" marT="79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3" marR="7953" marT="79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3" marR="7953" marT="79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3" marR="7953" marT="79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3" marR="7953" marT="7953" marB="0" anchor="ctr"/>
                </a:tc>
                <a:extLst>
                  <a:ext uri="{0D108BD9-81ED-4DB2-BD59-A6C34878D82A}">
                    <a16:rowId xmlns:a16="http://schemas.microsoft.com/office/drawing/2014/main" val="980349658"/>
                  </a:ext>
                </a:extLst>
              </a:tr>
              <a:tr h="11690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Spectrum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3" marR="7953" marT="79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3" marR="7953" marT="79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3" marR="7953" marT="79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3" marR="7953" marT="79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3" marR="7953" marT="7953" marB="0" anchor="ctr"/>
                </a:tc>
                <a:extLst>
                  <a:ext uri="{0D108BD9-81ED-4DB2-BD59-A6C34878D82A}">
                    <a16:rowId xmlns:a16="http://schemas.microsoft.com/office/drawing/2014/main" val="3761222181"/>
                  </a:ext>
                </a:extLst>
              </a:tr>
              <a:tr h="22137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Prince of Wales Hospice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3" marR="7953" marT="79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3" marR="7953" marT="79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3" marR="7953" marT="79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3" marR="7953" marT="79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3" marR="7953" marT="7953" marB="0" anchor="ctr"/>
                </a:tc>
                <a:extLst>
                  <a:ext uri="{0D108BD9-81ED-4DB2-BD59-A6C34878D82A}">
                    <a16:rowId xmlns:a16="http://schemas.microsoft.com/office/drawing/2014/main" val="3456760029"/>
                  </a:ext>
                </a:extLst>
              </a:tr>
              <a:tr h="22137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Wakefield College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3" marR="7953" marT="79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3" marR="7953" marT="79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3" marR="7953" marT="79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3" marR="7953" marT="79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3" marR="7953" marT="7953" marB="0" anchor="ctr"/>
                </a:tc>
                <a:extLst>
                  <a:ext uri="{0D108BD9-81ED-4DB2-BD59-A6C34878D82A}">
                    <a16:rowId xmlns:a16="http://schemas.microsoft.com/office/drawing/2014/main" val="442199279"/>
                  </a:ext>
                </a:extLst>
              </a:tr>
              <a:tr h="22137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Wakefield Hospice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3" marR="7953" marT="79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3" marR="7953" marT="79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3" marR="7953" marT="79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3" marR="7953" marT="79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3" marR="7953" marT="7953" marB="0" anchor="ctr"/>
                </a:tc>
                <a:extLst>
                  <a:ext uri="{0D108BD9-81ED-4DB2-BD59-A6C34878D82A}">
                    <a16:rowId xmlns:a16="http://schemas.microsoft.com/office/drawing/2014/main" val="3349954180"/>
                  </a:ext>
                </a:extLst>
              </a:tr>
              <a:tr h="22137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Wakfield Council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3" marR="7953" marT="79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3" marR="7953" marT="79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3" marR="7953" marT="79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3" marR="7953" marT="79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3" marR="7953" marT="7953" marB="0" anchor="ctr"/>
                </a:tc>
                <a:extLst>
                  <a:ext uri="{0D108BD9-81ED-4DB2-BD59-A6C34878D82A}">
                    <a16:rowId xmlns:a16="http://schemas.microsoft.com/office/drawing/2014/main" val="3583904015"/>
                  </a:ext>
                </a:extLst>
              </a:tr>
              <a:tr h="11690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WDH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3" marR="7953" marT="79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3" marR="7953" marT="79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3" marR="7953" marT="79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3" marR="7953" marT="79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3" marR="7953" marT="7953" marB="0" anchor="ctr"/>
                </a:tc>
                <a:extLst>
                  <a:ext uri="{0D108BD9-81ED-4DB2-BD59-A6C34878D82A}">
                    <a16:rowId xmlns:a16="http://schemas.microsoft.com/office/drawing/2014/main" val="180753913"/>
                  </a:ext>
                </a:extLst>
              </a:tr>
              <a:tr h="32928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WY ICB - Wakefield Only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3" marR="7953" marT="79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3" marR="7953" marT="79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3" marR="7953" marT="79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3" marR="7953" marT="79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3" marR="7953" marT="7953" marB="0" anchor="ctr"/>
                </a:tc>
                <a:extLst>
                  <a:ext uri="{0D108BD9-81ED-4DB2-BD59-A6C34878D82A}">
                    <a16:rowId xmlns:a16="http://schemas.microsoft.com/office/drawing/2014/main" val="2659347673"/>
                  </a:ext>
                </a:extLst>
              </a:tr>
              <a:tr h="32928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Yorkshire Ambulance Service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3" marR="7953" marT="79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3" marR="7953" marT="79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3" marR="7953" marT="79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3" marR="7953" marT="79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3" marR="7953" marT="7953" marB="0" anchor="ctr"/>
                </a:tc>
                <a:extLst>
                  <a:ext uri="{0D108BD9-81ED-4DB2-BD59-A6C34878D82A}">
                    <a16:rowId xmlns:a16="http://schemas.microsoft.com/office/drawing/2014/main" val="26314422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9038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EE3E0FA-1FDE-4691-A376-8A6E15BEF02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2756963"/>
              </p:ext>
            </p:extLst>
          </p:nvPr>
        </p:nvGraphicFramePr>
        <p:xfrm>
          <a:off x="466926" y="254661"/>
          <a:ext cx="11475358" cy="6509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76049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B50E3355-5184-448F-8978-D851DB44A5D8}"/>
              </a:ext>
            </a:extLst>
          </p:cNvPr>
          <p:cNvSpPr txBox="1">
            <a:spLocks/>
          </p:cNvSpPr>
          <p:nvPr/>
        </p:nvSpPr>
        <p:spPr>
          <a:xfrm>
            <a:off x="136732" y="145541"/>
            <a:ext cx="10515600" cy="5284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Race (by specific ethnicity)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6991891-E2B7-430D-ACFE-41EA74955D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6087294"/>
              </p:ext>
            </p:extLst>
          </p:nvPr>
        </p:nvGraphicFramePr>
        <p:xfrm>
          <a:off x="136732" y="1183636"/>
          <a:ext cx="11875971" cy="40728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83951">
                  <a:extLst>
                    <a:ext uri="{9D8B030D-6E8A-4147-A177-3AD203B41FA5}">
                      <a16:colId xmlns:a16="http://schemas.microsoft.com/office/drawing/2014/main" val="1344960437"/>
                    </a:ext>
                  </a:extLst>
                </a:gridCol>
                <a:gridCol w="699468">
                  <a:extLst>
                    <a:ext uri="{9D8B030D-6E8A-4147-A177-3AD203B41FA5}">
                      <a16:colId xmlns:a16="http://schemas.microsoft.com/office/drawing/2014/main" val="3649911903"/>
                    </a:ext>
                  </a:extLst>
                </a:gridCol>
                <a:gridCol w="699468">
                  <a:extLst>
                    <a:ext uri="{9D8B030D-6E8A-4147-A177-3AD203B41FA5}">
                      <a16:colId xmlns:a16="http://schemas.microsoft.com/office/drawing/2014/main" val="1832018585"/>
                    </a:ext>
                  </a:extLst>
                </a:gridCol>
                <a:gridCol w="699468">
                  <a:extLst>
                    <a:ext uri="{9D8B030D-6E8A-4147-A177-3AD203B41FA5}">
                      <a16:colId xmlns:a16="http://schemas.microsoft.com/office/drawing/2014/main" val="3706014299"/>
                    </a:ext>
                  </a:extLst>
                </a:gridCol>
                <a:gridCol w="699468">
                  <a:extLst>
                    <a:ext uri="{9D8B030D-6E8A-4147-A177-3AD203B41FA5}">
                      <a16:colId xmlns:a16="http://schemas.microsoft.com/office/drawing/2014/main" val="4090404591"/>
                    </a:ext>
                  </a:extLst>
                </a:gridCol>
                <a:gridCol w="699468">
                  <a:extLst>
                    <a:ext uri="{9D8B030D-6E8A-4147-A177-3AD203B41FA5}">
                      <a16:colId xmlns:a16="http://schemas.microsoft.com/office/drawing/2014/main" val="3339685376"/>
                    </a:ext>
                  </a:extLst>
                </a:gridCol>
                <a:gridCol w="699468">
                  <a:extLst>
                    <a:ext uri="{9D8B030D-6E8A-4147-A177-3AD203B41FA5}">
                      <a16:colId xmlns:a16="http://schemas.microsoft.com/office/drawing/2014/main" val="1350107101"/>
                    </a:ext>
                  </a:extLst>
                </a:gridCol>
                <a:gridCol w="699468">
                  <a:extLst>
                    <a:ext uri="{9D8B030D-6E8A-4147-A177-3AD203B41FA5}">
                      <a16:colId xmlns:a16="http://schemas.microsoft.com/office/drawing/2014/main" val="1943294729"/>
                    </a:ext>
                  </a:extLst>
                </a:gridCol>
                <a:gridCol w="699468">
                  <a:extLst>
                    <a:ext uri="{9D8B030D-6E8A-4147-A177-3AD203B41FA5}">
                      <a16:colId xmlns:a16="http://schemas.microsoft.com/office/drawing/2014/main" val="3696874211"/>
                    </a:ext>
                  </a:extLst>
                </a:gridCol>
                <a:gridCol w="699468">
                  <a:extLst>
                    <a:ext uri="{9D8B030D-6E8A-4147-A177-3AD203B41FA5}">
                      <a16:colId xmlns:a16="http://schemas.microsoft.com/office/drawing/2014/main" val="727018162"/>
                    </a:ext>
                  </a:extLst>
                </a:gridCol>
                <a:gridCol w="699468">
                  <a:extLst>
                    <a:ext uri="{9D8B030D-6E8A-4147-A177-3AD203B41FA5}">
                      <a16:colId xmlns:a16="http://schemas.microsoft.com/office/drawing/2014/main" val="2823892100"/>
                    </a:ext>
                  </a:extLst>
                </a:gridCol>
                <a:gridCol w="699468">
                  <a:extLst>
                    <a:ext uri="{9D8B030D-6E8A-4147-A177-3AD203B41FA5}">
                      <a16:colId xmlns:a16="http://schemas.microsoft.com/office/drawing/2014/main" val="1782560547"/>
                    </a:ext>
                  </a:extLst>
                </a:gridCol>
                <a:gridCol w="699468">
                  <a:extLst>
                    <a:ext uri="{9D8B030D-6E8A-4147-A177-3AD203B41FA5}">
                      <a16:colId xmlns:a16="http://schemas.microsoft.com/office/drawing/2014/main" val="2976004059"/>
                    </a:ext>
                  </a:extLst>
                </a:gridCol>
                <a:gridCol w="699468">
                  <a:extLst>
                    <a:ext uri="{9D8B030D-6E8A-4147-A177-3AD203B41FA5}">
                      <a16:colId xmlns:a16="http://schemas.microsoft.com/office/drawing/2014/main" val="464659922"/>
                    </a:ext>
                  </a:extLst>
                </a:gridCol>
                <a:gridCol w="699468">
                  <a:extLst>
                    <a:ext uri="{9D8B030D-6E8A-4147-A177-3AD203B41FA5}">
                      <a16:colId xmlns:a16="http://schemas.microsoft.com/office/drawing/2014/main" val="1413260356"/>
                    </a:ext>
                  </a:extLst>
                </a:gridCol>
                <a:gridCol w="699468">
                  <a:extLst>
                    <a:ext uri="{9D8B030D-6E8A-4147-A177-3AD203B41FA5}">
                      <a16:colId xmlns:a16="http://schemas.microsoft.com/office/drawing/2014/main" val="360891241"/>
                    </a:ext>
                  </a:extLst>
                </a:gridCol>
              </a:tblGrid>
              <a:tr h="86031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Race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White British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Asian - Indian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Asian - Pakistani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Asian - Other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Black - African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Black - Carribean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Irish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White and Asian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White and Black Caribbean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White and Black African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White - Other European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Any Other Mixed Heritage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Any Other Ethnic Group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Prefer not to say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Unknown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extLst>
                  <a:ext uri="{0D108BD9-81ED-4DB2-BD59-A6C34878D82A}">
                    <a16:rowId xmlns:a16="http://schemas.microsoft.com/office/drawing/2014/main" val="1866217844"/>
                  </a:ext>
                </a:extLst>
              </a:tr>
              <a:tr h="218292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Conexus Healthcare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extLst>
                  <a:ext uri="{0D108BD9-81ED-4DB2-BD59-A6C34878D82A}">
                    <a16:rowId xmlns:a16="http://schemas.microsoft.com/office/drawing/2014/main" val="3196120521"/>
                  </a:ext>
                </a:extLst>
              </a:tr>
              <a:tr h="218292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Nova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extLst>
                  <a:ext uri="{0D108BD9-81ED-4DB2-BD59-A6C34878D82A}">
                    <a16:rowId xmlns:a16="http://schemas.microsoft.com/office/drawing/2014/main" val="229367700"/>
                  </a:ext>
                </a:extLst>
              </a:tr>
              <a:tr h="218292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Prince of Wales Hospice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extLst>
                  <a:ext uri="{0D108BD9-81ED-4DB2-BD59-A6C34878D82A}">
                    <a16:rowId xmlns:a16="http://schemas.microsoft.com/office/drawing/2014/main" val="3995580543"/>
                  </a:ext>
                </a:extLst>
              </a:tr>
              <a:tr h="218292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Mid </a:t>
                      </a:r>
                      <a:r>
                        <a:rPr lang="en-GB" sz="10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Yorks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extLst>
                  <a:ext uri="{0D108BD9-81ED-4DB2-BD59-A6C34878D82A}">
                    <a16:rowId xmlns:a16="http://schemas.microsoft.com/office/drawing/2014/main" val="3263514121"/>
                  </a:ext>
                </a:extLst>
              </a:tr>
              <a:tr h="218292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WY ICB - Wakefield Only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extLst>
                  <a:ext uri="{0D108BD9-81ED-4DB2-BD59-A6C34878D82A}">
                    <a16:rowId xmlns:a16="http://schemas.microsoft.com/office/drawing/2014/main" val="2242426619"/>
                  </a:ext>
                </a:extLst>
              </a:tr>
              <a:tr h="218292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Wakefield Hospice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extLst>
                  <a:ext uri="{0D108BD9-81ED-4DB2-BD59-A6C34878D82A}">
                    <a16:rowId xmlns:a16="http://schemas.microsoft.com/office/drawing/2014/main" val="3951794365"/>
                  </a:ext>
                </a:extLst>
              </a:tr>
              <a:tr h="218292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Wakefield Council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extLst>
                  <a:ext uri="{0D108BD9-81ED-4DB2-BD59-A6C34878D82A}">
                    <a16:rowId xmlns:a16="http://schemas.microsoft.com/office/drawing/2014/main" val="1269092687"/>
                  </a:ext>
                </a:extLst>
              </a:tr>
              <a:tr h="218292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Locala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extLst>
                  <a:ext uri="{0D108BD9-81ED-4DB2-BD59-A6C34878D82A}">
                    <a16:rowId xmlns:a16="http://schemas.microsoft.com/office/drawing/2014/main" val="2699409674"/>
                  </a:ext>
                </a:extLst>
              </a:tr>
              <a:tr h="218292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Wakefield College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extLst>
                  <a:ext uri="{0D108BD9-81ED-4DB2-BD59-A6C34878D82A}">
                    <a16:rowId xmlns:a16="http://schemas.microsoft.com/office/drawing/2014/main" val="1841877320"/>
                  </a:ext>
                </a:extLst>
              </a:tr>
              <a:tr h="218292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Spectrum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extLst>
                  <a:ext uri="{0D108BD9-81ED-4DB2-BD59-A6C34878D82A}">
                    <a16:rowId xmlns:a16="http://schemas.microsoft.com/office/drawing/2014/main" val="3993953908"/>
                  </a:ext>
                </a:extLst>
              </a:tr>
              <a:tr h="218292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WDH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extLst>
                  <a:ext uri="{0D108BD9-81ED-4DB2-BD59-A6C34878D82A}">
                    <a16:rowId xmlns:a16="http://schemas.microsoft.com/office/drawing/2014/main" val="514554052"/>
                  </a:ext>
                </a:extLst>
              </a:tr>
              <a:tr h="218292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Yorkshire Ambulance Service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extLst>
                  <a:ext uri="{0D108BD9-81ED-4DB2-BD59-A6C34878D82A}">
                    <a16:rowId xmlns:a16="http://schemas.microsoft.com/office/drawing/2014/main" val="3966011400"/>
                  </a:ext>
                </a:extLst>
              </a:tr>
              <a:tr h="218292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Carers Wakefield &amp; District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64" marR="7164" marT="7164" marB="0" anchor="ctr"/>
                </a:tc>
                <a:extLst>
                  <a:ext uri="{0D108BD9-81ED-4DB2-BD59-A6C34878D82A}">
                    <a16:rowId xmlns:a16="http://schemas.microsoft.com/office/drawing/2014/main" val="19439370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4494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78EF18D-2F1B-4A83-BBBD-E2B9F23406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7278137"/>
              </p:ext>
            </p:extLst>
          </p:nvPr>
        </p:nvGraphicFramePr>
        <p:xfrm>
          <a:off x="1318665" y="740418"/>
          <a:ext cx="9611891" cy="5768554"/>
        </p:xfrm>
        <a:graphic>
          <a:graphicData uri="http://schemas.openxmlformats.org/drawingml/2006/table">
            <a:tbl>
              <a:tblPr firstRow="1" bandRow="1">
                <a:solidFill>
                  <a:schemeClr val="bg1">
                    <a:lumMod val="95000"/>
                  </a:schemeClr>
                </a:solidFill>
                <a:tableStyleId>{5C22544A-7EE6-4342-B048-85BDC9FD1C3A}</a:tableStyleId>
              </a:tblPr>
              <a:tblGrid>
                <a:gridCol w="2079136">
                  <a:extLst>
                    <a:ext uri="{9D8B030D-6E8A-4147-A177-3AD203B41FA5}">
                      <a16:colId xmlns:a16="http://schemas.microsoft.com/office/drawing/2014/main" val="3012817334"/>
                    </a:ext>
                  </a:extLst>
                </a:gridCol>
                <a:gridCol w="1006227">
                  <a:extLst>
                    <a:ext uri="{9D8B030D-6E8A-4147-A177-3AD203B41FA5}">
                      <a16:colId xmlns:a16="http://schemas.microsoft.com/office/drawing/2014/main" val="586713973"/>
                    </a:ext>
                  </a:extLst>
                </a:gridCol>
                <a:gridCol w="1243727">
                  <a:extLst>
                    <a:ext uri="{9D8B030D-6E8A-4147-A177-3AD203B41FA5}">
                      <a16:colId xmlns:a16="http://schemas.microsoft.com/office/drawing/2014/main" val="2387395161"/>
                    </a:ext>
                  </a:extLst>
                </a:gridCol>
                <a:gridCol w="1141372">
                  <a:extLst>
                    <a:ext uri="{9D8B030D-6E8A-4147-A177-3AD203B41FA5}">
                      <a16:colId xmlns:a16="http://schemas.microsoft.com/office/drawing/2014/main" val="3812948631"/>
                    </a:ext>
                  </a:extLst>
                </a:gridCol>
                <a:gridCol w="1071912">
                  <a:extLst>
                    <a:ext uri="{9D8B030D-6E8A-4147-A177-3AD203B41FA5}">
                      <a16:colId xmlns:a16="http://schemas.microsoft.com/office/drawing/2014/main" val="3966456341"/>
                    </a:ext>
                  </a:extLst>
                </a:gridCol>
                <a:gridCol w="1514113">
                  <a:extLst>
                    <a:ext uri="{9D8B030D-6E8A-4147-A177-3AD203B41FA5}">
                      <a16:colId xmlns:a16="http://schemas.microsoft.com/office/drawing/2014/main" val="1557761836"/>
                    </a:ext>
                  </a:extLst>
                </a:gridCol>
                <a:gridCol w="1555404">
                  <a:extLst>
                    <a:ext uri="{9D8B030D-6E8A-4147-A177-3AD203B41FA5}">
                      <a16:colId xmlns:a16="http://schemas.microsoft.com/office/drawing/2014/main" val="2841417949"/>
                    </a:ext>
                  </a:extLst>
                </a:gridCol>
              </a:tblGrid>
              <a:tr h="62055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Organisation</a:t>
                      </a:r>
                    </a:p>
                  </a:txBody>
                  <a:tcPr marL="58438" marR="7875" marT="16696" marB="125224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Male</a:t>
                      </a:r>
                      <a:endParaRPr lang="en-GB" sz="14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38" marR="7875" marT="16696" marB="125224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cap="none" spc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Female</a:t>
                      </a:r>
                      <a:endParaRPr lang="en-GB" sz="1400" b="1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38" marR="7875" marT="16696" marB="125224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cap="none" spc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Non-binary</a:t>
                      </a:r>
                      <a:endParaRPr lang="en-GB" sz="1400" b="1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38" marR="7875" marT="16696" marB="125224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cap="none" spc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</a:t>
                      </a:r>
                      <a:endParaRPr lang="en-GB" sz="1400" b="1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38" marR="7875" marT="16696" marB="125224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cap="none" spc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Prefer not to say</a:t>
                      </a:r>
                      <a:endParaRPr lang="en-GB" sz="1400" b="1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38" marR="7875" marT="16696" marB="125224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Unknown</a:t>
                      </a:r>
                      <a:endParaRPr lang="en-GB" sz="14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38" marR="7875" marT="16696" marB="125224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2590600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Carers Wakefield &amp; District</a:t>
                      </a:r>
                      <a:endParaRPr lang="en-GB" sz="12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38" marR="7875" marT="16696" marB="125224" anchor="b">
                    <a:lnL w="12700" cap="flat" cmpd="sng" algn="ctr">
                      <a:solidFill>
                        <a:schemeClr val="accent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4%</a:t>
                      </a:r>
                    </a:p>
                  </a:txBody>
                  <a:tcPr marL="0" marR="0" marT="0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96%</a:t>
                      </a:r>
                    </a:p>
                  </a:txBody>
                  <a:tcPr marL="0" marR="0" marT="0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5079253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cap="none" spc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Conexus Healthcare</a:t>
                      </a:r>
                      <a:endParaRPr lang="en-GB" sz="12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38" marR="7875" marT="16696" marB="125224" anchor="b">
                    <a:lnL w="12700" cap="flat" cmpd="sng" algn="ctr">
                      <a:solidFill>
                        <a:schemeClr val="accent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22%</a:t>
                      </a:r>
                    </a:p>
                  </a:txBody>
                  <a:tcPr marL="0" marR="0" marT="0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78%</a:t>
                      </a:r>
                    </a:p>
                  </a:txBody>
                  <a:tcPr marL="0" marR="0" marT="0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0181598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cap="none" spc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Locala</a:t>
                      </a:r>
                      <a:endParaRPr lang="en-GB" sz="12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38" marR="7875" marT="16696" marB="125224" anchor="b">
                    <a:lnL w="12700" cap="flat" cmpd="sng" algn="ctr">
                      <a:solidFill>
                        <a:schemeClr val="accent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7%</a:t>
                      </a:r>
                    </a:p>
                  </a:txBody>
                  <a:tcPr marL="0" marR="0" marT="0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93%</a:t>
                      </a:r>
                    </a:p>
                  </a:txBody>
                  <a:tcPr marL="0" marR="0" marT="0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96142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cap="none" spc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Mid Yorks</a:t>
                      </a:r>
                      <a:endParaRPr lang="en-GB" sz="12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38" marR="7875" marT="16696" marB="125224" anchor="b">
                    <a:lnL w="12700" cap="flat" cmpd="sng" algn="ctr">
                      <a:solidFill>
                        <a:schemeClr val="accent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20%</a:t>
                      </a:r>
                    </a:p>
                  </a:txBody>
                  <a:tcPr marL="0" marR="0" marT="0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80%</a:t>
                      </a:r>
                    </a:p>
                  </a:txBody>
                  <a:tcPr marL="0" marR="0" marT="0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6105256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cap="none" spc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Nova</a:t>
                      </a:r>
                      <a:endParaRPr lang="en-GB" sz="12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38" marR="7875" marT="16696" marB="125224" anchor="b">
                    <a:lnL w="12700" cap="flat" cmpd="sng" algn="ctr">
                      <a:solidFill>
                        <a:schemeClr val="accent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17%</a:t>
                      </a:r>
                    </a:p>
                  </a:txBody>
                  <a:tcPr marL="0" marR="0" marT="0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80%</a:t>
                      </a:r>
                    </a:p>
                  </a:txBody>
                  <a:tcPr marL="0" marR="0" marT="0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3%</a:t>
                      </a:r>
                    </a:p>
                  </a:txBody>
                  <a:tcPr marL="0" marR="0" marT="0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546363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cap="none" spc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Spectrum</a:t>
                      </a:r>
                      <a:endParaRPr lang="en-GB" sz="12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38" marR="7875" marT="16696" marB="125224" anchor="b">
                    <a:lnL w="12700" cap="flat" cmpd="sng" algn="ctr">
                      <a:solidFill>
                        <a:schemeClr val="accent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17%</a:t>
                      </a:r>
                    </a:p>
                  </a:txBody>
                  <a:tcPr marL="0" marR="0" marT="0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83%</a:t>
                      </a:r>
                    </a:p>
                  </a:txBody>
                  <a:tcPr marL="0" marR="0" marT="0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6639569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cap="none" spc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Prince of Wales Hospice</a:t>
                      </a:r>
                      <a:endParaRPr lang="en-GB" sz="12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38" marR="7875" marT="16696" marB="125224" anchor="b">
                    <a:lnL w="12700" cap="flat" cmpd="sng" algn="ctr">
                      <a:solidFill>
                        <a:schemeClr val="accent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13%</a:t>
                      </a:r>
                    </a:p>
                  </a:txBody>
                  <a:tcPr marL="0" marR="0" marT="0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87%</a:t>
                      </a:r>
                    </a:p>
                  </a:txBody>
                  <a:tcPr marL="0" marR="0" marT="0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7156464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cap="none" spc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Wakefield College</a:t>
                      </a:r>
                      <a:endParaRPr lang="en-GB" sz="12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38" marR="7875" marT="16696" marB="125224" anchor="b">
                    <a:lnL w="12700" cap="flat" cmpd="sng" algn="ctr">
                      <a:solidFill>
                        <a:schemeClr val="accent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36%</a:t>
                      </a:r>
                    </a:p>
                  </a:txBody>
                  <a:tcPr marL="0" marR="0" marT="0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64%</a:t>
                      </a:r>
                    </a:p>
                  </a:txBody>
                  <a:tcPr marL="0" marR="0" marT="0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271264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cap="none" spc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Wakefield Hospice</a:t>
                      </a:r>
                      <a:endParaRPr lang="en-GB" sz="12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38" marR="7875" marT="16696" marB="125224" anchor="b">
                    <a:lnL w="12700" cap="flat" cmpd="sng" algn="ctr">
                      <a:solidFill>
                        <a:schemeClr val="accent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12%</a:t>
                      </a:r>
                    </a:p>
                  </a:txBody>
                  <a:tcPr marL="0" marR="0" marT="0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88%</a:t>
                      </a:r>
                    </a:p>
                  </a:txBody>
                  <a:tcPr marL="0" marR="0" marT="0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017277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cap="none" spc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Wakfield Council</a:t>
                      </a:r>
                      <a:endParaRPr lang="en-GB" sz="12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38" marR="7875" marT="16696" marB="125224" anchor="b">
                    <a:lnL w="12700" cap="flat" cmpd="sng" algn="ctr">
                      <a:solidFill>
                        <a:schemeClr val="accent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30%</a:t>
                      </a:r>
                    </a:p>
                  </a:txBody>
                  <a:tcPr marL="0" marR="0" marT="0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70%</a:t>
                      </a:r>
                    </a:p>
                  </a:txBody>
                  <a:tcPr marL="0" marR="0" marT="0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0209235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cap="none" spc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WDH</a:t>
                      </a:r>
                      <a:endParaRPr lang="en-GB" sz="12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38" marR="7875" marT="16696" marB="125224" anchor="b">
                    <a:lnL w="12700" cap="flat" cmpd="sng" algn="ctr">
                      <a:solidFill>
                        <a:schemeClr val="accent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54%</a:t>
                      </a:r>
                    </a:p>
                  </a:txBody>
                  <a:tcPr marL="0" marR="0" marT="0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46%</a:t>
                      </a:r>
                    </a:p>
                  </a:txBody>
                  <a:tcPr marL="0" marR="0" marT="0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8534655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cap="none" spc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WY ICB - Wakefield Only</a:t>
                      </a:r>
                      <a:endParaRPr lang="en-GB" sz="12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38" marR="7875" marT="16696" marB="125224" anchor="b">
                    <a:lnL w="12700" cap="flat" cmpd="sng" algn="ctr">
                      <a:solidFill>
                        <a:schemeClr val="accent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22%</a:t>
                      </a:r>
                    </a:p>
                  </a:txBody>
                  <a:tcPr marL="0" marR="0" marT="0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78%</a:t>
                      </a:r>
                    </a:p>
                  </a:txBody>
                  <a:tcPr marL="0" marR="0" marT="0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3729551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cap="none" spc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Yorkshire Ambulance Service</a:t>
                      </a:r>
                      <a:endParaRPr lang="en-GB" sz="12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38" marR="7875" marT="16696" marB="125224" anchor="b">
                    <a:lnL w="12700" cap="flat" cmpd="sng" algn="ctr">
                      <a:solidFill>
                        <a:schemeClr val="accent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45%</a:t>
                      </a:r>
                    </a:p>
                  </a:txBody>
                  <a:tcPr marL="0" marR="0" marT="0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55%</a:t>
                      </a:r>
                    </a:p>
                  </a:txBody>
                  <a:tcPr marL="0" marR="0" marT="0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111162"/>
                  </a:ext>
                </a:extLst>
              </a:tr>
            </a:tbl>
          </a:graphicData>
        </a:graphic>
      </p:graphicFrame>
      <p:sp>
        <p:nvSpPr>
          <p:cNvPr id="12" name="Title 1">
            <a:extLst>
              <a:ext uri="{FF2B5EF4-FFF2-40B4-BE49-F238E27FC236}">
                <a16:creationId xmlns:a16="http://schemas.microsoft.com/office/drawing/2014/main" id="{2C07798D-BFFE-4B61-98FC-DD72C7AB5367}"/>
              </a:ext>
            </a:extLst>
          </p:cNvPr>
          <p:cNvSpPr txBox="1">
            <a:spLocks/>
          </p:cNvSpPr>
          <p:nvPr/>
        </p:nvSpPr>
        <p:spPr>
          <a:xfrm>
            <a:off x="136733" y="172435"/>
            <a:ext cx="10515600" cy="5284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Sex and Gender</a:t>
            </a:r>
          </a:p>
        </p:txBody>
      </p:sp>
    </p:spTree>
    <p:extLst>
      <p:ext uri="{BB962C8B-B14F-4D97-AF65-F5344CB8AC3E}">
        <p14:creationId xmlns:p14="http://schemas.microsoft.com/office/powerpoint/2010/main" val="2479499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dabb268-9a4b-425f-aee2-f3ac244422dc" xsi:nil="true"/>
    <lcf76f155ced4ddcb4097134ff3c332f xmlns="5b5060b4-db76-4b1d-8791-7391eaa1aa58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0841F7A326EF4BA8107F4346FA0A70" ma:contentTypeVersion="11" ma:contentTypeDescription="Create a new document." ma:contentTypeScope="" ma:versionID="f44e7d88547acd501c60e3f7ebb2bd5f">
  <xsd:schema xmlns:xsd="http://www.w3.org/2001/XMLSchema" xmlns:xs="http://www.w3.org/2001/XMLSchema" xmlns:p="http://schemas.microsoft.com/office/2006/metadata/properties" xmlns:ns2="5b5060b4-db76-4b1d-8791-7391eaa1aa58" xmlns:ns3="1dabb268-9a4b-425f-aee2-f3ac244422dc" targetNamespace="http://schemas.microsoft.com/office/2006/metadata/properties" ma:root="true" ma:fieldsID="49f2cfcb443ed05d31e9320d746371d0" ns2:_="" ns3:_="">
    <xsd:import namespace="5b5060b4-db76-4b1d-8791-7391eaa1aa58"/>
    <xsd:import namespace="1dabb268-9a4b-425f-aee2-f3ac244422d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5060b4-db76-4b1d-8791-7391eaa1aa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e0797a0e-5026-480d-971d-550050c8017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abb268-9a4b-425f-aee2-f3ac244422dc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857ffa2e-b48f-4270-9908-661bf08a8dd5}" ma:internalName="TaxCatchAll" ma:showField="CatchAllData" ma:web="1dabb268-9a4b-425f-aee2-f3ac244422d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E6A5EC1-8394-4D62-96FD-6A2A9A762AA1}">
  <ds:schemaRefs>
    <ds:schemaRef ds:uri="http://schemas.microsoft.com/sharepoint/v3"/>
    <ds:schemaRef ds:uri="http://schemas.microsoft.com/sharepoint/v4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3bc4ffac-db66-4629-a2a4-198b68680464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1dabb268-9a4b-425f-aee2-f3ac244422dc"/>
    <ds:schemaRef ds:uri="5b5060b4-db76-4b1d-8791-7391eaa1aa58"/>
  </ds:schemaRefs>
</ds:datastoreItem>
</file>

<file path=customXml/itemProps2.xml><?xml version="1.0" encoding="utf-8"?>
<ds:datastoreItem xmlns:ds="http://schemas.openxmlformats.org/officeDocument/2006/customXml" ds:itemID="{F64CC122-F96B-4FA2-AEDE-D483B2FABA7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6FCF1F2-7B97-4428-BE6E-3E6605DCC9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b5060b4-db76-4b1d-8791-7391eaa1aa58"/>
    <ds:schemaRef ds:uri="1dabb268-9a4b-425f-aee2-f3ac244422d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1287</Words>
  <Application>Microsoft Office PowerPoint</Application>
  <PresentationFormat>Widescreen</PresentationFormat>
  <Paragraphs>527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Wakefield Place Workforce</vt:lpstr>
      <vt:lpstr>Age</vt:lpstr>
      <vt:lpstr>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Din, Hashim</dc:creator>
  <cp:lastModifiedBy>LEMM, John (THE WHITEHOUSE CENTRE)</cp:lastModifiedBy>
  <cp:revision>12</cp:revision>
  <dcterms:created xsi:type="dcterms:W3CDTF">2023-01-25T11:45:58Z</dcterms:created>
  <dcterms:modified xsi:type="dcterms:W3CDTF">2023-02-27T13:07:06Z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0x0101008E4F82A1A771B44598CEE4FA85C6A15F</vt:lpwstr>
  </property>
</Properties>
</file>